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41" r:id="rId2"/>
    <p:sldId id="332" r:id="rId3"/>
    <p:sldId id="342" r:id="rId4"/>
    <p:sldId id="334" r:id="rId5"/>
    <p:sldId id="335" r:id="rId6"/>
    <p:sldId id="336" r:id="rId7"/>
    <p:sldId id="337" r:id="rId8"/>
    <p:sldId id="338" r:id="rId9"/>
    <p:sldId id="339" r:id="rId10"/>
    <p:sldId id="340" r:id="rId11"/>
  </p:sldIdLst>
  <p:sldSz cx="13004800" cy="9753600"/>
  <p:notesSz cx="6858000" cy="9144000"/>
  <p:defaultTextStyle>
    <a:lvl1pPr algn="ctr" defTabSz="584200">
      <a:defRPr sz="3600">
        <a:latin typeface="Helvetica Light"/>
        <a:ea typeface="Helvetica Light"/>
        <a:cs typeface="Helvetica Light"/>
        <a:sym typeface="Helvetica Light"/>
      </a:defRPr>
    </a:lvl1pPr>
    <a:lvl2pPr algn="ctr" defTabSz="584200">
      <a:defRPr sz="3600">
        <a:latin typeface="Helvetica Light"/>
        <a:ea typeface="Helvetica Light"/>
        <a:cs typeface="Helvetica Light"/>
        <a:sym typeface="Helvetica Light"/>
      </a:defRPr>
    </a:lvl2pPr>
    <a:lvl3pPr algn="ctr" defTabSz="584200">
      <a:defRPr sz="3600">
        <a:latin typeface="Helvetica Light"/>
        <a:ea typeface="Helvetica Light"/>
        <a:cs typeface="Helvetica Light"/>
        <a:sym typeface="Helvetica Light"/>
      </a:defRPr>
    </a:lvl3pPr>
    <a:lvl4pPr algn="ctr" defTabSz="584200">
      <a:defRPr sz="3600">
        <a:latin typeface="Helvetica Light"/>
        <a:ea typeface="Helvetica Light"/>
        <a:cs typeface="Helvetica Light"/>
        <a:sym typeface="Helvetica Light"/>
      </a:defRPr>
    </a:lvl4pPr>
    <a:lvl5pPr algn="ctr" defTabSz="584200">
      <a:defRPr sz="3600">
        <a:latin typeface="Helvetica Light"/>
        <a:ea typeface="Helvetica Light"/>
        <a:cs typeface="Helvetica Light"/>
        <a:sym typeface="Helvetica Light"/>
      </a:defRPr>
    </a:lvl5pPr>
    <a:lvl6pPr algn="ctr" defTabSz="584200">
      <a:defRPr sz="3600">
        <a:latin typeface="Helvetica Light"/>
        <a:ea typeface="Helvetica Light"/>
        <a:cs typeface="Helvetica Light"/>
        <a:sym typeface="Helvetica Light"/>
      </a:defRPr>
    </a:lvl6pPr>
    <a:lvl7pPr algn="ctr" defTabSz="584200">
      <a:defRPr sz="3600">
        <a:latin typeface="Helvetica Light"/>
        <a:ea typeface="Helvetica Light"/>
        <a:cs typeface="Helvetica Light"/>
        <a:sym typeface="Helvetica Light"/>
      </a:defRPr>
    </a:lvl7pPr>
    <a:lvl8pPr algn="ctr" defTabSz="584200">
      <a:defRPr sz="3600">
        <a:latin typeface="Helvetica Light"/>
        <a:ea typeface="Helvetica Light"/>
        <a:cs typeface="Helvetica Light"/>
        <a:sym typeface="Helvetica Light"/>
      </a:defRPr>
    </a:lvl8pPr>
    <a:lvl9pPr algn="ctr" defTabSz="584200">
      <a:defRPr sz="3600"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61" autoAdjust="0"/>
  </p:normalViewPr>
  <p:slideViewPr>
    <p:cSldViewPr>
      <p:cViewPr>
        <p:scale>
          <a:sx n="48" d="100"/>
          <a:sy n="48" d="100"/>
        </p:scale>
        <p:origin x="-402" y="-7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912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3014277-F927-42CA-A009-8D98452D5A60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2778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40335F-6363-4503-9809-6032E481D73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Per concludere, se ripensiamo al</a:t>
            </a:r>
            <a:r>
              <a:rPr lang="it-IT" baseline="0" dirty="0" smtClean="0"/>
              <a:t> percorso che abbiamo riassunto qui, ci rendiamo conto di quanto lontano sia riuscito a vedere l’uomo grazie alla sua curiosità ed al suo ingegno. Una semplice domanda “</a:t>
            </a:r>
            <a:r>
              <a:rPr lang="it-IT" baseline="0" dirty="0" err="1" smtClean="0"/>
              <a:t>Perchè</a:t>
            </a:r>
            <a:r>
              <a:rPr lang="it-IT" baseline="0" dirty="0" smtClean="0"/>
              <a:t> l’aria è sempre ionizzata” ci ha portato a comprendere che siamo costantemente bombardati da particelle che arrivano dal cielo. Cercando di comprendere meglio la natura di queste particelle si è scoperto che la materia è molto più complessa di quanto ci si immaginasse: si sono scoperte particelle instabili che decadono in altre particelle, si è scoperto che ciò che noi pensavamo elementare in realtà non lo è. E’ nata così la fisica delle particelle ed il modello standard che è ciò che abbiamo oggi per descrivere il mondo dell’infinitamente piccolo. Ma insieme all’infinitamente piccolo vogliamo comprendere l’infinitamente grande così oggi studiamo i raggi cosmici come messaggeri del cosmo, come particelle che ci aiutino a comprendere cosa succede lassù nel cielo profondo.</a:t>
            </a:r>
          </a:p>
          <a:p>
            <a:r>
              <a:rPr lang="it-IT" baseline="0" dirty="0" smtClean="0"/>
              <a:t>Ma non è sufficiente : abbiamo scoperto che oltre alla materia c’è l’anti materia e che quando si incontrano la massa si trasforma in pura energia. Tutta questa bellezza che c’è nella natura e nella mente dell’uomo che la riesce a comprendere ci fa davvero riflettere e vorrei allora concludere leggendovi un passo di Paul </a:t>
            </a:r>
            <a:r>
              <a:rPr lang="it-IT" baseline="0" dirty="0" err="1" smtClean="0"/>
              <a:t>Davies</a:t>
            </a:r>
            <a:r>
              <a:rPr lang="it-IT" baseline="0" dirty="0" smtClean="0"/>
              <a:t> , un </a:t>
            </a:r>
            <a:r>
              <a:rPr lang="it-IT" dirty="0" smtClean="0"/>
              <a:t>fisico, saggista e divulgatore scientifico inglese,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40335F-6363-4503-9809-6032E481D73B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40335F-6363-4503-9809-6032E481D73B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50800" tIns="50800" rIns="50800" bIns="50800" anchor="b"/>
          <a:lstStyle>
            <a:lvl1pPr defTabSz="584200">
              <a:defRPr sz="8000" b="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000"/>
              <a:t>Titolo Testo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spcBef>
                <a:spcPts val="0"/>
              </a:spcBef>
              <a:buSzTx/>
              <a:buFontTx/>
              <a:buNone/>
              <a:defRPr sz="32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spcBef>
                <a:spcPts val="0"/>
              </a:spcBef>
              <a:buSzTx/>
              <a:buFontTx/>
              <a:buNone/>
              <a:defRPr sz="32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spcBef>
                <a:spcPts val="0"/>
              </a:spcBef>
              <a:buSzTx/>
              <a:buFontTx/>
              <a:buNone/>
              <a:defRPr sz="32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spcBef>
                <a:spcPts val="0"/>
              </a:spcBef>
              <a:buSzTx/>
              <a:buFontTx/>
              <a:buNone/>
              <a:defRPr sz="32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975358" y="2623536"/>
            <a:ext cx="11054083" cy="2903504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6200" b="1">
                <a:ln w="17895">
                  <a:solidFill>
                    <a:srgbClr val="376092"/>
                  </a:solidFill>
                </a:ln>
                <a:solidFill>
                  <a:srgbClr val="C6D9F1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Titolo Testo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950718" y="5527040"/>
            <a:ext cx="9103362" cy="422656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>
                <a:ln w="13096">
                  <a:solidFill>
                    <a:srgbClr val="0F253F"/>
                  </a:solidFill>
                </a:ln>
                <a:solidFill>
                  <a:srgbClr val="888888"/>
                </a:solidFill>
              </a:rPr>
              <a:t>Corpo livello uno</a:t>
            </a:r>
          </a:p>
          <a:p>
            <a:pPr lvl="1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>
                <a:ln w="13096">
                  <a:solidFill>
                    <a:srgbClr val="0F253F"/>
                  </a:solidFill>
                </a:ln>
                <a:solidFill>
                  <a:srgbClr val="888888"/>
                </a:solidFill>
              </a:rPr>
              <a:t>Corpo livello due</a:t>
            </a:r>
          </a:p>
          <a:p>
            <a:pPr lvl="2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>
                <a:ln w="13096">
                  <a:solidFill>
                    <a:srgbClr val="0F253F"/>
                  </a:solidFill>
                </a:ln>
                <a:solidFill>
                  <a:srgbClr val="888888"/>
                </a:solidFill>
              </a:rPr>
              <a:t>Corpo livello tre</a:t>
            </a:r>
          </a:p>
          <a:p>
            <a:pPr lvl="3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>
                <a:ln w="13096">
                  <a:solidFill>
                    <a:srgbClr val="0F253F"/>
                  </a:solidFill>
                </a:ln>
                <a:solidFill>
                  <a:srgbClr val="888888"/>
                </a:solidFill>
              </a:rPr>
              <a:t>Corpo livello quattro</a:t>
            </a:r>
          </a:p>
          <a:p>
            <a:pPr lvl="4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>
                <a:ln w="13096">
                  <a:solidFill>
                    <a:srgbClr val="0F253F"/>
                  </a:solidFill>
                </a:ln>
                <a:solidFill>
                  <a:srgbClr val="888888"/>
                </a:solidFill>
              </a:rPr>
              <a:t>Livello 5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9970345" y="9234310"/>
            <a:ext cx="481778" cy="47567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6200" b="1">
                <a:ln w="17895">
                  <a:solidFill>
                    <a:srgbClr val="376092"/>
                  </a:solidFill>
                </a:ln>
                <a:solidFill>
                  <a:srgbClr val="C6D9F1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Titolo Testo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Corpo livello uno</a:t>
            </a:r>
          </a:p>
          <a:p>
            <a:pPr lvl="1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Corpo livello due</a:t>
            </a:r>
          </a:p>
          <a:p>
            <a:pPr lvl="2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Corpo livello tre</a:t>
            </a:r>
          </a:p>
          <a:p>
            <a:pPr lvl="3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Corpo livello quattro</a:t>
            </a:r>
          </a:p>
          <a:p>
            <a:pPr lvl="4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Livello 5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9320107" y="9040141"/>
            <a:ext cx="481777" cy="47567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fld id="{708732A6-281D-451D-A621-F0682CD709CB}" type="datetimeFigureOut">
              <a:rPr lang="it-IT"/>
              <a:pPr>
                <a:defRPr/>
              </a:pPr>
              <a:t>18/07/2016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559316" cy="5006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426EB-1F4C-4C09-9C08-74F706135E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31825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fld id="{785D9FB8-EFA7-47CA-8CA7-A3FDC61E1772}" type="datetimeFigureOut">
              <a:rPr lang="it-IT"/>
              <a:pPr>
                <a:defRPr/>
              </a:pPr>
              <a:t>18/07/2016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559316" cy="5006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1A24-861D-4DEC-934E-3BD9B7B970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9414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50800" tIns="50800" rIns="50800" bIns="50800" anchor="b"/>
          <a:lstStyle>
            <a:lvl1pPr defTabSz="584200">
              <a:defRPr sz="6000" b="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6000"/>
              <a:t>Titolo Testo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spcBef>
                <a:spcPts val="0"/>
              </a:spcBef>
              <a:buSzTx/>
              <a:buFontTx/>
              <a:buNone/>
              <a:defRPr sz="32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spcBef>
                <a:spcPts val="0"/>
              </a:spcBef>
              <a:buSzTx/>
              <a:buFontTx/>
              <a:buNone/>
              <a:defRPr sz="32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spcBef>
                <a:spcPts val="0"/>
              </a:spcBef>
              <a:buSzTx/>
              <a:buFontTx/>
              <a:buNone/>
              <a:defRPr sz="32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spcBef>
                <a:spcPts val="0"/>
              </a:spcBef>
              <a:buSzTx/>
              <a:buFontTx/>
              <a:buNone/>
              <a:defRPr sz="32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50800" tIns="50800" rIns="50800" bIns="50800"/>
          <a:lstStyle>
            <a:lvl1pPr defTabSz="584200">
              <a:defRPr sz="8000" b="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000"/>
              <a:t>Titolo Testo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44500" indent="-444500" defTabSz="584200">
              <a:spcBef>
                <a:spcPts val="4200"/>
              </a:spcBef>
              <a:buSzPct val="75000"/>
              <a:buFontTx/>
              <a:defRPr sz="36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-444500" defTabSz="584200">
              <a:spcBef>
                <a:spcPts val="4200"/>
              </a:spcBef>
              <a:buSzPct val="75000"/>
              <a:buFontTx/>
              <a:defRPr sz="36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Corpo livello uno</a:t>
            </a:r>
          </a:p>
          <a:p>
            <a:pPr lvl="1">
              <a:defRPr sz="1800"/>
            </a:pPr>
            <a:r>
              <a:rPr sz="3600"/>
              <a:t>Corpo livello due</a:t>
            </a:r>
          </a:p>
          <a:p>
            <a:pPr lvl="2">
              <a:defRPr sz="1800"/>
            </a:pPr>
            <a:r>
              <a:rPr sz="3600"/>
              <a:t>Corpo livello tre</a:t>
            </a:r>
          </a:p>
          <a:p>
            <a:pPr lvl="3">
              <a:defRPr sz="1800"/>
            </a:pPr>
            <a:r>
              <a:rPr sz="3600"/>
              <a:t>Corpo livello quattro</a:t>
            </a:r>
          </a:p>
          <a:p>
            <a:pPr lvl="4">
              <a:defRPr sz="1800"/>
            </a:pPr>
            <a:r>
              <a:rPr sz="3600"/>
              <a:t>Livello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50800" tIns="50800" rIns="50800" bIns="50800"/>
          <a:lstStyle>
            <a:lvl1pPr defTabSz="584200">
              <a:defRPr sz="8000" b="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000"/>
              <a:t>Titolo Testo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342900" indent="-342900" defTabSz="584200">
              <a:spcBef>
                <a:spcPts val="3200"/>
              </a:spcBef>
              <a:buSzPct val="75000"/>
              <a:buFontTx/>
              <a:defRPr sz="28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858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028700" indent="-342900" defTabSz="584200">
              <a:spcBef>
                <a:spcPts val="3200"/>
              </a:spcBef>
              <a:buSzPct val="75000"/>
              <a:buFontTx/>
              <a:defRPr sz="28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3716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7145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Corpo livello uno</a:t>
            </a:r>
          </a:p>
          <a:p>
            <a:pPr lvl="1">
              <a:defRPr sz="1800"/>
            </a:pPr>
            <a:r>
              <a:rPr sz="2800"/>
              <a:t>Corpo livello due</a:t>
            </a:r>
          </a:p>
          <a:p>
            <a:pPr lvl="2">
              <a:defRPr sz="1800"/>
            </a:pPr>
            <a:r>
              <a:rPr sz="2800"/>
              <a:t>Corpo livello tre</a:t>
            </a:r>
          </a:p>
          <a:p>
            <a:pPr lvl="3">
              <a:defRPr sz="1800"/>
            </a:pPr>
            <a:r>
              <a:rPr sz="2800"/>
              <a:t>Corpo livello quattro</a:t>
            </a:r>
          </a:p>
          <a:p>
            <a:pPr lvl="4">
              <a:defRPr sz="1800"/>
            </a:pPr>
            <a:r>
              <a:rPr sz="2800"/>
              <a:t>Livello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44500" indent="-444500" defTabSz="584200">
              <a:spcBef>
                <a:spcPts val="4200"/>
              </a:spcBef>
              <a:buSzPct val="75000"/>
              <a:buFontTx/>
              <a:defRPr sz="36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-444500" defTabSz="584200">
              <a:spcBef>
                <a:spcPts val="4200"/>
              </a:spcBef>
              <a:buSzPct val="75000"/>
              <a:buFontTx/>
              <a:defRPr sz="36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Corpo livello uno</a:t>
            </a:r>
          </a:p>
          <a:p>
            <a:pPr lvl="1">
              <a:defRPr sz="1800"/>
            </a:pPr>
            <a:r>
              <a:rPr sz="3600"/>
              <a:t>Corpo livello due</a:t>
            </a:r>
          </a:p>
          <a:p>
            <a:pPr lvl="2">
              <a:defRPr sz="1800"/>
            </a:pPr>
            <a:r>
              <a:rPr sz="3600"/>
              <a:t>Corpo livello tre</a:t>
            </a:r>
          </a:p>
          <a:p>
            <a:pPr lvl="3">
              <a:defRPr sz="1800"/>
            </a:pPr>
            <a:r>
              <a:rPr sz="3600"/>
              <a:t>Corpo livello quattro</a:t>
            </a:r>
          </a:p>
          <a:p>
            <a:pPr lvl="4">
              <a:defRPr sz="1800"/>
            </a:pPr>
            <a:r>
              <a:rPr sz="3600"/>
              <a:t>Livello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270000" y="6362700"/>
            <a:ext cx="10464800" cy="29083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24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algn="ctr" defTabSz="584200">
              <a:spcBef>
                <a:spcPts val="0"/>
              </a:spcBef>
              <a:buSzPct val="75000"/>
              <a:buFontTx/>
              <a:buChar char="•"/>
              <a:defRPr sz="24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algn="ctr" defTabSz="584200">
              <a:spcBef>
                <a:spcPts val="0"/>
              </a:spcBef>
              <a:buSzPct val="75000"/>
              <a:buFontTx/>
              <a:defRPr sz="24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algn="ctr" defTabSz="584200">
              <a:spcBef>
                <a:spcPts val="0"/>
              </a:spcBef>
              <a:buSzPct val="75000"/>
              <a:buFontTx/>
              <a:buChar char="•"/>
              <a:defRPr sz="24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algn="ctr" defTabSz="584200">
              <a:spcBef>
                <a:spcPts val="0"/>
              </a:spcBef>
              <a:buSzPct val="75000"/>
              <a:buFontTx/>
              <a:buChar char="•"/>
              <a:defRPr sz="2400">
                <a:ln w="9525">
                  <a:noFill/>
                </a:ln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BEEF4"/>
            </a:gs>
            <a:gs pos="50000">
              <a:srgbClr val="C0D0ED"/>
            </a:gs>
            <a:gs pos="100000">
              <a:srgbClr val="E0E7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1" y="9266721"/>
            <a:ext cx="13004803" cy="500646"/>
            <a:chOff x="0" y="-7499"/>
            <a:chExt cx="13004802" cy="500644"/>
          </a:xfrm>
        </p:grpSpPr>
        <p:sp>
          <p:nvSpPr>
            <p:cNvPr id="2" name="Shape 2"/>
            <p:cNvSpPr/>
            <p:nvPr/>
          </p:nvSpPr>
          <p:spPr>
            <a:xfrm>
              <a:off x="0" y="6268"/>
              <a:ext cx="13004802" cy="473114"/>
            </a:xfrm>
            <a:prstGeom prst="rect">
              <a:avLst/>
            </a:prstGeom>
            <a:solidFill>
              <a:srgbClr val="DBEEF4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1300480">
                <a:defRPr sz="2400" b="1">
                  <a:solidFill>
                    <a:srgbClr val="25406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" name="Shape 3"/>
            <p:cNvSpPr/>
            <p:nvPr/>
          </p:nvSpPr>
          <p:spPr>
            <a:xfrm>
              <a:off x="0" y="-7499"/>
              <a:ext cx="13004802" cy="5006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2400" b="1">
                  <a:solidFill>
                    <a:srgbClr val="25406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it-IT" sz="2400" b="1" dirty="0" smtClean="0">
                  <a:solidFill>
                    <a:srgbClr val="254061"/>
                  </a:solidFill>
                </a:rPr>
                <a:t>Relazione finale alle classi</a:t>
              </a:r>
              <a:r>
                <a:rPr lang="it-IT" sz="2400" b="1" baseline="0" dirty="0" smtClean="0">
                  <a:solidFill>
                    <a:srgbClr val="254061"/>
                  </a:solidFill>
                </a:rPr>
                <a:t> quarte – 14 Marzo 2016</a:t>
              </a:r>
              <a:endParaRPr sz="2400" b="1" dirty="0">
                <a:solidFill>
                  <a:srgbClr val="254061"/>
                </a:solidFill>
              </a:endParaRPr>
            </a:p>
          </p:txBody>
        </p:sp>
      </p:grpSp>
      <p:pic>
        <p:nvPicPr>
          <p:cNvPr id="5" name="image2.png"/>
          <p:cNvPicPr/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-2" y="-2"/>
            <a:ext cx="1800857" cy="1702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png" descr="XMM.png"/>
          <p:cNvPicPr/>
          <p:nvPr/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-2" y="8514095"/>
            <a:ext cx="1945819" cy="1239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4.png" descr="SArdinia.png"/>
          <p:cNvPicPr/>
          <p:nvPr/>
        </p:nvPicPr>
        <p:blipFill>
          <a:blip r:embed="rId17" cstate="print">
            <a:extLst/>
          </a:blip>
          <a:stretch>
            <a:fillRect/>
          </a:stretch>
        </p:blipFill>
        <p:spPr>
          <a:xfrm>
            <a:off x="11110911" y="8460006"/>
            <a:ext cx="1893890" cy="1293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jpeg" descr="index.jpg"/>
          <p:cNvPicPr/>
          <p:nvPr/>
        </p:nvPicPr>
        <p:blipFill>
          <a:blip r:embed="rId18" cstate="print">
            <a:extLst/>
          </a:blip>
          <a:stretch>
            <a:fillRect/>
          </a:stretch>
        </p:blipFill>
        <p:spPr>
          <a:xfrm>
            <a:off x="11827791" y="-2"/>
            <a:ext cx="1177010" cy="170856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996299" y="104141"/>
            <a:ext cx="8807379" cy="217169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lumMod val="75000"/>
              </a:schemeClr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 anchor="ctr">
            <a:normAutofit/>
          </a:bodyPr>
          <a:lstStyle/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6200" b="1" dirty="0" err="1">
                <a:ln w="17895">
                  <a:solidFill>
                    <a:srgbClr val="376092"/>
                  </a:solidFill>
                </a:ln>
                <a:solidFill>
                  <a:srgbClr val="C6D9F1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Titolo</a:t>
            </a:r>
            <a:r>
              <a:rPr sz="6200" b="1" dirty="0">
                <a:ln w="17895">
                  <a:solidFill>
                    <a:srgbClr val="376092"/>
                  </a:solidFill>
                </a:ln>
                <a:solidFill>
                  <a:srgbClr val="C6D9F1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6200" b="1" dirty="0" err="1">
                <a:ln w="17895">
                  <a:solidFill>
                    <a:srgbClr val="376092"/>
                  </a:solidFill>
                </a:ln>
                <a:solidFill>
                  <a:srgbClr val="C6D9F1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Testo</a:t>
            </a:r>
            <a:endParaRPr sz="6200" b="1" dirty="0">
              <a:ln w="17895">
                <a:solidFill>
                  <a:srgbClr val="376092"/>
                </a:solidFill>
              </a:ln>
              <a:solidFill>
                <a:srgbClr val="C6D9F1"/>
              </a:solidFill>
              <a:effectLst>
                <a:outerShdw blurRad="38100" dist="20320" dir="18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650238" y="2275838"/>
            <a:ext cx="11704324" cy="6777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normAutofit/>
          </a:bodyPr>
          <a:lstStyle/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Corpo</a:t>
            </a:r>
            <a:r>
              <a:rPr sz="4400" dirty="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 </a:t>
            </a: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livello</a:t>
            </a:r>
            <a:r>
              <a:rPr sz="4400" dirty="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 </a:t>
            </a: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uno</a:t>
            </a:r>
            <a:endParaRPr sz="4400" dirty="0">
              <a:ln w="13096">
                <a:solidFill>
                  <a:srgbClr val="0F253F"/>
                </a:solidFill>
              </a:ln>
              <a:solidFill>
                <a:srgbClr val="0F253F"/>
              </a:solidFill>
            </a:endParaRPr>
          </a:p>
          <a:p>
            <a:pPr lvl="1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Corpo</a:t>
            </a:r>
            <a:r>
              <a:rPr sz="4400" dirty="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 </a:t>
            </a: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livello</a:t>
            </a:r>
            <a:r>
              <a:rPr sz="4400" dirty="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 due</a:t>
            </a:r>
          </a:p>
          <a:p>
            <a:pPr lvl="2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Corpo</a:t>
            </a:r>
            <a:r>
              <a:rPr sz="4400" dirty="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 </a:t>
            </a: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livello</a:t>
            </a:r>
            <a:r>
              <a:rPr sz="4400" dirty="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 </a:t>
            </a: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tre</a:t>
            </a:r>
            <a:endParaRPr sz="4400" dirty="0">
              <a:ln w="13096">
                <a:solidFill>
                  <a:srgbClr val="0F253F"/>
                </a:solidFill>
              </a:ln>
              <a:solidFill>
                <a:srgbClr val="0F253F"/>
              </a:solidFill>
            </a:endParaRPr>
          </a:p>
          <a:p>
            <a:pPr lvl="3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Corpo</a:t>
            </a:r>
            <a:r>
              <a:rPr sz="4400" dirty="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 </a:t>
            </a: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livello</a:t>
            </a:r>
            <a:r>
              <a:rPr sz="4400" dirty="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 </a:t>
            </a: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quattro</a:t>
            </a:r>
            <a:endParaRPr sz="4400" dirty="0">
              <a:ln w="13096">
                <a:solidFill>
                  <a:srgbClr val="0F253F"/>
                </a:solidFill>
              </a:ln>
              <a:solidFill>
                <a:srgbClr val="0F253F"/>
              </a:solidFill>
            </a:endParaRPr>
          </a:p>
          <a:p>
            <a:pPr lvl="4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400" dirty="0" err="1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Livello</a:t>
            </a:r>
            <a:r>
              <a:rPr sz="4400" dirty="0">
                <a:ln w="13096">
                  <a:solidFill>
                    <a:srgbClr val="0F253F"/>
                  </a:solidFill>
                </a:ln>
                <a:solidFill>
                  <a:srgbClr val="0F253F"/>
                </a:solidFill>
              </a:rPr>
              <a:t>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4" r:id="rId12"/>
    <p:sldLayoutId id="2147483665" r:id="rId13"/>
  </p:sldLayoutIdLst>
  <p:transition spd="med"/>
  <p:txStyles>
    <p:titleStyle>
      <a:lvl1pPr algn="ctr" defTabSz="1300480">
        <a:defRPr sz="6200" b="1" cap="none" spc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solidFill>
            <a:schemeClr val="accent1">
              <a:lumMod val="50000"/>
            </a:schemeClr>
          </a:solidFill>
          <a:effectLst/>
          <a:latin typeface="Calibri"/>
          <a:ea typeface="Calibri"/>
          <a:cs typeface="Calibri"/>
          <a:sym typeface="Calibri"/>
        </a:defRPr>
      </a:lvl1pPr>
      <a:lvl2pPr algn="ctr" defTabSz="1300480">
        <a:defRPr sz="6200" b="1">
          <a:ln w="17895">
            <a:solidFill>
              <a:srgbClr val="376092"/>
            </a:solidFill>
          </a:ln>
          <a:solidFill>
            <a:srgbClr val="C6D9F1"/>
          </a:solidFill>
          <a:effectLst>
            <a:outerShdw blurRad="38100" dist="20320" dir="1800000" rotWithShape="0">
              <a:srgbClr val="000000">
                <a:alpha val="40000"/>
              </a:srgbClr>
            </a:outerShdw>
          </a:effectLst>
          <a:latin typeface="Calibri"/>
          <a:ea typeface="Calibri"/>
          <a:cs typeface="Calibri"/>
          <a:sym typeface="Calibri"/>
        </a:defRPr>
      </a:lvl2pPr>
      <a:lvl3pPr algn="ctr" defTabSz="1300480">
        <a:defRPr sz="6200" b="1">
          <a:ln w="17895">
            <a:solidFill>
              <a:srgbClr val="376092"/>
            </a:solidFill>
          </a:ln>
          <a:solidFill>
            <a:srgbClr val="C6D9F1"/>
          </a:solidFill>
          <a:effectLst>
            <a:outerShdw blurRad="38100" dist="20320" dir="1800000" rotWithShape="0">
              <a:srgbClr val="000000">
                <a:alpha val="40000"/>
              </a:srgbClr>
            </a:outerShdw>
          </a:effectLst>
          <a:latin typeface="Calibri"/>
          <a:ea typeface="Calibri"/>
          <a:cs typeface="Calibri"/>
          <a:sym typeface="Calibri"/>
        </a:defRPr>
      </a:lvl3pPr>
      <a:lvl4pPr algn="ctr" defTabSz="1300480">
        <a:defRPr sz="6200" b="1">
          <a:ln w="17895">
            <a:solidFill>
              <a:srgbClr val="376092"/>
            </a:solidFill>
          </a:ln>
          <a:solidFill>
            <a:srgbClr val="C6D9F1"/>
          </a:solidFill>
          <a:effectLst>
            <a:outerShdw blurRad="38100" dist="20320" dir="1800000" rotWithShape="0">
              <a:srgbClr val="000000">
                <a:alpha val="40000"/>
              </a:srgbClr>
            </a:outerShdw>
          </a:effectLst>
          <a:latin typeface="Calibri"/>
          <a:ea typeface="Calibri"/>
          <a:cs typeface="Calibri"/>
          <a:sym typeface="Calibri"/>
        </a:defRPr>
      </a:lvl4pPr>
      <a:lvl5pPr algn="ctr" defTabSz="1300480">
        <a:defRPr sz="6200" b="1">
          <a:ln w="17895">
            <a:solidFill>
              <a:srgbClr val="376092"/>
            </a:solidFill>
          </a:ln>
          <a:solidFill>
            <a:srgbClr val="C6D9F1"/>
          </a:solidFill>
          <a:effectLst>
            <a:outerShdw blurRad="38100" dist="20320" dir="1800000" rotWithShape="0">
              <a:srgbClr val="000000">
                <a:alpha val="40000"/>
              </a:srgbClr>
            </a:outerShdw>
          </a:effectLst>
          <a:latin typeface="Calibri"/>
          <a:ea typeface="Calibri"/>
          <a:cs typeface="Calibri"/>
          <a:sym typeface="Calibri"/>
        </a:defRPr>
      </a:lvl5pPr>
      <a:lvl6pPr algn="ctr" defTabSz="1300480">
        <a:defRPr sz="6200" b="1">
          <a:ln w="17895">
            <a:solidFill>
              <a:srgbClr val="376092"/>
            </a:solidFill>
          </a:ln>
          <a:solidFill>
            <a:srgbClr val="C6D9F1"/>
          </a:solidFill>
          <a:effectLst>
            <a:outerShdw blurRad="38100" dist="20320" dir="1800000" rotWithShape="0">
              <a:srgbClr val="000000">
                <a:alpha val="40000"/>
              </a:srgbClr>
            </a:outerShdw>
          </a:effectLst>
          <a:latin typeface="Calibri"/>
          <a:ea typeface="Calibri"/>
          <a:cs typeface="Calibri"/>
          <a:sym typeface="Calibri"/>
        </a:defRPr>
      </a:lvl6pPr>
      <a:lvl7pPr algn="ctr" defTabSz="1300480">
        <a:defRPr sz="6200" b="1">
          <a:ln w="17895">
            <a:solidFill>
              <a:srgbClr val="376092"/>
            </a:solidFill>
          </a:ln>
          <a:solidFill>
            <a:srgbClr val="C6D9F1"/>
          </a:solidFill>
          <a:effectLst>
            <a:outerShdw blurRad="38100" dist="20320" dir="1800000" rotWithShape="0">
              <a:srgbClr val="000000">
                <a:alpha val="40000"/>
              </a:srgbClr>
            </a:outerShdw>
          </a:effectLst>
          <a:latin typeface="Calibri"/>
          <a:ea typeface="Calibri"/>
          <a:cs typeface="Calibri"/>
          <a:sym typeface="Calibri"/>
        </a:defRPr>
      </a:lvl7pPr>
      <a:lvl8pPr algn="ctr" defTabSz="1300480">
        <a:defRPr sz="6200" b="1">
          <a:ln w="17895">
            <a:solidFill>
              <a:srgbClr val="376092"/>
            </a:solidFill>
          </a:ln>
          <a:solidFill>
            <a:srgbClr val="C6D9F1"/>
          </a:solidFill>
          <a:effectLst>
            <a:outerShdw blurRad="38100" dist="20320" dir="1800000" rotWithShape="0">
              <a:srgbClr val="000000">
                <a:alpha val="40000"/>
              </a:srgbClr>
            </a:outerShdw>
          </a:effectLst>
          <a:latin typeface="Calibri"/>
          <a:ea typeface="Calibri"/>
          <a:cs typeface="Calibri"/>
          <a:sym typeface="Calibri"/>
        </a:defRPr>
      </a:lvl8pPr>
      <a:lvl9pPr algn="ctr" defTabSz="1300480">
        <a:defRPr sz="6200" b="1">
          <a:ln w="17895">
            <a:solidFill>
              <a:srgbClr val="376092"/>
            </a:solidFill>
          </a:ln>
          <a:solidFill>
            <a:srgbClr val="C6D9F1"/>
          </a:solidFill>
          <a:effectLst>
            <a:outerShdw blurRad="38100" dist="20320" dir="1800000" rotWithShape="0">
              <a:srgbClr val="000000">
                <a:alpha val="40000"/>
              </a:srgbClr>
            </a:outerShdw>
          </a:effectLst>
          <a:latin typeface="Calibri"/>
          <a:ea typeface="Calibri"/>
          <a:cs typeface="Calibri"/>
          <a:sym typeface="Calibri"/>
        </a:defRPr>
      </a:lvl9pPr>
    </p:titleStyle>
    <p:bodyStyle>
      <a:lvl1pPr marL="471487" indent="-471487" defTabSz="1300480">
        <a:spcBef>
          <a:spcPts val="1000"/>
        </a:spcBef>
        <a:buSzPct val="100000"/>
        <a:buFont typeface="Arial"/>
        <a:buChar char="•"/>
        <a:defRPr sz="4400">
          <a:ln w="13096">
            <a:solidFill>
              <a:srgbClr val="0F253F"/>
            </a:solidFill>
          </a:ln>
          <a:solidFill>
            <a:srgbClr val="0F253F"/>
          </a:solidFill>
          <a:latin typeface="Calibri"/>
          <a:ea typeface="Calibri"/>
          <a:cs typeface="Calibri"/>
          <a:sym typeface="Calibri"/>
        </a:defRPr>
      </a:lvl1pPr>
      <a:lvl2pPr marL="906234" indent="-449034" defTabSz="1300480">
        <a:spcBef>
          <a:spcPts val="1000"/>
        </a:spcBef>
        <a:buSzPct val="100000"/>
        <a:buFont typeface="Arial"/>
        <a:buChar char="–"/>
        <a:defRPr sz="4400">
          <a:ln w="13096">
            <a:solidFill>
              <a:srgbClr val="0F253F"/>
            </a:solidFill>
          </a:ln>
          <a:solidFill>
            <a:srgbClr val="0F253F"/>
          </a:solidFill>
          <a:latin typeface="Calibri"/>
          <a:ea typeface="Calibri"/>
          <a:cs typeface="Calibri"/>
          <a:sym typeface="Calibri"/>
        </a:defRPr>
      </a:lvl2pPr>
      <a:lvl3pPr marL="1333500" indent="-419100" defTabSz="1300480">
        <a:spcBef>
          <a:spcPts val="1000"/>
        </a:spcBef>
        <a:buSzPct val="100000"/>
        <a:buFont typeface="Arial"/>
        <a:buChar char="•"/>
        <a:defRPr sz="4400">
          <a:ln w="13096">
            <a:solidFill>
              <a:srgbClr val="0F253F"/>
            </a:solidFill>
          </a:ln>
          <a:solidFill>
            <a:srgbClr val="0F253F"/>
          </a:solidFill>
          <a:latin typeface="Calibri"/>
          <a:ea typeface="Calibri"/>
          <a:cs typeface="Calibri"/>
          <a:sym typeface="Calibri"/>
        </a:defRPr>
      </a:lvl3pPr>
      <a:lvl4pPr marL="1874520" indent="-502919" defTabSz="1300480">
        <a:spcBef>
          <a:spcPts val="1000"/>
        </a:spcBef>
        <a:buSzPct val="100000"/>
        <a:buFont typeface="Arial"/>
        <a:buChar char="–"/>
        <a:defRPr sz="4400">
          <a:ln w="13096">
            <a:solidFill>
              <a:srgbClr val="0F253F"/>
            </a:solidFill>
          </a:ln>
          <a:solidFill>
            <a:srgbClr val="0F253F"/>
          </a:solidFill>
          <a:latin typeface="Calibri"/>
          <a:ea typeface="Calibri"/>
          <a:cs typeface="Calibri"/>
          <a:sym typeface="Calibri"/>
        </a:defRPr>
      </a:lvl4pPr>
      <a:lvl5pPr marL="2331720" indent="-502920" defTabSz="1300480">
        <a:spcBef>
          <a:spcPts val="1000"/>
        </a:spcBef>
        <a:buSzPct val="100000"/>
        <a:buFont typeface="Arial"/>
        <a:buChar char="»"/>
        <a:defRPr sz="4400">
          <a:ln w="13096">
            <a:solidFill>
              <a:srgbClr val="0F253F"/>
            </a:solidFill>
          </a:ln>
          <a:solidFill>
            <a:srgbClr val="0F253F"/>
          </a:solidFill>
          <a:latin typeface="Calibri"/>
          <a:ea typeface="Calibri"/>
          <a:cs typeface="Calibri"/>
          <a:sym typeface="Calibri"/>
        </a:defRPr>
      </a:lvl5pPr>
      <a:lvl6pPr marL="2765777" indent="-543277" defTabSz="1300480">
        <a:spcBef>
          <a:spcPts val="1000"/>
        </a:spcBef>
        <a:buSzPct val="75000"/>
        <a:buFont typeface="Arial"/>
        <a:buChar char="•"/>
        <a:defRPr sz="4400">
          <a:ln w="13096">
            <a:solidFill>
              <a:srgbClr val="0F253F"/>
            </a:solidFill>
          </a:ln>
          <a:solidFill>
            <a:srgbClr val="0F253F"/>
          </a:solidFill>
          <a:latin typeface="Calibri"/>
          <a:ea typeface="Calibri"/>
          <a:cs typeface="Calibri"/>
          <a:sym typeface="Calibri"/>
        </a:defRPr>
      </a:lvl6pPr>
      <a:lvl7pPr marL="3210277" indent="-543277" defTabSz="1300480">
        <a:spcBef>
          <a:spcPts val="1000"/>
        </a:spcBef>
        <a:buSzPct val="75000"/>
        <a:buFont typeface="Arial"/>
        <a:buChar char="•"/>
        <a:defRPr sz="4400">
          <a:ln w="13096">
            <a:solidFill>
              <a:srgbClr val="0F253F"/>
            </a:solidFill>
          </a:ln>
          <a:solidFill>
            <a:srgbClr val="0F253F"/>
          </a:solidFill>
          <a:latin typeface="Calibri"/>
          <a:ea typeface="Calibri"/>
          <a:cs typeface="Calibri"/>
          <a:sym typeface="Calibri"/>
        </a:defRPr>
      </a:lvl7pPr>
      <a:lvl8pPr marL="3654777" indent="-543277" defTabSz="1300480">
        <a:spcBef>
          <a:spcPts val="1000"/>
        </a:spcBef>
        <a:buSzPct val="75000"/>
        <a:buFont typeface="Arial"/>
        <a:buChar char="•"/>
        <a:defRPr sz="4400">
          <a:ln w="13096">
            <a:solidFill>
              <a:srgbClr val="0F253F"/>
            </a:solidFill>
          </a:ln>
          <a:solidFill>
            <a:srgbClr val="0F253F"/>
          </a:solidFill>
          <a:latin typeface="Calibri"/>
          <a:ea typeface="Calibri"/>
          <a:cs typeface="Calibri"/>
          <a:sym typeface="Calibri"/>
        </a:defRPr>
      </a:lvl8pPr>
      <a:lvl9pPr marL="4099277" indent="-543277" defTabSz="1300480">
        <a:spcBef>
          <a:spcPts val="1000"/>
        </a:spcBef>
        <a:buSzPct val="75000"/>
        <a:buFont typeface="Arial"/>
        <a:buChar char="•"/>
        <a:defRPr sz="4400">
          <a:ln w="13096">
            <a:solidFill>
              <a:srgbClr val="0F253F"/>
            </a:solidFill>
          </a:ln>
          <a:solidFill>
            <a:srgbClr val="0F253F"/>
          </a:solidFill>
          <a:latin typeface="Calibri"/>
          <a:ea typeface="Calibri"/>
          <a:cs typeface="Calibri"/>
          <a:sym typeface="Calibri"/>
        </a:defRPr>
      </a:lvl9pPr>
    </p:bodyStyle>
    <p:otherStyle>
      <a:lvl1pPr defTabSz="1300480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defTabSz="1300480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defTabSz="1300480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defTabSz="1300480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defTabSz="1300480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defTabSz="1300480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defTabSz="1300480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defTabSz="1300480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defTabSz="1300480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1"/>
          <p:cNvSpPr>
            <a:spLocks noGrp="1"/>
          </p:cNvSpPr>
          <p:nvPr>
            <p:ph type="ctrTitle"/>
          </p:nvPr>
        </p:nvSpPr>
        <p:spPr>
          <a:xfrm>
            <a:off x="1074597" y="1804458"/>
            <a:ext cx="11054080" cy="2352261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Alcuni progetti di ricerca in corso</a:t>
            </a:r>
            <a:br>
              <a:rPr lang="it-IT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it-IT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sui raggi </a:t>
            </a:r>
            <a:r>
              <a:rPr lang="it-IT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cosmici</a:t>
            </a:r>
            <a:endParaRPr lang="it-IT" sz="400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5362" name="AutoShape 2" descr="Risultati immagini per puls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5816" y="4876800"/>
            <a:ext cx="5400601" cy="309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0472" y="4443918"/>
            <a:ext cx="4968552" cy="374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22897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360583" y="1577176"/>
            <a:ext cx="12256839" cy="7207980"/>
          </a:xfrm>
        </p:spPr>
        <p:txBody>
          <a:bodyPr>
            <a:noAutofit/>
          </a:bodyPr>
          <a:lstStyle/>
          <a:p>
            <a:pPr algn="ctr"/>
            <a:r>
              <a:rPr lang="it-IT" sz="37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Il punto essenziale è che l'universo è innanzitutto ordinato. Chiaramente avrebbe potuto non esserlo. Possiamo facilmente immaginare un universo caotico, a vari livelli. </a:t>
            </a:r>
            <a:br>
              <a:rPr lang="it-IT" sz="37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alibri" charset="0"/>
              </a:rPr>
            </a:br>
            <a:r>
              <a:rPr lang="it-IT" sz="37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D'altro canto l'universo avrebbe potuto essere così altamente ordinato da diventare insignificante. Possiamo così immaginarci un mondo fatto solo di spazio vuoto o spazio occupato da un reticolo inattivo o da un gas uniforme.</a:t>
            </a:r>
            <a:br>
              <a:rPr lang="it-IT" sz="37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alibri" charset="0"/>
              </a:rPr>
            </a:br>
            <a:r>
              <a:rPr lang="it-IT" sz="37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L'universo attuale invece si trova in un interessante equilibrio tra i due estremi di un'uniformità troppo rigorosa e del caos. I fenomeni fisici sono costretti in un ordine, che però non è tale da impedire la nascita e lo sviluppo di una ricca ed elaborata varietà di sistemi   (</a:t>
            </a:r>
            <a:r>
              <a:rPr lang="it-IT" sz="3700" i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P.Davies</a:t>
            </a:r>
            <a:r>
              <a:rPr lang="it-IT" sz="37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) 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studiarli ?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             </a:t>
            </a:r>
            <a:r>
              <a:rPr lang="it-IT" sz="5400" dirty="0"/>
              <a:t>2 tipi di Rc 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7006456" y="2284512"/>
            <a:ext cx="5822603" cy="6440691"/>
          </a:xfrm>
        </p:spPr>
        <p:txBody>
          <a:bodyPr/>
          <a:lstStyle/>
          <a:p>
            <a:r>
              <a:rPr lang="it-IT" dirty="0"/>
              <a:t>Studio di collisioni ad alta energia </a:t>
            </a:r>
          </a:p>
          <a:p>
            <a:r>
              <a:rPr lang="it-IT" dirty="0"/>
              <a:t>Studio di sorgenti </a:t>
            </a:r>
            <a:r>
              <a:rPr lang="it-IT" dirty="0" smtClean="0"/>
              <a:t>galattiche ed extra-galattiche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1931016" y="3023757"/>
            <a:ext cx="597321" cy="7594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4394047" y="2996734"/>
            <a:ext cx="551718" cy="8061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453728" y="3868688"/>
            <a:ext cx="3096344" cy="15121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it-IT" sz="5100" b="1" dirty="0" smtClean="0"/>
              <a:t>Primari </a:t>
            </a:r>
            <a:endParaRPr lang="it-IT" sz="5100" b="1" dirty="0"/>
          </a:p>
        </p:txBody>
      </p:sp>
      <p:sp>
        <p:nvSpPr>
          <p:cNvPr id="12" name="Rettangolo 11"/>
          <p:cNvSpPr/>
          <p:nvPr/>
        </p:nvSpPr>
        <p:spPr>
          <a:xfrm>
            <a:off x="3622080" y="3868688"/>
            <a:ext cx="3325650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it-IT" sz="4600" b="1" dirty="0" smtClean="0"/>
              <a:t>Secondari </a:t>
            </a:r>
            <a:endParaRPr lang="it-IT" sz="4600" b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34" y="5569347"/>
            <a:ext cx="4034118" cy="3455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1" y="5716971"/>
            <a:ext cx="4583957" cy="3218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825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9363454" y="6329003"/>
            <a:ext cx="2755570" cy="22913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it-IT" dirty="0"/>
              <a:t>&gt;</a:t>
            </a:r>
            <a:r>
              <a:rPr lang="it-IT" dirty="0" smtClean="0"/>
              <a:t>10</a:t>
            </a:r>
            <a:r>
              <a:rPr lang="it-IT" baseline="30000" dirty="0" smtClean="0"/>
              <a:t>18</a:t>
            </a:r>
            <a:r>
              <a:rPr lang="it-IT" dirty="0" smtClean="0"/>
              <a:t> </a:t>
            </a:r>
            <a:r>
              <a:rPr lang="it-IT" dirty="0" err="1"/>
              <a:t>eV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RC non deviati 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525736" y="2275838"/>
            <a:ext cx="11704324" cy="7477762"/>
          </a:xfrm>
        </p:spPr>
        <p:txBody>
          <a:bodyPr/>
          <a:lstStyle/>
          <a:p>
            <a:pPr algn="ctr"/>
            <a:r>
              <a:rPr lang="it-IT" dirty="0"/>
              <a:t>Principalmente due tipi</a:t>
            </a:r>
          </a:p>
        </p:txBody>
      </p:sp>
      <p:cxnSp>
        <p:nvCxnSpPr>
          <p:cNvPr id="8" name="Connettore 2 7"/>
          <p:cNvCxnSpPr/>
          <p:nvPr/>
        </p:nvCxnSpPr>
        <p:spPr>
          <a:xfrm flipH="1">
            <a:off x="2798003" y="3135227"/>
            <a:ext cx="1195767" cy="100266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8459313" y="3025126"/>
            <a:ext cx="904142" cy="14770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847282" y="4157595"/>
            <a:ext cx="4218398" cy="16636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it-IT" sz="4000" dirty="0"/>
              <a:t>FOTONI 1%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9258809" y="4622184"/>
            <a:ext cx="3050340" cy="1529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it-IT" sz="4000" dirty="0"/>
              <a:t>PROTONI</a:t>
            </a:r>
            <a:r>
              <a:rPr lang="it-IT" dirty="0"/>
              <a:t> 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5" y="5985344"/>
            <a:ext cx="4974040" cy="238598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02" y="4721741"/>
            <a:ext cx="2657665" cy="3755024"/>
          </a:xfrm>
          <a:prstGeom prst="rect">
            <a:avLst/>
          </a:prstGeom>
        </p:spPr>
      </p:pic>
      <p:sp>
        <p:nvSpPr>
          <p:cNvPr id="18" name="Esplosione 1 17"/>
          <p:cNvSpPr/>
          <p:nvPr/>
        </p:nvSpPr>
        <p:spPr>
          <a:xfrm>
            <a:off x="4021486" y="4027199"/>
            <a:ext cx="4618455" cy="448356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it-IT" dirty="0"/>
              <a:t>Eventi RARI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8384" y="2644552"/>
            <a:ext cx="6096643" cy="6532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2639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Due tipi di osservazione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650240" y="2183273"/>
            <a:ext cx="5746045" cy="12129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it-IT" sz="4000" dirty="0"/>
              <a:t>                 </a:t>
            </a:r>
            <a:r>
              <a:rPr lang="it-IT" sz="4000" dirty="0" smtClean="0"/>
              <a:t>In </a:t>
            </a:r>
            <a:r>
              <a:rPr lang="it-IT" sz="4000" dirty="0"/>
              <a:t>orbita </a:t>
            </a:r>
          </a:p>
          <a:p>
            <a:r>
              <a:rPr lang="it-IT" sz="2600" dirty="0">
                <a:solidFill>
                  <a:srgbClr val="FF0000"/>
                </a:solidFill>
              </a:rPr>
              <a:t>                         Raggi primari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551532" y="3467797"/>
            <a:ext cx="5746045" cy="5619610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   </a:t>
            </a:r>
            <a:r>
              <a:rPr lang="it-IT" b="1" dirty="0" smtClean="0">
                <a:solidFill>
                  <a:srgbClr val="FF0000"/>
                </a:solidFill>
              </a:rPr>
              <a:t>Pro</a:t>
            </a:r>
            <a:r>
              <a:rPr lang="it-IT" b="1" dirty="0">
                <a:solidFill>
                  <a:srgbClr val="FF0000"/>
                </a:solidFill>
              </a:rPr>
              <a:t>:</a:t>
            </a:r>
          </a:p>
          <a:p>
            <a:r>
              <a:rPr lang="it-IT" dirty="0"/>
              <a:t>Si riconosce subito la natura del primario</a:t>
            </a:r>
          </a:p>
          <a:p>
            <a:r>
              <a:rPr lang="it-IT" dirty="0"/>
              <a:t>Alte energie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Contro:</a:t>
            </a:r>
          </a:p>
          <a:p>
            <a:r>
              <a:rPr lang="it-IT" dirty="0"/>
              <a:t>Superfici ridotte</a:t>
            </a:r>
          </a:p>
          <a:p>
            <a:r>
              <a:rPr lang="it-IT" dirty="0"/>
              <a:t>Eventi molto rari 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6502401" y="2221975"/>
            <a:ext cx="5748302" cy="11742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it-IT" sz="4000" dirty="0"/>
              <a:t>      A </a:t>
            </a:r>
            <a:r>
              <a:rPr lang="it-IT" sz="4000" dirty="0" smtClean="0"/>
              <a:t>terra (</a:t>
            </a:r>
            <a:r>
              <a:rPr lang="it-IT" sz="4000" dirty="0"/>
              <a:t>alta quota)</a:t>
            </a:r>
          </a:p>
          <a:p>
            <a:r>
              <a:rPr lang="it-IT" sz="2600" dirty="0">
                <a:solidFill>
                  <a:srgbClr val="FF0000"/>
                </a:solidFill>
              </a:rPr>
              <a:t>                        Raggi secondari 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6502400" y="3580656"/>
            <a:ext cx="5748302" cy="5619610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Pro:</a:t>
            </a:r>
          </a:p>
          <a:p>
            <a:r>
              <a:rPr lang="it-IT" dirty="0"/>
              <a:t>Osservatori estesi </a:t>
            </a:r>
          </a:p>
          <a:p>
            <a:r>
              <a:rPr lang="it-IT" dirty="0"/>
              <a:t>Maggiore probabilità di incontrare un RC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Contro:</a:t>
            </a:r>
          </a:p>
          <a:p>
            <a:r>
              <a:rPr lang="it-IT" dirty="0"/>
              <a:t>Non si sa natura del primario</a:t>
            </a:r>
          </a:p>
          <a:p>
            <a:r>
              <a:rPr lang="it-IT" dirty="0"/>
              <a:t>Perciò </a:t>
            </a:r>
            <a:r>
              <a:rPr lang="it-IT" dirty="0" smtClean="0"/>
              <a:t>bisogna </a:t>
            </a:r>
            <a:r>
              <a:rPr lang="it-IT" dirty="0"/>
              <a:t>fare calcoli statistici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848" y="5380856"/>
            <a:ext cx="1958151" cy="147097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12" y="4852492"/>
            <a:ext cx="2137665" cy="28502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7922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osservatori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it-IT" sz="5700" dirty="0" err="1">
                <a:solidFill>
                  <a:srgbClr val="FF0000"/>
                </a:solidFill>
              </a:rPr>
              <a:t>Auger</a:t>
            </a:r>
            <a:r>
              <a:rPr lang="it-IT" dirty="0"/>
              <a:t> 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1" y="3265023"/>
            <a:ext cx="4064000" cy="3048000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it-IT" sz="5700" dirty="0">
                <a:solidFill>
                  <a:srgbClr val="FF0000"/>
                </a:solidFill>
              </a:rPr>
              <a:t>AMS 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84" y="6244952"/>
            <a:ext cx="3479154" cy="2757471"/>
          </a:xfr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266" y="3269262"/>
            <a:ext cx="4064000" cy="287189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502400" y="4588768"/>
            <a:ext cx="2142696" cy="10037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it-IT" sz="4000" dirty="0"/>
              <a:t>In orbita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270152" y="3076600"/>
            <a:ext cx="2545225" cy="9660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it-IT" sz="4000" dirty="0"/>
              <a:t>A terra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5997" y="6667088"/>
            <a:ext cx="3554691" cy="24136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65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6299" y="104141"/>
            <a:ext cx="8807379" cy="1676315"/>
          </a:xfrm>
        </p:spPr>
        <p:txBody>
          <a:bodyPr/>
          <a:lstStyle/>
          <a:p>
            <a:r>
              <a:rPr lang="it-IT" dirty="0" err="1" smtClean="0"/>
              <a:t>Auger</a:t>
            </a:r>
            <a:r>
              <a:rPr lang="it-IT" dirty="0" smtClean="0"/>
              <a:t>  (2003 ….)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69752" y="2068488"/>
            <a:ext cx="5746045" cy="909884"/>
          </a:xfrm>
        </p:spPr>
        <p:txBody>
          <a:bodyPr/>
          <a:lstStyle/>
          <a:p>
            <a:r>
              <a:rPr lang="it-IT" dirty="0"/>
              <a:t>Rilevatori di </a:t>
            </a:r>
            <a:r>
              <a:rPr lang="it-IT" sz="4400" dirty="0"/>
              <a:t>superfice</a:t>
            </a:r>
            <a:r>
              <a:rPr lang="it-IT" dirty="0"/>
              <a:t> 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848208" y="1996480"/>
            <a:ext cx="6156592" cy="909884"/>
          </a:xfrm>
        </p:spPr>
        <p:txBody>
          <a:bodyPr>
            <a:noAutofit/>
          </a:bodyPr>
          <a:lstStyle/>
          <a:p>
            <a:r>
              <a:rPr lang="it-IT" sz="4400" dirty="0"/>
              <a:t>Telescopi a fluorescenza </a:t>
            </a:r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9104218" y="2983272"/>
            <a:ext cx="3453266" cy="3211156"/>
          </a:xfrm>
          <a:prstGeom prst="rect">
            <a:avLst/>
          </a:prstGeo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67902" y="3188903"/>
            <a:ext cx="4489335" cy="2244666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278264" y="4372744"/>
            <a:ext cx="3041943" cy="200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it-IT" sz="4000" b="1" dirty="0" smtClean="0"/>
              <a:t>Effetto</a:t>
            </a:r>
          </a:p>
          <a:p>
            <a:pPr algn="ctr"/>
            <a:r>
              <a:rPr lang="it-IT" sz="4000" b="1" dirty="0" err="1" smtClean="0"/>
              <a:t>Cherenkov</a:t>
            </a:r>
            <a:r>
              <a:rPr lang="it-IT" sz="4000" b="1" dirty="0" smtClean="0"/>
              <a:t> </a:t>
            </a:r>
            <a:endParaRPr lang="it-IT" sz="4000" b="1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9" y="5754639"/>
            <a:ext cx="4580191" cy="3280912"/>
          </a:xfrm>
          <a:prstGeom prst="rect">
            <a:avLst/>
          </a:prstGeom>
        </p:spPr>
      </p:pic>
      <p:pic>
        <p:nvPicPr>
          <p:cNvPr id="15" name="Immagine 14" descr="cerenkov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0272" y="6460976"/>
            <a:ext cx="4901569" cy="27289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838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 di </a:t>
            </a:r>
            <a:r>
              <a:rPr lang="it-IT" dirty="0" err="1" smtClean="0"/>
              <a:t>Auger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10913" y="4444665"/>
            <a:ext cx="4186664" cy="4869436"/>
          </a:xfrm>
          <a:prstGeom prst="rect">
            <a:avLst/>
          </a:prstGeo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6259" y="2183271"/>
            <a:ext cx="5748302" cy="6647607"/>
          </a:xfrm>
        </p:spPr>
        <p:txBody>
          <a:bodyPr/>
          <a:lstStyle/>
          <a:p>
            <a:r>
              <a:rPr lang="it-IT" dirty="0"/>
              <a:t>Molte ipotesi sono state confermate: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it-IT" dirty="0"/>
              <a:t>Cambio di pendenza al livello caviglia 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it-IT" dirty="0"/>
              <a:t>Confronto con catalogo di Sorgenti energetiche rivela che RC più energetici provengono da AGN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it-IT" dirty="0"/>
              <a:t>Spettro ancora in evoluzione </a:t>
            </a:r>
          </a:p>
          <a:p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2" y="2111694"/>
            <a:ext cx="3341291" cy="3424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354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AMS  (2011 …)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Esperimento senza precedenti 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97579" y="3093155"/>
            <a:ext cx="6546210" cy="5619610"/>
          </a:xfrm>
        </p:spPr>
        <p:txBody>
          <a:bodyPr/>
          <a:lstStyle/>
          <a:p>
            <a:r>
              <a:rPr lang="it-IT" dirty="0"/>
              <a:t>Rilevatore posto sulla ISS </a:t>
            </a:r>
          </a:p>
          <a:p>
            <a:r>
              <a:rPr lang="it-IT" dirty="0"/>
              <a:t>Come negli acceleratori si rilevano particelle MA in orbita sono  già accelerate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Perché? 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Per comprendere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più a fondo la natura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della materia 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Ricerca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e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nuclei anti He 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endParaRPr lang="it-IT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63157" y="2307127"/>
            <a:ext cx="5034421" cy="334940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40267" y="6031750"/>
            <a:ext cx="5702952" cy="23780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it-IT" sz="3200" dirty="0">
                <a:solidFill>
                  <a:srgbClr val="FF0000"/>
                </a:solidFill>
              </a:rPr>
              <a:t>Struttura:</a:t>
            </a:r>
          </a:p>
          <a:p>
            <a:pPr algn="ctr"/>
            <a:r>
              <a:rPr lang="it-IT" sz="3200" b="1" dirty="0"/>
              <a:t>Molto complessa</a:t>
            </a:r>
          </a:p>
          <a:p>
            <a:pPr algn="ctr"/>
            <a:r>
              <a:rPr lang="it-IT" sz="3200" b="1" dirty="0"/>
              <a:t>Cuore formato da un </a:t>
            </a:r>
            <a:r>
              <a:rPr lang="it-IT" sz="3200" b="1" dirty="0">
                <a:solidFill>
                  <a:srgbClr val="FF0000"/>
                </a:solidFill>
              </a:rPr>
              <a:t>tracciatore(</a:t>
            </a:r>
            <a:r>
              <a:rPr lang="it-IT" sz="3200" b="1" dirty="0" err="1">
                <a:solidFill>
                  <a:srgbClr val="FF0000"/>
                </a:solidFill>
              </a:rPr>
              <a:t>traker</a:t>
            </a:r>
            <a:r>
              <a:rPr lang="it-IT" sz="3200" b="1" dirty="0">
                <a:solidFill>
                  <a:srgbClr val="FF0000"/>
                </a:solidFill>
              </a:rPr>
              <a:t>)</a:t>
            </a:r>
            <a:r>
              <a:rPr lang="it-IT" sz="3200" b="1" dirty="0"/>
              <a:t> e da un </a:t>
            </a:r>
            <a:r>
              <a:rPr lang="it-IT" sz="3200" b="1" dirty="0">
                <a:solidFill>
                  <a:srgbClr val="FF0000"/>
                </a:solidFill>
              </a:rPr>
              <a:t>calorimetro (ECAL)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5816" y="2356520"/>
            <a:ext cx="10547753" cy="6336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253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93888" y="268288"/>
            <a:ext cx="9423056" cy="1843405"/>
          </a:xfrm>
        </p:spPr>
        <p:txBody>
          <a:bodyPr/>
          <a:lstStyle/>
          <a:p>
            <a:r>
              <a:rPr lang="it-IT" dirty="0"/>
              <a:t>Per concludere </a:t>
            </a:r>
          </a:p>
        </p:txBody>
      </p:sp>
      <p:pic>
        <p:nvPicPr>
          <p:cNvPr id="7" name="image1.g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557170" y="2505804"/>
            <a:ext cx="3359279" cy="2854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5209" y="2352824"/>
            <a:ext cx="4534234" cy="32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emulsmes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328719" y="4553292"/>
            <a:ext cx="2202000" cy="537082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53" name="AutoShape 5" descr="Risultati immagini per supernova"/>
          <p:cNvSpPr>
            <a:spLocks noChangeAspect="1" noChangeArrowheads="1"/>
          </p:cNvSpPr>
          <p:nvPr/>
        </p:nvSpPr>
        <p:spPr bwMode="auto">
          <a:xfrm>
            <a:off x="221262" y="-205458"/>
            <a:ext cx="433493" cy="433495"/>
          </a:xfrm>
          <a:prstGeom prst="rect">
            <a:avLst/>
          </a:prstGeom>
          <a:noFill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2050" y="5669776"/>
            <a:ext cx="3338428" cy="333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8803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481</Words>
  <Application>Microsoft Office PowerPoint</Application>
  <PresentationFormat>Personalizzato</PresentationFormat>
  <Paragraphs>63</Paragraphs>
  <Slides>10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Default</vt:lpstr>
      <vt:lpstr>Alcuni progetti di ricerca in corso sui raggi cosmici</vt:lpstr>
      <vt:lpstr>Perché studiarli ?</vt:lpstr>
      <vt:lpstr>RC non deviati </vt:lpstr>
      <vt:lpstr>Due tipi di osservazione</vt:lpstr>
      <vt:lpstr>Gli osservatori </vt:lpstr>
      <vt:lpstr>Auger  (2003 ….) </vt:lpstr>
      <vt:lpstr>Risultati di Auger </vt:lpstr>
      <vt:lpstr>AMS  (2011 …) </vt:lpstr>
      <vt:lpstr>Per concludere 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radiazione che viene dall’alto Marta Sconza IV A</dc:title>
  <dc:creator>Marina Canali</dc:creator>
  <cp:lastModifiedBy>Marina Canali</cp:lastModifiedBy>
  <cp:revision>68</cp:revision>
  <dcterms:modified xsi:type="dcterms:W3CDTF">2016-07-18T17:06:16Z</dcterms:modified>
</cp:coreProperties>
</file>