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17"/>
  </p:notesMasterIdLst>
  <p:sldIdLst>
    <p:sldId id="269" r:id="rId6"/>
    <p:sldId id="257" r:id="rId7"/>
    <p:sldId id="26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DDF5F-5FA4-4A37-9750-7659A1C0FB7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93DC3-3A13-40DC-8305-A6CA1D33DD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6911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D882-4A55-4E6F-8490-E94DB170E47A}" type="slidenum">
              <a:rPr lang="it-IT" altLang="it-IT" smtClean="0"/>
              <a:pPr/>
              <a:t>1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228946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1200" dirty="0" smtClean="0">
                <a:solidFill>
                  <a:srgbClr val="000000"/>
                </a:solidFill>
                <a:latin typeface="Arial"/>
              </a:rPr>
              <a:t>Il fisico aveva appena scoperto una nuova radiazione: i raggi x, detti anche raggi </a:t>
            </a:r>
            <a:r>
              <a:rPr lang="it-IT" sz="1200" dirty="0" err="1" smtClean="0">
                <a:solidFill>
                  <a:srgbClr val="000000"/>
                </a:solidFill>
                <a:latin typeface="Arial"/>
              </a:rPr>
              <a:t>Röntgen</a:t>
            </a:r>
            <a:r>
              <a:rPr lang="it-IT" sz="1200" dirty="0" smtClean="0">
                <a:solidFill>
                  <a:srgbClr val="000000"/>
                </a:solidFill>
                <a:latin typeface="Arial"/>
              </a:rPr>
              <a:t>, in suo onore.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D882-4A55-4E6F-8490-E94DB170E47A}" type="slidenum">
              <a:rPr lang="it-IT" altLang="it-IT" smtClean="0"/>
              <a:pPr/>
              <a:t>11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48746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>
                <a:latin typeface="Calibri"/>
              </a:rPr>
              <a:t>Come abbiamo visto, i </a:t>
            </a:r>
            <a:r>
              <a:rPr lang="it-IT" dirty="0">
                <a:latin typeface="Calibri"/>
              </a:rPr>
              <a:t>raggi X sono radiazioni elettromagnetiche. </a:t>
            </a:r>
            <a:r>
              <a:rPr lang="it-IT" dirty="0" smtClean="0">
                <a:latin typeface="Calibri"/>
              </a:rPr>
              <a:t>Esistono diverse </a:t>
            </a:r>
            <a:r>
              <a:rPr lang="it-IT" dirty="0">
                <a:latin typeface="Calibri"/>
              </a:rPr>
              <a:t>tipologie </a:t>
            </a:r>
            <a:r>
              <a:rPr lang="it-IT" dirty="0" smtClean="0">
                <a:latin typeface="Calibri"/>
              </a:rPr>
              <a:t>di radiazioni</a:t>
            </a:r>
            <a:r>
              <a:rPr lang="it-IT" baseline="0" dirty="0" smtClean="0">
                <a:latin typeface="Calibri"/>
              </a:rPr>
              <a:t> elettromagnetiche </a:t>
            </a:r>
            <a:r>
              <a:rPr lang="it-IT" dirty="0" smtClean="0">
                <a:latin typeface="Calibri"/>
              </a:rPr>
              <a:t>e </a:t>
            </a:r>
            <a:r>
              <a:rPr lang="it-IT" dirty="0">
                <a:latin typeface="Calibri"/>
              </a:rPr>
              <a:t>vengono classificate in base alla loro frequenza e alla loro lunghezza </a:t>
            </a:r>
            <a:r>
              <a:rPr lang="it-IT" dirty="0" smtClean="0">
                <a:latin typeface="Calibri"/>
              </a:rPr>
              <a:t>d'onda; </a:t>
            </a:r>
            <a:r>
              <a:rPr lang="it-IT" dirty="0">
                <a:latin typeface="Calibri"/>
              </a:rPr>
              <a:t>la serie ordinata di frequenze o lunghezze d'onda delle onde elettromagnetiche è detta Spettro elettromagnetico. </a:t>
            </a:r>
            <a:r>
              <a:rPr lang="it-IT" dirty="0" err="1">
                <a:latin typeface="Calibri"/>
              </a:rPr>
              <a:t>Poichè</a:t>
            </a:r>
            <a:r>
              <a:rPr lang="it-IT" dirty="0">
                <a:latin typeface="Calibri"/>
              </a:rPr>
              <a:t> esiste una relazione di proporzionalità inversa tra l'energia trasportata da un'onda e la sua lunghezza d'onda dallo spettro </a:t>
            </a:r>
            <a:r>
              <a:rPr lang="it-IT" dirty="0" smtClean="0">
                <a:latin typeface="Calibri"/>
              </a:rPr>
              <a:t>elettromagnetico </a:t>
            </a:r>
            <a:r>
              <a:rPr lang="it-IT" dirty="0">
                <a:latin typeface="Calibri"/>
              </a:rPr>
              <a:t>possiamo facilmente intuire che i raggi x interessano fenomeni ad alta energia. La lunghezza d'onda dei raggi X è dell'ordine delle dimensioni degli atomi. Per questa ragione i raggi X possono essere assorbiti dagli atomi. </a:t>
            </a:r>
            <a:br>
              <a:rPr lang="it-IT" dirty="0">
                <a:latin typeface="Calibri"/>
              </a:rPr>
            </a:br>
            <a:endParaRPr lang="it-IT" dirty="0">
              <a:latin typeface="Calibri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14277-F927-42CA-A009-8D98452D5A60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0312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E14BA-CCD0-4DB1-A1B2-B2D63A310185}" type="slidenum">
              <a:rPr lang="es-ES" smtClean="0">
                <a:solidFill>
                  <a:prstClr val="black"/>
                </a:solidFill>
              </a:rPr>
              <a:pPr/>
              <a:t>4</a:t>
            </a:fld>
            <a:endParaRPr lang="es-E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E14BA-CCD0-4DB1-A1B2-B2D63A310185}" type="slidenum">
              <a:rPr lang="es-ES" smtClean="0">
                <a:solidFill>
                  <a:prstClr val="black"/>
                </a:solidFill>
              </a:rPr>
              <a:pPr/>
              <a:t>5</a:t>
            </a:fld>
            <a:endParaRPr lang="es-E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D882-4A55-4E6F-8490-E94DB170E47A}" type="slidenum">
              <a:rPr lang="it-IT" altLang="it-IT" smtClean="0"/>
              <a:pPr/>
              <a:t>6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23842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Secondo processo è l’effetto Compton inverso. L’effetto Compton è un fenomeno di </a:t>
            </a:r>
            <a:r>
              <a:rPr lang="it-IT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scattering</a:t>
            </a:r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tra un fotone e un elettrone, in cui si conserva sia la quantità di moto che, più importante, l'energia cinetica.</a:t>
            </a:r>
            <a:endParaRPr lang="es-E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E14BA-CCD0-4DB1-A1B2-B2D63A310185}" type="slidenum">
              <a:rPr lang="es-ES" smtClean="0">
                <a:solidFill>
                  <a:prstClr val="black"/>
                </a:solidFill>
              </a:rPr>
              <a:pPr/>
              <a:t>7</a:t>
            </a:fld>
            <a:endParaRPr lang="es-E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Nell'effetto Compton inverso il fenomeno si realizza tra un fotone con energia molto più bassa rispetto a quella dell'elettrone: il fotone acquisisce quindi parte dell’energia dell’elettrone e diventa un fotone ad alta energia che emette appunto radiazione X.</a:t>
            </a:r>
            <a:endParaRPr lang="es-E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E14BA-CCD0-4DB1-A1B2-B2D63A310185}" type="slidenum">
              <a:rPr lang="es-ES" smtClean="0">
                <a:solidFill>
                  <a:prstClr val="black"/>
                </a:solidFill>
              </a:rPr>
              <a:pPr/>
              <a:t>8</a:t>
            </a:fld>
            <a:endParaRPr lang="es-E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ultimo abbiamo il processo di sincrotrone. La radiazione di sincrotrone è una radiazione elettromagnetica generata da particelle cariche, solitamente elettroni o positroni che viaggiano a velocità prossime alla velocità della luce, che vengono costrette da un campo magnetico a muoversi lungo una traiettoria elicoidale. Tanto più elevata è la velocità della particella, tanto minore è la lunghezza d'onda della radiazione emessa fino ad arrivare quindi all'emissione di raggi X.</a:t>
            </a:r>
            <a:endParaRPr lang="es-E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E14BA-CCD0-4DB1-A1B2-B2D63A310185}" type="slidenum">
              <a:rPr lang="es-ES" smtClean="0">
                <a:solidFill>
                  <a:prstClr val="black"/>
                </a:solidFill>
              </a:rPr>
              <a:pPr/>
              <a:t>9</a:t>
            </a:fld>
            <a:endParaRPr lang="es-E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100" dirty="0">
                <a:solidFill>
                  <a:srgbClr val="000000"/>
                </a:solidFill>
                <a:latin typeface="Arial"/>
              </a:rPr>
              <a:t>Il fisico tedesco W. K. </a:t>
            </a:r>
            <a:r>
              <a:rPr lang="it-IT" sz="1100" dirty="0" err="1">
                <a:solidFill>
                  <a:srgbClr val="000000"/>
                </a:solidFill>
                <a:latin typeface="Arial"/>
              </a:rPr>
              <a:t>Röntgen</a:t>
            </a:r>
            <a:r>
              <a:rPr lang="it-IT" sz="1100" dirty="0">
                <a:solidFill>
                  <a:srgbClr val="000000"/>
                </a:solidFill>
                <a:latin typeface="Arial"/>
              </a:rPr>
              <a:t>, intorno al 1895, stava eseguendo ricerche sul passaggio della scarica elettrica attraverso </a:t>
            </a:r>
            <a:r>
              <a:rPr lang="it-IT" sz="1100" dirty="0" smtClean="0">
                <a:solidFill>
                  <a:srgbClr val="000000"/>
                </a:solidFill>
                <a:latin typeface="Arial"/>
              </a:rPr>
              <a:t>gas </a:t>
            </a:r>
            <a:r>
              <a:rPr lang="it-IT" sz="1100" dirty="0">
                <a:solidFill>
                  <a:srgbClr val="000000"/>
                </a:solidFill>
                <a:latin typeface="Arial"/>
              </a:rPr>
              <a:t>rarefatti. Durante le sue ricerche egli notò </a:t>
            </a:r>
            <a:r>
              <a:rPr lang="it-IT" sz="1100" dirty="0" smtClean="0">
                <a:solidFill>
                  <a:srgbClr val="000000"/>
                </a:solidFill>
                <a:latin typeface="Arial"/>
              </a:rPr>
              <a:t>che la </a:t>
            </a:r>
            <a:r>
              <a:rPr lang="it-IT" sz="1100" dirty="0">
                <a:solidFill>
                  <a:srgbClr val="000000"/>
                </a:solidFill>
                <a:latin typeface="Arial"/>
              </a:rPr>
              <a:t>sua macchina proiettava una luce sullo schermo che aveva posto davanti ad essa. Provò dunque </a:t>
            </a:r>
            <a:r>
              <a:rPr lang="it-IT" sz="1100" dirty="0" smtClean="0">
                <a:solidFill>
                  <a:srgbClr val="000000"/>
                </a:solidFill>
                <a:latin typeface="Arial"/>
              </a:rPr>
              <a:t>a </a:t>
            </a:r>
            <a:r>
              <a:rPr lang="it-IT" sz="1100" dirty="0">
                <a:solidFill>
                  <a:srgbClr val="000000"/>
                </a:solidFill>
                <a:latin typeface="Arial"/>
              </a:rPr>
              <a:t>fermare il corso di questa emissione luminosa ponendo diversi oggetti tra la macchina e lo schermo. Tuttavia, nessuno oggetto proiettava un ombra sullo schermo, che rimaneva completamente illuminato. Quando infine </a:t>
            </a:r>
            <a:r>
              <a:rPr lang="it-IT" sz="1100" dirty="0" err="1">
                <a:solidFill>
                  <a:srgbClr val="000000"/>
                </a:solidFill>
                <a:latin typeface="Arial"/>
              </a:rPr>
              <a:t>Röntgen</a:t>
            </a:r>
            <a:r>
              <a:rPr lang="it-IT" sz="1100" dirty="0">
                <a:solidFill>
                  <a:srgbClr val="000000"/>
                </a:solidFill>
                <a:latin typeface="Arial"/>
              </a:rPr>
              <a:t> mise in mezzo la mano della moglie, sullo schermo apparve l'ombra delle ossa della mano.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14277-F927-42CA-A009-8D98452D5A60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9802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1.wav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6DE99EF-E510-4093-A0F8-B6DCB17F7A2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A8E186-206E-4765-8A5E-C9AA283AB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66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6DE99EF-E510-4093-A0F8-B6DCB17F7A2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A8E186-206E-4765-8A5E-C9AA283AB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228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6DE99EF-E510-4093-A0F8-B6DCB17F7A2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A8E186-206E-4765-8A5E-C9AA283AB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916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0" y="6492876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4E19975-0CD5-4412-A28D-E70874F85F09}" type="datetimeFigureOut">
              <a:rPr lang="it-IT"/>
              <a:pPr>
                <a:defRPr/>
              </a:pPr>
              <a:t>24/04/2016</a:t>
            </a:fld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1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CB9396C2-340E-4247-8D89-C0525F0B5B8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66343927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192688" cy="1296144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24B8C6E-EB2E-4A35-A7C0-51A9C2D6D6EE}" type="datetimeFigureOut">
              <a:rPr lang="it-IT"/>
              <a:pPr>
                <a:defRPr/>
              </a:pPr>
              <a:t>24/04/2016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3BDDA046-FF33-4C52-BF96-1D44754E514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15445727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D473E4C-C7EB-44CF-B6B7-BD962E3B28DE}" type="datetimeFigureOut">
              <a:rPr lang="it-IT"/>
              <a:pPr>
                <a:defRPr/>
              </a:pPr>
              <a:t>24/04/2016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C81C0DC-CAB3-4537-9BB9-6FFF57E09CF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19964047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FD8C975-9FC6-4135-877E-086C32C31A8A}" type="datetimeFigureOut">
              <a:rPr lang="it-IT"/>
              <a:pPr>
                <a:defRPr/>
              </a:pPr>
              <a:t>24/04/2016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9B09C25A-C7BF-4EBA-B706-81FAC320F5C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03718804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13C8147-DC6A-4E46-B0B7-877D6AB9266D}" type="datetimeFigureOut">
              <a:rPr lang="it-IT"/>
              <a:pPr>
                <a:defRPr/>
              </a:pPr>
              <a:t>24/04/2016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BA023FDC-D50F-4872-A7F9-FC20EA00D18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99771556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13B0B31-A473-45F6-A4D3-D40C6AF18A91}" type="datetimeFigureOut">
              <a:rPr lang="it-IT"/>
              <a:pPr>
                <a:defRPr/>
              </a:pPr>
              <a:t>24/04/2016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DB71547-DC56-40A0-B51D-B3EC51D61C3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1949203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68C48D3-A17F-4F62-BCBE-75C00191FD2F}" type="datetimeFigureOut">
              <a:rPr lang="it-IT"/>
              <a:pPr>
                <a:defRPr/>
              </a:pPr>
              <a:t>24/04/2016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B89BE85-B011-4B1E-9F38-191EEA7FE76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00833663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BEDD18A-FF38-44E3-8034-C8DF57A348B9}" type="datetimeFigureOut">
              <a:rPr lang="it-IT"/>
              <a:pPr>
                <a:defRPr/>
              </a:pPr>
              <a:t>24/04/2016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CA228B5A-73CE-46EE-B90E-C3E48E27D62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80955825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192688" cy="1296144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6DE99EF-E510-4093-A0F8-B6DCB17F7A2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A8E186-206E-4765-8A5E-C9AA283AB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3591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970E6F5-441A-4010-959A-CA099E9C4042}" type="datetimeFigureOut">
              <a:rPr lang="it-IT"/>
              <a:pPr>
                <a:defRPr/>
              </a:pPr>
              <a:t>24/04/2016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7E63C36F-18BF-4B5A-9465-323441C2B06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77720843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A22F94A-68A2-4734-ACAE-A720E87727BF}" type="datetimeFigureOut">
              <a:rPr lang="it-IT"/>
              <a:pPr>
                <a:defRPr/>
              </a:pPr>
              <a:t>24/04/2016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89FAFAE-30EB-4CF5-A863-C5258D8EDB9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84239208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D454F2C-F6DE-4EE8-9288-C5BF69A869A8}" type="datetimeFigureOut">
              <a:rPr lang="it-IT"/>
              <a:pPr>
                <a:defRPr/>
              </a:pPr>
              <a:t>24/04/2016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116A5D83-46E5-46A1-8258-F9C8F5285B3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53602361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E6123881-BC6A-4C62-89E7-D77AA72C2F47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BB6198E9-BE17-4FD2-81CA-776B2B4D3CF5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718758"/>
      </p:ext>
    </p:extLst>
  </p:cSld>
  <p:clrMapOvr>
    <a:masterClrMapping/>
  </p:clrMapOvr>
  <p:transition spd="slow">
    <p:push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192688" cy="1296144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EE459297-6001-4F7B-A376-30629B4102AF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B1F7595B-5966-422B-8B81-DE9711DB59CE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478103"/>
      </p:ext>
    </p:extLst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37D243F9-E4D3-43C0-920E-5B465DE0354D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F3725756-FFFF-40C4-A4E4-A6179FE12537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130064"/>
      </p:ext>
    </p:extLst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708732A6-281D-451D-A621-F0682CD709CB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050426EB-1F4C-4C09-9C08-74F706135E1D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990996"/>
      </p:ext>
    </p:extLst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785D9FB8-EFA7-47CA-8CA7-A3FDC61E1772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DC561A24-861D-4DEC-934E-3BD9B7B97024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23139"/>
      </p:ext>
    </p:extLst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85F766A4-275A-4C3B-A7E3-A5D18D3D43B8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EFFB9116-527C-4582-B2EE-FBD2521588CE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519262"/>
      </p:ext>
    </p:extLst>
  </p:cSld>
  <p:clrMapOvr>
    <a:masterClrMapping/>
  </p:clrMapOvr>
  <p:transition spd="slow"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06A9495F-24DB-44AF-9542-6C326DE964C1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31DE75CE-2D49-4E32-A564-516EB840372E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36782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6DE99EF-E510-4093-A0F8-B6DCB17F7A2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A8E186-206E-4765-8A5E-C9AA283AB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5997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CD50CF9C-A7DD-4738-ABCF-DE81A64D14F4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851FED3E-AF71-4864-A0BC-A7382F5ED596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75618"/>
      </p:ext>
    </p:extLst>
  </p:cSld>
  <p:clrMapOvr>
    <a:masterClrMapping/>
  </p:clrMapOvr>
  <p:transition spd="slow">
    <p:push dir="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4D87C10F-7C64-4FC0-B6A6-ABDE73835A91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72292A73-F4C4-4CF1-A1FA-2D729886C41D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897895"/>
      </p:ext>
    </p:extLst>
  </p:cSld>
  <p:clrMapOvr>
    <a:masterClrMapping/>
  </p:clrMapOvr>
  <p:transition spd="slow">
    <p:push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ED4747A4-8058-4785-8B58-CE53F1FE64D4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BD50734D-5702-44F5-927E-CD77C86AFFEA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180889"/>
      </p:ext>
    </p:extLst>
  </p:cSld>
  <p:clrMapOvr>
    <a:masterClrMapping/>
  </p:clrMapOvr>
  <p:transition spd="slow">
    <p:push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2B6722BB-FBD6-4D4A-B4E7-237318A8391E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597EF377-D975-4517-A689-3DAA0CFA960B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031399"/>
      </p:ext>
    </p:extLst>
  </p:cSld>
  <p:clrMapOvr>
    <a:masterClrMapping/>
  </p:clrMapOvr>
  <p:transition spd="slow">
    <p:push dir="u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6123881-BC6A-4C62-89E7-D77AA72C2F47}" type="datetimeFigureOut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BB6198E9-BE17-4FD2-81CA-776B2B4D3CF5}" type="slidenum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8299601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192688" cy="1296144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E459297-6001-4F7B-A376-30629B4102AF}" type="datetimeFigureOut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B1F7595B-5966-422B-8B81-DE9711DB59CE}" type="slidenum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1438663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37D243F9-E4D3-43C0-920E-5B465DE0354D}" type="datetimeFigureOut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F3725756-FFFF-40C4-A4E4-A6179FE12537}" type="slidenum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2889259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708732A6-281D-451D-A621-F0682CD709CB}" type="datetimeFigureOut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050426EB-1F4C-4C09-9C08-74F706135E1D}" type="slidenum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7033943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785D9FB8-EFA7-47CA-8CA7-A3FDC61E1772}" type="datetimeFigureOut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DC561A24-861D-4DEC-934E-3BD9B7B97024}" type="slidenum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8216972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85F766A4-275A-4C3B-A7E3-A5D18D3D43B8}" type="datetimeFigureOut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FFB9116-527C-4582-B2EE-FBD2521588CE}" type="slidenum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5673979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6DE99EF-E510-4093-A0F8-B6DCB17F7A2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A8E186-206E-4765-8A5E-C9AA283AB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020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06A9495F-24DB-44AF-9542-6C326DE964C1}" type="datetimeFigureOut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31DE75CE-2D49-4E32-A564-516EB840372E}" type="slidenum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0699388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CD50CF9C-A7DD-4738-ABCF-DE81A64D14F4}" type="datetimeFigureOut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851FED3E-AF71-4864-A0BC-A7382F5ED596}" type="slidenum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5952457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D87C10F-7C64-4FC0-B6A6-ABDE73835A91}" type="datetimeFigureOut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72292A73-F4C4-4CF1-A1FA-2D729886C41D}" type="slidenum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4843167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D4747A4-8058-4785-8B58-CE53F1FE64D4}" type="datetimeFigureOut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BD50734D-5702-44F5-927E-CD77C86AFFEA}" type="slidenum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4530655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B6722BB-FBD6-4D4A-B4E7-237318A8391E}" type="datetimeFigureOut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97EF377-D975-4517-A689-3DAA0CFA960B}" type="slidenum">
              <a:rPr lang="it-IT">
                <a:solidFill>
                  <a:prstClr val="black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3754016"/>
      </p:ext>
    </p:extLst>
  </p:cSld>
  <p:clrMapOvr>
    <a:masterClrMapping/>
  </p:clrMapOvr>
  <p:transition spd="slow">
    <p:cover dir="d"/>
    <p:sndAc>
      <p:stSnd>
        <p:snd r:embed="rId1" name="bomb.wav"/>
      </p:stSnd>
    </p:sndAc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E6123881-BC6A-4C62-89E7-D77AA72C2F47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BB6198E9-BE17-4FD2-81CA-776B2B4D3CF5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1970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192688" cy="1296144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EE459297-6001-4F7B-A376-30629B4102AF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B1F7595B-5966-422B-8B81-DE9711DB59CE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69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37D243F9-E4D3-43C0-920E-5B465DE0354D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F3725756-FFFF-40C4-A4E4-A6179FE12537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4019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708732A6-281D-451D-A621-F0682CD709CB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050426EB-1F4C-4C09-9C08-74F706135E1D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7039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785D9FB8-EFA7-47CA-8CA7-A3FDC61E1772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DC561A24-861D-4DEC-934E-3BD9B7B97024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440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6DE99EF-E510-4093-A0F8-B6DCB17F7A2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A8E186-206E-4765-8A5E-C9AA283AB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78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85F766A4-275A-4C3B-A7E3-A5D18D3D43B8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EFFB9116-527C-4582-B2EE-FBD2521588CE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73598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06A9495F-24DB-44AF-9542-6C326DE964C1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31DE75CE-2D49-4E32-A564-516EB840372E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47551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CD50CF9C-A7DD-4738-ABCF-DE81A64D14F4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851FED3E-AF71-4864-A0BC-A7382F5ED596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36702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4D87C10F-7C64-4FC0-B6A6-ABDE73835A91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72292A73-F4C4-4CF1-A1FA-2D729886C41D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7444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ED4747A4-8058-4785-8B58-CE53F1FE64D4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BD50734D-5702-44F5-927E-CD77C86AFFEA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9506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2B6722BB-FBD6-4D4A-B4E7-237318A8391E}" type="datetimeFigureOut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24/04/2016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eaLnBrk="1" hangingPunct="1">
              <a:defRPr/>
            </a:pPr>
            <a:fld id="{597EF377-D975-4517-A689-3DAA0CFA960B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eaLnBrk="1" hangingPunct="1">
                <a:defRPr/>
              </a:pPr>
              <a:t>‹N›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17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6DE99EF-E510-4093-A0F8-B6DCB17F7A2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A8E186-206E-4765-8A5E-C9AA283AB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5652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6DE99EF-E510-4093-A0F8-B6DCB17F7A2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A8E186-206E-4765-8A5E-C9AA283AB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0715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6DE99EF-E510-4093-A0F8-B6DCB17F7A2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A8E186-206E-4765-8A5E-C9AA283AB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2229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6DE99EF-E510-4093-A0F8-B6DCB17F7A26}" type="datetimeFigureOut">
              <a:rPr lang="it-IT" smtClean="0"/>
              <a:t>24/04/2016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A8E186-206E-4765-8A5E-C9AA283AB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074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1331640" y="188640"/>
            <a:ext cx="6192688" cy="1296144"/>
          </a:xfrm>
          <a:prstGeom prst="rect">
            <a:avLst/>
          </a:prstGeom>
          <a:solidFill>
            <a:schemeClr val="bg1"/>
          </a:solidFill>
          <a:ln w="22225" cmpd="thickThin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</a:p>
        </p:txBody>
      </p:sp>
      <p:sp>
        <p:nvSpPr>
          <p:cNvPr id="7" name="Rettangolo 6"/>
          <p:cNvSpPr/>
          <p:nvPr/>
        </p:nvSpPr>
        <p:spPr>
          <a:xfrm>
            <a:off x="0" y="6525345"/>
            <a:ext cx="9144000" cy="332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it-IT" b="1" dirty="0">
                <a:solidFill>
                  <a:srgbClr val="4F81BD">
                    <a:lumMod val="50000"/>
                  </a:srgbClr>
                </a:solidFill>
              </a:rPr>
              <a:t>SKYLAB : UNA FINESTRA SUL COSMO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6622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magine 10" descr="XMM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0" y="5986474"/>
            <a:ext cx="1368152" cy="871527"/>
          </a:xfrm>
          <a:prstGeom prst="rect">
            <a:avLst/>
          </a:prstGeom>
        </p:spPr>
      </p:pic>
      <p:pic>
        <p:nvPicPr>
          <p:cNvPr id="12" name="Immagine 11" descr="SArdinia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817605" y="5948442"/>
            <a:ext cx="1331640" cy="909558"/>
          </a:xfrm>
          <a:prstGeom prst="rect">
            <a:avLst/>
          </a:prstGeom>
        </p:spPr>
      </p:pic>
      <p:pic>
        <p:nvPicPr>
          <p:cNvPr id="13" name="Immagine 12" descr="index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8316416" y="0"/>
            <a:ext cx="827584" cy="120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93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 cap="none" spc="0">
          <a:ln w="12700">
            <a:solidFill>
              <a:schemeClr val="accent1">
                <a:lumMod val="75000"/>
              </a:schemeClr>
            </a:solidFill>
            <a:prstDash val="solid"/>
          </a:ln>
          <a:solidFill>
            <a:schemeClr val="tx2">
              <a:lumMod val="20000"/>
              <a:lumOff val="80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DBEEF4"/>
            </a:gs>
            <a:gs pos="50000">
              <a:srgbClr val="C2D1ED"/>
            </a:gs>
            <a:gs pos="100000">
              <a:srgbClr val="E1E8F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1331914" y="188913"/>
            <a:ext cx="6192837" cy="1295400"/>
          </a:xfrm>
          <a:prstGeom prst="rect">
            <a:avLst/>
          </a:prstGeom>
          <a:solidFill>
            <a:schemeClr val="bg1"/>
          </a:solidFill>
          <a:ln w="22225" cmpd="thickThin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</a:p>
        </p:txBody>
      </p:sp>
      <p:sp>
        <p:nvSpPr>
          <p:cNvPr id="7" name="Rettangolo 6"/>
          <p:cNvSpPr/>
          <p:nvPr/>
        </p:nvSpPr>
        <p:spPr>
          <a:xfrm>
            <a:off x="0" y="6524626"/>
            <a:ext cx="9144000" cy="3333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SKYLAB : UNA FINESTRA SUL COSMO</a:t>
            </a:r>
          </a:p>
        </p:txBody>
      </p:sp>
      <p:pic>
        <p:nvPicPr>
          <p:cNvPr id="1029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66825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Immagine 10" descr="XMM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86464"/>
            <a:ext cx="1368425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magine 11" descr="SArdinia.pn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5948364"/>
            <a:ext cx="1331912" cy="90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Immagine 12" descr="index.jp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4" y="0"/>
            <a:ext cx="827087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cover dir="d"/>
    <p:sndAc>
      <p:stSnd>
        <p:snd r:embed="rId13" name="bomb.wav"/>
      </p:stSnd>
    </p:sndAc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ln w="12700">
            <a:solidFill>
              <a:schemeClr val="accent1">
                <a:lumMod val="75000"/>
              </a:schemeClr>
            </a:solidFill>
            <a:prstDash val="solid"/>
          </a:ln>
          <a:solidFill>
            <a:srgbClr val="C6D9F1"/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6D9F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6D9F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6D9F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6D9F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ln>
            <a:solidFill>
              <a:schemeClr val="tx2">
                <a:lumMod val="50000"/>
              </a:schemeClr>
            </a:solidFill>
          </a:ln>
          <a:solidFill>
            <a:srgbClr val="10253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ln>
            <a:solidFill>
              <a:schemeClr val="tx2">
                <a:lumMod val="50000"/>
              </a:schemeClr>
            </a:solidFill>
          </a:ln>
          <a:solidFill>
            <a:srgbClr val="10253F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ln>
            <a:solidFill>
              <a:schemeClr val="tx2">
                <a:lumMod val="50000"/>
              </a:schemeClr>
            </a:solidFill>
          </a:ln>
          <a:solidFill>
            <a:srgbClr val="10253F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rgbClr val="10253F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rgbClr val="10253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1331640" y="188640"/>
            <a:ext cx="6192688" cy="1296144"/>
          </a:xfrm>
          <a:prstGeom prst="rect">
            <a:avLst/>
          </a:prstGeom>
          <a:solidFill>
            <a:schemeClr val="bg1"/>
          </a:solidFill>
          <a:ln w="22225" cmpd="thickThin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</a:p>
        </p:txBody>
      </p:sp>
      <p:sp>
        <p:nvSpPr>
          <p:cNvPr id="7" name="Rettangolo 6"/>
          <p:cNvSpPr/>
          <p:nvPr/>
        </p:nvSpPr>
        <p:spPr>
          <a:xfrm>
            <a:off x="0" y="6525345"/>
            <a:ext cx="9144000" cy="332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it-IT" b="1" dirty="0">
                <a:solidFill>
                  <a:srgbClr val="4F81BD">
                    <a:lumMod val="50000"/>
                  </a:srgbClr>
                </a:solidFill>
              </a:rPr>
              <a:t>SKYLAB : UNA FINESTRA SUL COSMO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6622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magine 10" descr="XMM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0" y="5986474"/>
            <a:ext cx="1368152" cy="871527"/>
          </a:xfrm>
          <a:prstGeom prst="rect">
            <a:avLst/>
          </a:prstGeom>
        </p:spPr>
      </p:pic>
      <p:pic>
        <p:nvPicPr>
          <p:cNvPr id="12" name="Immagine 11" descr="SArdinia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812360" y="5948442"/>
            <a:ext cx="1331640" cy="909558"/>
          </a:xfrm>
          <a:prstGeom prst="rect">
            <a:avLst/>
          </a:prstGeom>
        </p:spPr>
      </p:pic>
      <p:pic>
        <p:nvPicPr>
          <p:cNvPr id="13" name="Immagine 12" descr="index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8316416" y="0"/>
            <a:ext cx="827584" cy="120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79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push dir="u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 cap="none" spc="0">
          <a:ln w="12700">
            <a:solidFill>
              <a:schemeClr val="accent1">
                <a:lumMod val="75000"/>
              </a:schemeClr>
            </a:solidFill>
            <a:prstDash val="solid"/>
          </a:ln>
          <a:solidFill>
            <a:schemeClr val="tx2">
              <a:lumMod val="20000"/>
              <a:lumOff val="80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1331640" y="188640"/>
            <a:ext cx="6192688" cy="1296144"/>
          </a:xfrm>
          <a:prstGeom prst="rect">
            <a:avLst/>
          </a:prstGeom>
          <a:solidFill>
            <a:schemeClr val="bg1"/>
          </a:solidFill>
          <a:ln w="22225" cmpd="thickThin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</a:p>
        </p:txBody>
      </p:sp>
      <p:sp>
        <p:nvSpPr>
          <p:cNvPr id="7" name="Rettangolo 6"/>
          <p:cNvSpPr/>
          <p:nvPr/>
        </p:nvSpPr>
        <p:spPr>
          <a:xfrm>
            <a:off x="0" y="6525345"/>
            <a:ext cx="9144000" cy="332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it-IT" b="1" dirty="0">
                <a:solidFill>
                  <a:srgbClr val="4F81BD">
                    <a:lumMod val="50000"/>
                  </a:srgbClr>
                </a:solidFill>
              </a:rPr>
              <a:t>SKYLAB : UNA FINESTRA SUL COSMO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26622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magine 10" descr="XMM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0" y="5986474"/>
            <a:ext cx="1368152" cy="871527"/>
          </a:xfrm>
          <a:prstGeom prst="rect">
            <a:avLst/>
          </a:prstGeom>
        </p:spPr>
      </p:pic>
      <p:pic>
        <p:nvPicPr>
          <p:cNvPr id="12" name="Immagine 11" descr="SArdinia.pn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7812360" y="5948442"/>
            <a:ext cx="1331640" cy="909558"/>
          </a:xfrm>
          <a:prstGeom prst="rect">
            <a:avLst/>
          </a:prstGeom>
        </p:spPr>
      </p:pic>
      <p:pic>
        <p:nvPicPr>
          <p:cNvPr id="13" name="Immagine 12" descr="index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8316416" y="0"/>
            <a:ext cx="827584" cy="120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976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cover dir="d"/>
    <p:sndAc>
      <p:stSnd>
        <p:snd r:embed="rId13" name="bomb.wav"/>
      </p:stSnd>
    </p:sndAc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 cap="none" spc="0">
          <a:ln w="12700">
            <a:solidFill>
              <a:schemeClr val="accent1">
                <a:lumMod val="75000"/>
              </a:schemeClr>
            </a:solidFill>
            <a:prstDash val="solid"/>
          </a:ln>
          <a:solidFill>
            <a:schemeClr val="tx2">
              <a:lumMod val="20000"/>
              <a:lumOff val="80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1331640" y="188640"/>
            <a:ext cx="6192688" cy="1296144"/>
          </a:xfrm>
          <a:prstGeom prst="rect">
            <a:avLst/>
          </a:prstGeom>
          <a:solidFill>
            <a:schemeClr val="bg1"/>
          </a:solidFill>
          <a:ln w="22225" cmpd="thickThin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</a:p>
        </p:txBody>
      </p:sp>
      <p:sp>
        <p:nvSpPr>
          <p:cNvPr id="7" name="Rettangolo 6"/>
          <p:cNvSpPr/>
          <p:nvPr/>
        </p:nvSpPr>
        <p:spPr>
          <a:xfrm>
            <a:off x="0" y="6525345"/>
            <a:ext cx="9144000" cy="332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it-IT" b="1" dirty="0">
                <a:solidFill>
                  <a:srgbClr val="4F81BD">
                    <a:lumMod val="50000"/>
                  </a:srgbClr>
                </a:solidFill>
              </a:rPr>
              <a:t>SKYLAB : UNA FINESTRA SUL COSMO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6622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magine 10" descr="XMM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0" y="5986474"/>
            <a:ext cx="1368152" cy="871527"/>
          </a:xfrm>
          <a:prstGeom prst="rect">
            <a:avLst/>
          </a:prstGeom>
        </p:spPr>
      </p:pic>
      <p:pic>
        <p:nvPicPr>
          <p:cNvPr id="12" name="Immagine 11" descr="SArdinia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812360" y="5948442"/>
            <a:ext cx="1331640" cy="909558"/>
          </a:xfrm>
          <a:prstGeom prst="rect">
            <a:avLst/>
          </a:prstGeom>
        </p:spPr>
      </p:pic>
      <p:pic>
        <p:nvPicPr>
          <p:cNvPr id="13" name="Immagine 12" descr="index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8316416" y="0"/>
            <a:ext cx="827584" cy="120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14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 cap="none" spc="0">
          <a:ln w="12700">
            <a:solidFill>
              <a:schemeClr val="accent1">
                <a:lumMod val="75000"/>
              </a:schemeClr>
            </a:solidFill>
            <a:prstDash val="solid"/>
          </a:ln>
          <a:solidFill>
            <a:schemeClr val="tx2">
              <a:lumMod val="20000"/>
              <a:lumOff val="80000"/>
            </a:schemeClr>
          </a:solidFill>
          <a:effectLst>
            <a:outerShdw blurRad="41275" dist="20320" dir="18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ln>
            <a:solidFill>
              <a:schemeClr val="tx2">
                <a:lumMod val="50000"/>
              </a:schemeClr>
            </a:solidFill>
          </a:ln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Skylab: una finestra sul cosmo</a:t>
            </a:r>
            <a:endParaRPr lang="es-E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it-IT" sz="2400" b="1" dirty="0" smtClean="0">
                <a:solidFill>
                  <a:schemeClr val="tx1"/>
                </a:solidFill>
              </a:rPr>
              <a:t>Liceo </a:t>
            </a:r>
            <a:r>
              <a:rPr lang="it-IT" sz="2400" b="1" dirty="0" err="1" smtClean="0">
                <a:solidFill>
                  <a:schemeClr val="tx1"/>
                </a:solidFill>
              </a:rPr>
              <a:t>Majorana</a:t>
            </a:r>
            <a:r>
              <a:rPr lang="it-IT" sz="2400" b="1" dirty="0" smtClean="0">
                <a:solidFill>
                  <a:schemeClr val="tx1"/>
                </a:solidFill>
              </a:rPr>
              <a:t> - Desio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it-IT" sz="2400" b="1" dirty="0" smtClean="0">
                <a:solidFill>
                  <a:schemeClr val="tx1"/>
                </a:solidFill>
              </a:rPr>
              <a:t>Liceo Fermi - Alghero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it-IT" sz="2400" b="1" dirty="0" smtClean="0">
                <a:solidFill>
                  <a:schemeClr val="tx1"/>
                </a:solidFill>
              </a:rPr>
              <a:t>Palestra della Scienza - Faenza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it-IT" sz="2400" b="1" dirty="0" smtClean="0">
                <a:solidFill>
                  <a:schemeClr val="tx1"/>
                </a:solidFill>
              </a:rPr>
              <a:t>Società Astronomica Italiana </a:t>
            </a:r>
          </a:p>
        </p:txBody>
      </p:sp>
    </p:spTree>
    <p:extLst>
      <p:ext uri="{BB962C8B-B14F-4D97-AF65-F5344CB8AC3E}">
        <p14:creationId xmlns:p14="http://schemas.microsoft.com/office/powerpoint/2010/main" val="2388542447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Calibri" charset="0"/>
              </a:rPr>
              <a:t>Scoperta dei Raggi X (1895)</a:t>
            </a:r>
          </a:p>
        </p:txBody>
      </p:sp>
      <p:pic>
        <p:nvPicPr>
          <p:cNvPr id="4" name="Immagine 3" descr="Roentgen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8" y="2391514"/>
            <a:ext cx="1969055" cy="276567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2564905"/>
            <a:ext cx="4104456" cy="241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181764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prima radiografia</a:t>
            </a:r>
            <a:endParaRPr lang="it-IT" dirty="0"/>
          </a:p>
        </p:txBody>
      </p:sp>
      <p:pic>
        <p:nvPicPr>
          <p:cNvPr id="4" name="Segnaposto contenuto 3" descr="X-ray_by_Wilhelm_Röntgen_of_Albert_von_Kölliker's_hand_-_18960123-0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75000" y="1672431"/>
            <a:ext cx="279400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484526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 raggi X: caratteristiche e loro produzione sulla Terra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409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Calibri" charset="0"/>
              </a:rPr>
              <a:t>Cosa sono i Raggi X?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200400" y="3200401"/>
            <a:ext cx="2743200" cy="369332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it-IT" b="1" dirty="0">
                <a:solidFill>
                  <a:srgbClr val="C6D9F1"/>
                </a:solidFill>
                <a:latin typeface="Calibri"/>
              </a:rPr>
              <a:t>Cosa sono i Raggi X?</a:t>
            </a:r>
            <a:endParaRPr lang="it-IT" dirty="0"/>
          </a:p>
        </p:txBody>
      </p:sp>
      <p:pic>
        <p:nvPicPr>
          <p:cNvPr id="5" name="Immagine 4" descr="ondaelettomagnetic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59041" y="1672065"/>
            <a:ext cx="4286096" cy="2065530"/>
          </a:xfrm>
          <a:prstGeom prst="rect">
            <a:avLst/>
          </a:prstGeom>
        </p:spPr>
      </p:pic>
      <p:pic>
        <p:nvPicPr>
          <p:cNvPr id="6" name="Immagine 5" descr="spettro_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19133" y="3923421"/>
            <a:ext cx="5905733" cy="2162398"/>
          </a:xfrm>
          <a:prstGeom prst="rect">
            <a:avLst/>
          </a:prstGeom>
        </p:spPr>
      </p:pic>
      <p:sp>
        <p:nvSpPr>
          <p:cNvPr id="3" name="Callout 2 2"/>
          <p:cNvSpPr/>
          <p:nvPr/>
        </p:nvSpPr>
        <p:spPr>
          <a:xfrm>
            <a:off x="79936" y="4797152"/>
            <a:ext cx="1439621" cy="820116"/>
          </a:xfrm>
          <a:prstGeom prst="borderCallout2">
            <a:avLst>
              <a:gd name="adj1" fmla="val 40416"/>
              <a:gd name="adj2" fmla="val 102957"/>
              <a:gd name="adj3" fmla="val 25972"/>
              <a:gd name="adj4" fmla="val 147225"/>
              <a:gd name="adj5" fmla="val 10203"/>
              <a:gd name="adj6" fmla="val 227605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solidFill>
                  <a:schemeClr val="tx1"/>
                </a:solidFill>
              </a:rPr>
              <a:t>Lunghezza d’onda molto piccola</a:t>
            </a:r>
            <a:endParaRPr lang="it-IT" sz="1600" dirty="0">
              <a:solidFill>
                <a:schemeClr val="tx1"/>
              </a:solidFill>
            </a:endParaRPr>
          </a:p>
        </p:txBody>
      </p:sp>
      <p:sp>
        <p:nvSpPr>
          <p:cNvPr id="7" name="Callout 2 6"/>
          <p:cNvSpPr/>
          <p:nvPr/>
        </p:nvSpPr>
        <p:spPr>
          <a:xfrm>
            <a:off x="758362" y="2857230"/>
            <a:ext cx="914400" cy="612648"/>
          </a:xfrm>
          <a:prstGeom prst="borderCallout2">
            <a:avLst>
              <a:gd name="adj1" fmla="val 40416"/>
              <a:gd name="adj2" fmla="val 102957"/>
              <a:gd name="adj3" fmla="val 64489"/>
              <a:gd name="adj4" fmla="val 146237"/>
              <a:gd name="adj5" fmla="val 261754"/>
              <a:gd name="adj6" fmla="val 295268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Elevata energia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936914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Meccanismi di produzione </a:t>
            </a:r>
            <a:r>
              <a:rPr lang="es-ES" dirty="0" smtClean="0"/>
              <a:t>di raggi X</a:t>
            </a:r>
            <a:endParaRPr lang="es-ES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3328925" y="1484785"/>
            <a:ext cx="2799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3200" dirty="0">
                <a:solidFill>
                  <a:prstClr val="black"/>
                </a:solidFill>
                <a:latin typeface="Calibri"/>
              </a:rPr>
              <a:t>Bremsstrahlung</a:t>
            </a:r>
          </a:p>
        </p:txBody>
      </p:sp>
      <p:sp>
        <p:nvSpPr>
          <p:cNvPr id="11" name="Parallelogramma 10"/>
          <p:cNvSpPr/>
          <p:nvPr/>
        </p:nvSpPr>
        <p:spPr>
          <a:xfrm rot="8550216">
            <a:off x="6997512" y="2352492"/>
            <a:ext cx="892321" cy="2594000"/>
          </a:xfrm>
          <a:prstGeom prst="parallelogram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395536" y="4221089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3" name="Ovale 12"/>
          <p:cNvSpPr/>
          <p:nvPr/>
        </p:nvSpPr>
        <p:spPr>
          <a:xfrm>
            <a:off x="395536" y="4149081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4" name="Ovale 13"/>
          <p:cNvSpPr/>
          <p:nvPr/>
        </p:nvSpPr>
        <p:spPr>
          <a:xfrm>
            <a:off x="395536" y="4077072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5" name="Ovale 14"/>
          <p:cNvSpPr/>
          <p:nvPr/>
        </p:nvSpPr>
        <p:spPr>
          <a:xfrm>
            <a:off x="395536" y="4005065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6" name="Ovale 15"/>
          <p:cNvSpPr/>
          <p:nvPr/>
        </p:nvSpPr>
        <p:spPr>
          <a:xfrm>
            <a:off x="395536" y="3933057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7" name="Ovale 16"/>
          <p:cNvSpPr/>
          <p:nvPr/>
        </p:nvSpPr>
        <p:spPr>
          <a:xfrm>
            <a:off x="395536" y="3861048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0" name="Ovale 19"/>
          <p:cNvSpPr/>
          <p:nvPr/>
        </p:nvSpPr>
        <p:spPr>
          <a:xfrm>
            <a:off x="395536" y="3789041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1" name="Ovale 20"/>
          <p:cNvSpPr/>
          <p:nvPr/>
        </p:nvSpPr>
        <p:spPr>
          <a:xfrm>
            <a:off x="395536" y="3717033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2" name="Ovale 21"/>
          <p:cNvSpPr/>
          <p:nvPr/>
        </p:nvSpPr>
        <p:spPr>
          <a:xfrm>
            <a:off x="395536" y="3645024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3" name="Ovale 22"/>
          <p:cNvSpPr/>
          <p:nvPr/>
        </p:nvSpPr>
        <p:spPr>
          <a:xfrm>
            <a:off x="1907704" y="3429000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24" name="Ovale 23"/>
          <p:cNvSpPr/>
          <p:nvPr/>
        </p:nvSpPr>
        <p:spPr>
          <a:xfrm>
            <a:off x="2339752" y="3212976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25" name="Ovale 24"/>
          <p:cNvSpPr/>
          <p:nvPr/>
        </p:nvSpPr>
        <p:spPr>
          <a:xfrm>
            <a:off x="2051720" y="4005065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26" name="Ovale 25"/>
          <p:cNvSpPr/>
          <p:nvPr/>
        </p:nvSpPr>
        <p:spPr>
          <a:xfrm>
            <a:off x="2627784" y="3717033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27" name="Ovale 26"/>
          <p:cNvSpPr/>
          <p:nvPr/>
        </p:nvSpPr>
        <p:spPr>
          <a:xfrm>
            <a:off x="395536" y="3573017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8" name="Ovale 27"/>
          <p:cNvSpPr/>
          <p:nvPr/>
        </p:nvSpPr>
        <p:spPr>
          <a:xfrm>
            <a:off x="395536" y="3501009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9" name="Ovale 28"/>
          <p:cNvSpPr/>
          <p:nvPr/>
        </p:nvSpPr>
        <p:spPr>
          <a:xfrm>
            <a:off x="395536" y="3429000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30" name="Ovale 29"/>
          <p:cNvSpPr/>
          <p:nvPr/>
        </p:nvSpPr>
        <p:spPr>
          <a:xfrm>
            <a:off x="395536" y="3356993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31" name="Ovale 30"/>
          <p:cNvSpPr/>
          <p:nvPr/>
        </p:nvSpPr>
        <p:spPr>
          <a:xfrm>
            <a:off x="395536" y="3284985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32" name="Ovale 31"/>
          <p:cNvSpPr/>
          <p:nvPr/>
        </p:nvSpPr>
        <p:spPr>
          <a:xfrm>
            <a:off x="395536" y="3212976"/>
            <a:ext cx="1224136" cy="1440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34" name="Figura a mano libera 33"/>
          <p:cNvSpPr/>
          <p:nvPr/>
        </p:nvSpPr>
        <p:spPr>
          <a:xfrm rot="6721883">
            <a:off x="5745016" y="4221810"/>
            <a:ext cx="1754406" cy="295564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35" name="Figura a mano libera 34"/>
          <p:cNvSpPr/>
          <p:nvPr/>
        </p:nvSpPr>
        <p:spPr>
          <a:xfrm rot="6721883">
            <a:off x="5961040" y="4428858"/>
            <a:ext cx="1754406" cy="295564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36" name="Figura a mano libera 35"/>
          <p:cNvSpPr/>
          <p:nvPr/>
        </p:nvSpPr>
        <p:spPr>
          <a:xfrm rot="6721883">
            <a:off x="6181082" y="4653858"/>
            <a:ext cx="1754406" cy="295564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37" name="Figura a mano libera 36"/>
          <p:cNvSpPr/>
          <p:nvPr/>
        </p:nvSpPr>
        <p:spPr>
          <a:xfrm rot="6721883">
            <a:off x="6321080" y="5004923"/>
            <a:ext cx="1754406" cy="295564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cxnSp>
        <p:nvCxnSpPr>
          <p:cNvPr id="39" name="Connettore 2 38"/>
          <p:cNvCxnSpPr/>
          <p:nvPr/>
        </p:nvCxnSpPr>
        <p:spPr>
          <a:xfrm>
            <a:off x="971600" y="2492896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42"/>
          <p:cNvSpPr txBox="1"/>
          <p:nvPr/>
        </p:nvSpPr>
        <p:spPr>
          <a:xfrm>
            <a:off x="467544" y="2060849"/>
            <a:ext cx="1078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C</a:t>
            </a:r>
            <a:r>
              <a:rPr lang="es-ES" sz="2400" dirty="0" smtClean="0">
                <a:solidFill>
                  <a:prstClr val="black"/>
                </a:solidFill>
                <a:latin typeface="Calibri"/>
              </a:rPr>
              <a:t>atodo</a:t>
            </a:r>
            <a:endParaRPr lang="es-ES" sz="24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44" name="Connettore 2 43"/>
          <p:cNvCxnSpPr/>
          <p:nvPr/>
        </p:nvCxnSpPr>
        <p:spPr>
          <a:xfrm flipH="1">
            <a:off x="7812360" y="2564904"/>
            <a:ext cx="360040" cy="7920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asellaDiTesto 44"/>
          <p:cNvSpPr txBox="1"/>
          <p:nvPr/>
        </p:nvSpPr>
        <p:spPr>
          <a:xfrm>
            <a:off x="7668344" y="2132857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 smtClean="0">
                <a:solidFill>
                  <a:prstClr val="black"/>
                </a:solidFill>
                <a:latin typeface="Calibri"/>
              </a:rPr>
              <a:t>Anodo</a:t>
            </a:r>
            <a:endParaRPr lang="es-ES" sz="2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7890978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04624E-6 L 0.47656 0.00532 " pathEditMode="relative" rAng="0" ptsTypes="AA">
                                      <p:cBhvr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8.67052E-7 L 0.55521 0.00532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5607E-6 L 0.50018 -0.00509 " pathEditMode="relative" rAng="0" ptsTypes="AA">
                                      <p:cBhvr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31214E-7 L 0.58681 -0.00509 " pathEditMode="relative" rAng="0" ptsTypes="AA">
                                      <p:cBhvr>
                                        <p:cTn id="1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500"/>
                            </p:stCondLst>
                            <p:childTnLst>
                              <p:par>
                                <p:cTn id="10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37" grpId="0" animBg="1"/>
      <p:bldP spid="43" grpId="0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Meccanismi di produzione di raggi X</a:t>
            </a:r>
            <a:endParaRPr lang="es-ES" dirty="0"/>
          </a:p>
        </p:txBody>
      </p:sp>
      <p:sp>
        <p:nvSpPr>
          <p:cNvPr id="5" name="Arco 4"/>
          <p:cNvSpPr/>
          <p:nvPr/>
        </p:nvSpPr>
        <p:spPr>
          <a:xfrm>
            <a:off x="-4140968" y="2636912"/>
            <a:ext cx="10657184" cy="5832648"/>
          </a:xfrm>
          <a:prstGeom prst="arc">
            <a:avLst>
              <a:gd name="adj1" fmla="val 16200000"/>
              <a:gd name="adj2" fmla="val 3842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Ovale 5"/>
          <p:cNvSpPr/>
          <p:nvPr/>
        </p:nvSpPr>
        <p:spPr>
          <a:xfrm>
            <a:off x="1259632" y="2492897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7" name="Ovale 6"/>
          <p:cNvSpPr/>
          <p:nvPr/>
        </p:nvSpPr>
        <p:spPr>
          <a:xfrm>
            <a:off x="4211960" y="4365104"/>
            <a:ext cx="1080120" cy="10801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7200" dirty="0">
                <a:solidFill>
                  <a:prstClr val="white"/>
                </a:solidFill>
              </a:rPr>
              <a:t>+</a:t>
            </a:r>
          </a:p>
        </p:txBody>
      </p:sp>
      <p:sp>
        <p:nvSpPr>
          <p:cNvPr id="18" name="Figura a mano libera 17"/>
          <p:cNvSpPr/>
          <p:nvPr/>
        </p:nvSpPr>
        <p:spPr>
          <a:xfrm>
            <a:off x="5940153" y="3068960"/>
            <a:ext cx="1480867" cy="1026544"/>
          </a:xfrm>
          <a:custGeom>
            <a:avLst/>
            <a:gdLst>
              <a:gd name="connsiteX0" fmla="*/ 195531 w 1480867"/>
              <a:gd name="connsiteY0" fmla="*/ 1000665 h 1026544"/>
              <a:gd name="connsiteX1" fmla="*/ 57509 w 1480867"/>
              <a:gd name="connsiteY1" fmla="*/ 672861 h 1026544"/>
              <a:gd name="connsiteX2" fmla="*/ 540588 w 1480867"/>
              <a:gd name="connsiteY2" fmla="*/ 1000665 h 1026544"/>
              <a:gd name="connsiteX3" fmla="*/ 281796 w 1480867"/>
              <a:gd name="connsiteY3" fmla="*/ 517585 h 1026544"/>
              <a:gd name="connsiteX4" fmla="*/ 747622 w 1480867"/>
              <a:gd name="connsiteY4" fmla="*/ 776378 h 1026544"/>
              <a:gd name="connsiteX5" fmla="*/ 540588 w 1480867"/>
              <a:gd name="connsiteY5" fmla="*/ 396816 h 1026544"/>
              <a:gd name="connsiteX6" fmla="*/ 902897 w 1480867"/>
              <a:gd name="connsiteY6" fmla="*/ 603850 h 1026544"/>
              <a:gd name="connsiteX7" fmla="*/ 799380 w 1480867"/>
              <a:gd name="connsiteY7" fmla="*/ 224287 h 1026544"/>
              <a:gd name="connsiteX8" fmla="*/ 1144437 w 1480867"/>
              <a:gd name="connsiteY8" fmla="*/ 431321 h 1026544"/>
              <a:gd name="connsiteX9" fmla="*/ 1040920 w 1480867"/>
              <a:gd name="connsiteY9" fmla="*/ 69012 h 1026544"/>
              <a:gd name="connsiteX10" fmla="*/ 1420482 w 1480867"/>
              <a:gd name="connsiteY10" fmla="*/ 276046 h 1026544"/>
              <a:gd name="connsiteX11" fmla="*/ 1403230 w 1480867"/>
              <a:gd name="connsiteY11" fmla="*/ 0 h 1026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80867" h="1026544">
                <a:moveTo>
                  <a:pt x="195531" y="1000665"/>
                </a:moveTo>
                <a:cubicBezTo>
                  <a:pt x="97765" y="836763"/>
                  <a:pt x="0" y="672861"/>
                  <a:pt x="57509" y="672861"/>
                </a:cubicBezTo>
                <a:cubicBezTo>
                  <a:pt x="115018" y="672861"/>
                  <a:pt x="503207" y="1026544"/>
                  <a:pt x="540588" y="1000665"/>
                </a:cubicBezTo>
                <a:cubicBezTo>
                  <a:pt x="577969" y="974786"/>
                  <a:pt x="247290" y="554966"/>
                  <a:pt x="281796" y="517585"/>
                </a:cubicBezTo>
                <a:cubicBezTo>
                  <a:pt x="316302" y="480204"/>
                  <a:pt x="704490" y="796506"/>
                  <a:pt x="747622" y="776378"/>
                </a:cubicBezTo>
                <a:cubicBezTo>
                  <a:pt x="790754" y="756250"/>
                  <a:pt x="514709" y="425571"/>
                  <a:pt x="540588" y="396816"/>
                </a:cubicBezTo>
                <a:cubicBezTo>
                  <a:pt x="566467" y="368061"/>
                  <a:pt x="859765" y="632605"/>
                  <a:pt x="902897" y="603850"/>
                </a:cubicBezTo>
                <a:cubicBezTo>
                  <a:pt x="946029" y="575095"/>
                  <a:pt x="759123" y="253042"/>
                  <a:pt x="799380" y="224287"/>
                </a:cubicBezTo>
                <a:cubicBezTo>
                  <a:pt x="839637" y="195532"/>
                  <a:pt x="1104180" y="457200"/>
                  <a:pt x="1144437" y="431321"/>
                </a:cubicBezTo>
                <a:cubicBezTo>
                  <a:pt x="1184694" y="405442"/>
                  <a:pt x="994913" y="94891"/>
                  <a:pt x="1040920" y="69012"/>
                </a:cubicBezTo>
                <a:cubicBezTo>
                  <a:pt x="1086928" y="43133"/>
                  <a:pt x="1360097" y="287548"/>
                  <a:pt x="1420482" y="276046"/>
                </a:cubicBezTo>
                <a:cubicBezTo>
                  <a:pt x="1480867" y="264544"/>
                  <a:pt x="1403230" y="0"/>
                  <a:pt x="1403230" y="0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328925" y="1484785"/>
            <a:ext cx="2799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3200" dirty="0">
                <a:solidFill>
                  <a:prstClr val="black"/>
                </a:solidFill>
                <a:latin typeface="Calibri"/>
              </a:rPr>
              <a:t>Bremsstrahlung</a:t>
            </a:r>
          </a:p>
        </p:txBody>
      </p:sp>
    </p:spTree>
    <p:extLst>
      <p:ext uri="{BB962C8B-B14F-4D97-AF65-F5344CB8AC3E}">
        <p14:creationId xmlns:p14="http://schemas.microsoft.com/office/powerpoint/2010/main" val="3375477067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4798E-6 C 0.04393 0.00185 0.08802 0.0037 0.12604 0.01064 C 0.16406 0.01758 0.1967 0.02983 0.2283 0.04208 C 0.25972 0.05434 0.29132 0.07168 0.31493 0.08393 C 0.33854 0.09619 0.35174 0.10312 0.36997 0.11538 C 0.38837 0.12763 0.40677 0.14174 0.425 0.15746 C 0.4434 0.17318 0.46476 0.19052 0.48038 0.20995 C 0.49566 0.22937 0.50834 0.25549 0.51806 0.27422 C 0.52795 0.29295 0.53316 0.30659 0.53854 0.32208 C 0.5441 0.33758 0.54896 0.35052 0.55122 0.36717 C 0.5533 0.38382 0.55209 0.41203 0.55209 0.42243 C 0.55209 0.43284 0.55122 0.42844 0.55122 0.43006 " pathEditMode="relative" rAng="0" ptsTypes="aaaaaaaaaaaa">
                                      <p:cBhvr>
                                        <p:cTn id="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00" y="216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8" presetClass="entr" presetSubtype="3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Meccanismi di produzione di raggi X</a:t>
            </a:r>
            <a:endParaRPr lang="es-ES" dirty="0"/>
          </a:p>
        </p:txBody>
      </p:sp>
      <p:sp>
        <p:nvSpPr>
          <p:cNvPr id="4" name="Ovale 3"/>
          <p:cNvSpPr/>
          <p:nvPr/>
        </p:nvSpPr>
        <p:spPr>
          <a:xfrm>
            <a:off x="3851920" y="3717033"/>
            <a:ext cx="1224136" cy="122413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dirty="0">
                <a:solidFill>
                  <a:prstClr val="white"/>
                </a:solidFill>
              </a:rPr>
              <a:t>nucleo</a:t>
            </a:r>
          </a:p>
        </p:txBody>
      </p:sp>
      <p:sp>
        <p:nvSpPr>
          <p:cNvPr id="5" name="Ovale 4"/>
          <p:cNvSpPr/>
          <p:nvPr/>
        </p:nvSpPr>
        <p:spPr>
          <a:xfrm>
            <a:off x="3275856" y="3140968"/>
            <a:ext cx="2376264" cy="23762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6" name="Ovale 5"/>
          <p:cNvSpPr/>
          <p:nvPr/>
        </p:nvSpPr>
        <p:spPr>
          <a:xfrm>
            <a:off x="2627784" y="2492896"/>
            <a:ext cx="3672408" cy="36724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8" name="Ovale 7"/>
          <p:cNvSpPr/>
          <p:nvPr/>
        </p:nvSpPr>
        <p:spPr>
          <a:xfrm>
            <a:off x="4211960" y="299695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9" name="Ovale 8"/>
          <p:cNvSpPr/>
          <p:nvPr/>
        </p:nvSpPr>
        <p:spPr>
          <a:xfrm>
            <a:off x="4283968" y="5301209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10" name="Ovale 9"/>
          <p:cNvSpPr/>
          <p:nvPr/>
        </p:nvSpPr>
        <p:spPr>
          <a:xfrm>
            <a:off x="4283968" y="2276873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11" name="Ovale 10"/>
          <p:cNvSpPr/>
          <p:nvPr/>
        </p:nvSpPr>
        <p:spPr>
          <a:xfrm>
            <a:off x="4355976" y="6021288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12" name="Ovale 11"/>
          <p:cNvSpPr/>
          <p:nvPr/>
        </p:nvSpPr>
        <p:spPr>
          <a:xfrm>
            <a:off x="6012160" y="4725144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13" name="Ovale 12"/>
          <p:cNvSpPr/>
          <p:nvPr/>
        </p:nvSpPr>
        <p:spPr>
          <a:xfrm>
            <a:off x="2411760" y="4221089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cxnSp>
        <p:nvCxnSpPr>
          <p:cNvPr id="16" name="Connettore 2 15"/>
          <p:cNvCxnSpPr/>
          <p:nvPr/>
        </p:nvCxnSpPr>
        <p:spPr>
          <a:xfrm flipV="1">
            <a:off x="899592" y="3645025"/>
            <a:ext cx="0" cy="72008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/>
          <p:cNvSpPr txBox="1"/>
          <p:nvPr/>
        </p:nvSpPr>
        <p:spPr>
          <a:xfrm>
            <a:off x="251521" y="4293097"/>
            <a:ext cx="13390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Elettrone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esterno</a:t>
            </a:r>
          </a:p>
        </p:txBody>
      </p:sp>
      <p:cxnSp>
        <p:nvCxnSpPr>
          <p:cNvPr id="25" name="Connettore 2 24"/>
          <p:cNvCxnSpPr/>
          <p:nvPr/>
        </p:nvCxnSpPr>
        <p:spPr>
          <a:xfrm flipH="1">
            <a:off x="6444208" y="2636913"/>
            <a:ext cx="432048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27"/>
          <p:cNvSpPr txBox="1"/>
          <p:nvPr/>
        </p:nvSpPr>
        <p:spPr>
          <a:xfrm>
            <a:off x="6948266" y="2103240"/>
            <a:ext cx="1023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Atomo</a:t>
            </a:r>
          </a:p>
        </p:txBody>
      </p:sp>
      <p:sp>
        <p:nvSpPr>
          <p:cNvPr id="29" name="Ovale 28"/>
          <p:cNvSpPr/>
          <p:nvPr/>
        </p:nvSpPr>
        <p:spPr>
          <a:xfrm>
            <a:off x="755576" y="299695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30" name="Figura a mano libera 29"/>
          <p:cNvSpPr/>
          <p:nvPr/>
        </p:nvSpPr>
        <p:spPr>
          <a:xfrm rot="12180521">
            <a:off x="2274849" y="2207608"/>
            <a:ext cx="1944217" cy="432048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572863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04046E-6 L 0.35434 1.04046E-6 " pathEditMode="relative" rAng="0" ptsTypes="AA">
                                      <p:cBhvr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1.04046E-6 L 0.47256 1.04046E-6 " pathEditMode="relative" rAng="0" ptsTypes="AA">
                                      <p:cBhvr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" y="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434 1.04046E-6 L 0.88594 1.04046E-6 " pathEditMode="relative" rAng="0" ptsTypes="AA">
                                      <p:cBhvr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21965E-6 L -1.38889E-6 0.09988 " pathEditMode="relative" rAng="0" ptsTypes="AA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8" grpId="1" animBg="1"/>
      <p:bldP spid="9" grpId="0" animBg="1"/>
      <p:bldP spid="10" grpId="0" animBg="1"/>
      <p:bldP spid="10" grpId="1" animBg="1"/>
      <p:bldP spid="11" grpId="0" animBg="1"/>
      <p:bldP spid="12" grpId="0" animBg="1"/>
      <p:bldP spid="13" grpId="0" animBg="1"/>
      <p:bldP spid="24" grpId="0"/>
      <p:bldP spid="24" grpId="1"/>
      <p:bldP spid="28" grpId="0"/>
      <p:bldP spid="28" grpId="1"/>
      <p:bldP spid="29" grpId="0" animBg="1"/>
      <p:bldP spid="29" grpId="1" animBg="1"/>
      <p:bldP spid="29" grpId="2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Meccanismi di produzione di raggi X</a:t>
            </a:r>
            <a:endParaRPr lang="es-ES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328924" y="1484785"/>
            <a:ext cx="28806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3200" dirty="0">
                <a:solidFill>
                  <a:prstClr val="black"/>
                </a:solidFill>
                <a:latin typeface="Calibri"/>
              </a:rPr>
              <a:t>Effetto compton</a:t>
            </a:r>
          </a:p>
        </p:txBody>
      </p:sp>
      <p:sp>
        <p:nvSpPr>
          <p:cNvPr id="7" name="Figura a mano libera 6"/>
          <p:cNvSpPr/>
          <p:nvPr/>
        </p:nvSpPr>
        <p:spPr>
          <a:xfrm>
            <a:off x="2198903" y="4005064"/>
            <a:ext cx="2376264" cy="432048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Ovale 7"/>
          <p:cNvSpPr/>
          <p:nvPr/>
        </p:nvSpPr>
        <p:spPr>
          <a:xfrm>
            <a:off x="4575167" y="407707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9" name="Figura a mano libera 8"/>
          <p:cNvSpPr/>
          <p:nvPr/>
        </p:nvSpPr>
        <p:spPr>
          <a:xfrm rot="18900000">
            <a:off x="4482379" y="2981729"/>
            <a:ext cx="2376264" cy="432048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10" name="Figura a mano libera 9"/>
          <p:cNvSpPr/>
          <p:nvPr/>
        </p:nvSpPr>
        <p:spPr>
          <a:xfrm rot="10800000">
            <a:off x="326695" y="4005064"/>
            <a:ext cx="2376264" cy="432048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cxnSp>
        <p:nvCxnSpPr>
          <p:cNvPr id="12" name="Connettore 2 11"/>
          <p:cNvCxnSpPr/>
          <p:nvPr/>
        </p:nvCxnSpPr>
        <p:spPr>
          <a:xfrm flipH="1">
            <a:off x="1334807" y="2780928"/>
            <a:ext cx="72008" cy="100811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542721" y="2348881"/>
            <a:ext cx="3117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Fotone con alta energia</a:t>
            </a:r>
          </a:p>
        </p:txBody>
      </p:sp>
      <p:cxnSp>
        <p:nvCxnSpPr>
          <p:cNvPr id="18" name="Connettore 2 17"/>
          <p:cNvCxnSpPr/>
          <p:nvPr/>
        </p:nvCxnSpPr>
        <p:spPr>
          <a:xfrm flipV="1">
            <a:off x="3855089" y="4509121"/>
            <a:ext cx="700799" cy="98883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>
          <a:xfrm>
            <a:off x="2414929" y="5406316"/>
            <a:ext cx="18860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Elettrone con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bassa energia</a:t>
            </a:r>
          </a:p>
        </p:txBody>
      </p:sp>
      <p:cxnSp>
        <p:nvCxnSpPr>
          <p:cNvPr id="23" name="Connettore 2 22"/>
          <p:cNvCxnSpPr/>
          <p:nvPr/>
        </p:nvCxnSpPr>
        <p:spPr>
          <a:xfrm flipH="1">
            <a:off x="5940152" y="3140969"/>
            <a:ext cx="1584176" cy="36004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/>
          <p:cNvSpPr txBox="1"/>
          <p:nvPr/>
        </p:nvSpPr>
        <p:spPr>
          <a:xfrm>
            <a:off x="6948265" y="2204865"/>
            <a:ext cx="18860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Fotone con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bassa energia</a:t>
            </a:r>
          </a:p>
        </p:txBody>
      </p:sp>
      <p:cxnSp>
        <p:nvCxnSpPr>
          <p:cNvPr id="28" name="Connettore 2 27"/>
          <p:cNvCxnSpPr/>
          <p:nvPr/>
        </p:nvCxnSpPr>
        <p:spPr>
          <a:xfrm flipH="1">
            <a:off x="7023439" y="5013177"/>
            <a:ext cx="576064" cy="7920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0"/>
          <p:cNvSpPr txBox="1"/>
          <p:nvPr/>
        </p:nvSpPr>
        <p:spPr>
          <a:xfrm>
            <a:off x="7095449" y="4254188"/>
            <a:ext cx="18590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Elettrone con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alta energia</a:t>
            </a:r>
          </a:p>
        </p:txBody>
      </p:sp>
    </p:spTree>
    <p:extLst>
      <p:ext uri="{BB962C8B-B14F-4D97-AF65-F5344CB8AC3E}">
        <p14:creationId xmlns:p14="http://schemas.microsoft.com/office/powerpoint/2010/main" val="2018209702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8" presetClass="exit" presetSubtype="1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8" presetClass="entr" presetSubtype="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39306E-6 L 0.2323 0.27815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00" y="1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  <p:bldP spid="10" grpId="1" animBg="1"/>
      <p:bldP spid="16" grpId="0"/>
      <p:bldP spid="16" grpId="1"/>
      <p:bldP spid="21" grpId="0"/>
      <p:bldP spid="21" grpId="1"/>
      <p:bldP spid="26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Meccanismi di produzione di raggi X</a:t>
            </a:r>
            <a:endParaRPr lang="es-ES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700562" y="1484785"/>
            <a:ext cx="4175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3200" dirty="0">
                <a:solidFill>
                  <a:prstClr val="black"/>
                </a:solidFill>
                <a:latin typeface="Calibri"/>
              </a:rPr>
              <a:t>Effetto compton inverso</a:t>
            </a:r>
          </a:p>
        </p:txBody>
      </p:sp>
      <p:sp>
        <p:nvSpPr>
          <p:cNvPr id="17" name="Figura a mano libera 16"/>
          <p:cNvSpPr/>
          <p:nvPr/>
        </p:nvSpPr>
        <p:spPr>
          <a:xfrm rot="2271819">
            <a:off x="2097252" y="3764017"/>
            <a:ext cx="2376264" cy="432048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cxnSp>
        <p:nvCxnSpPr>
          <p:cNvPr id="20" name="Connettore 2 19"/>
          <p:cNvCxnSpPr>
            <a:stCxn id="24" idx="1"/>
          </p:cNvCxnSpPr>
          <p:nvPr/>
        </p:nvCxnSpPr>
        <p:spPr>
          <a:xfrm flipH="1">
            <a:off x="2483770" y="2559040"/>
            <a:ext cx="1066299" cy="16056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/>
          <p:cNvSpPr txBox="1"/>
          <p:nvPr/>
        </p:nvSpPr>
        <p:spPr>
          <a:xfrm>
            <a:off x="3550069" y="2143541"/>
            <a:ext cx="18860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Fotone con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bassa energia</a:t>
            </a:r>
          </a:p>
        </p:txBody>
      </p:sp>
      <p:sp>
        <p:nvSpPr>
          <p:cNvPr id="25" name="Ovale 24"/>
          <p:cNvSpPr/>
          <p:nvPr/>
        </p:nvSpPr>
        <p:spPr>
          <a:xfrm>
            <a:off x="2195736" y="5383901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27" name="Figura a mano libera 26"/>
          <p:cNvSpPr/>
          <p:nvPr/>
        </p:nvSpPr>
        <p:spPr>
          <a:xfrm rot="19533716">
            <a:off x="3981875" y="3741742"/>
            <a:ext cx="2376264" cy="432048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cxnSp>
        <p:nvCxnSpPr>
          <p:cNvPr id="33" name="Connettore 2 32"/>
          <p:cNvCxnSpPr>
            <a:stCxn id="36" idx="1"/>
            <a:endCxn id="25" idx="6"/>
          </p:cNvCxnSpPr>
          <p:nvPr/>
        </p:nvCxnSpPr>
        <p:spPr>
          <a:xfrm flipH="1" flipV="1">
            <a:off x="2555776" y="5563921"/>
            <a:ext cx="949214" cy="235479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sellaDiTesto 35"/>
          <p:cNvSpPr txBox="1"/>
          <p:nvPr/>
        </p:nvSpPr>
        <p:spPr>
          <a:xfrm>
            <a:off x="3504990" y="5383901"/>
            <a:ext cx="18590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Elettrone con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alta energia</a:t>
            </a:r>
          </a:p>
        </p:txBody>
      </p:sp>
      <p:cxnSp>
        <p:nvCxnSpPr>
          <p:cNvPr id="46" name="Connettore 2 45"/>
          <p:cNvCxnSpPr>
            <a:stCxn id="49" idx="1"/>
          </p:cNvCxnSpPr>
          <p:nvPr/>
        </p:nvCxnSpPr>
        <p:spPr>
          <a:xfrm flipH="1" flipV="1">
            <a:off x="5796136" y="3976840"/>
            <a:ext cx="1296144" cy="5545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sellaDiTesto 48"/>
          <p:cNvSpPr txBox="1"/>
          <p:nvPr/>
        </p:nvSpPr>
        <p:spPr>
          <a:xfrm>
            <a:off x="7092280" y="3616799"/>
            <a:ext cx="16530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Fotone con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alta energia</a:t>
            </a:r>
          </a:p>
        </p:txBody>
      </p:sp>
      <p:sp>
        <p:nvSpPr>
          <p:cNvPr id="15" name="Figura a mano libera 14"/>
          <p:cNvSpPr/>
          <p:nvPr/>
        </p:nvSpPr>
        <p:spPr>
          <a:xfrm rot="13095985">
            <a:off x="634083" y="2606250"/>
            <a:ext cx="2376264" cy="432048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255733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87283E-6 C 0.00903 -0.01041 0.01892 -0.01989 0.02569 -0.02636 C 0.03229 -0.0333 0.03489 -0.03746 0.03871 -0.04093 C 0.04271 -0.04486 0.04479 -0.04602 0.04983 -0.04971 C 0.05451 -0.05341 0.0625 -0.05896 0.06944 -0.06405 C 0.07604 -0.06844 0.08437 -0.07445 0.0908 -0.07815 C 0.09722 -0.08208 0.10278 -0.08393 0.10833 -0.08671 C 0.11371 -0.08971 0.11736 -0.09272 0.12361 -0.09573 C 0.12969 -0.09873 0.13819 -0.10128 0.14514 -0.10428 C 0.1526 -0.10682 0.16007 -0.11052 0.16701 -0.11284 C 0.1743 -0.11515 0.18177 -0.11746 0.18889 -0.11885 C 0.19548 -0.12 0.19861 -0.12047 0.20868 -0.1207 " pathEditMode="relative" rAng="0" ptsTypes="aaaaaaaaaaaA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00" y="-60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8" presetClass="exit" presetSubtype="9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xit" presetSubtype="9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868 -0.1207 C 0.21406 -0.12116 0.21944 -0.12139 0.22569 -0.1207 C 0.23194 -0.12 0.24028 -0.117 0.24653 -0.11584 C 0.25278 -0.11469 0.25816 -0.11445 0.26354 -0.1133 C 0.26892 -0.11214 0.27274 -0.11029 0.27864 -0.10821 C 0.28455 -0.10613 0.29305 -0.10313 0.2993 -0.10058 C 0.30555 -0.09804 0.31094 -0.09619 0.31632 -0.09318 C 0.3217 -0.09018 0.32639 -0.08625 0.33142 -0.08301 C 0.33646 -0.07977 0.34184 -0.07607 0.34653 -0.07307 C 0.35121 -0.07006 0.35399 -0.0696 0.35972 -0.06544 C 0.36545 -0.06128 0.37483 -0.05318 0.38108 -0.0474 C 0.38733 -0.04162 0.39288 -0.03561 0.39739 -0.03029 C 0.40191 -0.02497 0.40399 -0.02035 0.40868 -0.01526 C 0.41337 -0.01018 0.42031 -0.00694 0.42569 -0.00024 C 0.43108 0.00647 0.43698 0.01919 0.4408 0.02497 C 0.44462 0.03075 0.44687 0.03167 0.44844 0.03491 " pathEditMode="relative" rAng="0" ptsTypes="aaaaaaaaaaaaaaaa"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0" y="77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4" grpId="0"/>
      <p:bldP spid="24" grpId="1"/>
      <p:bldP spid="25" grpId="0" animBg="1"/>
      <p:bldP spid="25" grpId="1" animBg="1"/>
      <p:bldP spid="25" grpId="2" animBg="1"/>
      <p:bldP spid="27" grpId="0" animBg="1"/>
      <p:bldP spid="36" grpId="0"/>
      <p:bldP spid="36" grpId="1"/>
      <p:bldP spid="49" grpId="0"/>
      <p:bldP spid="15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igura a mano libera 24"/>
          <p:cNvSpPr/>
          <p:nvPr/>
        </p:nvSpPr>
        <p:spPr>
          <a:xfrm rot="16200000">
            <a:off x="1655677" y="3032956"/>
            <a:ext cx="1944217" cy="432048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26" name="Figura a mano libera 25"/>
          <p:cNvSpPr/>
          <p:nvPr/>
        </p:nvSpPr>
        <p:spPr>
          <a:xfrm rot="16200000">
            <a:off x="2879813" y="3032957"/>
            <a:ext cx="1944217" cy="432048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27" name="Figura a mano libera 26"/>
          <p:cNvSpPr/>
          <p:nvPr/>
        </p:nvSpPr>
        <p:spPr>
          <a:xfrm rot="16200000">
            <a:off x="4031941" y="3032957"/>
            <a:ext cx="1944217" cy="432048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28" name="Figura a mano libera 27"/>
          <p:cNvSpPr/>
          <p:nvPr/>
        </p:nvSpPr>
        <p:spPr>
          <a:xfrm rot="16200000">
            <a:off x="5112061" y="3032957"/>
            <a:ext cx="1944217" cy="432048"/>
          </a:xfrm>
          <a:custGeom>
            <a:avLst/>
            <a:gdLst>
              <a:gd name="connsiteX0" fmla="*/ 0 w 1380226"/>
              <a:gd name="connsiteY0" fmla="*/ 517585 h 520460"/>
              <a:gd name="connsiteX1" fmla="*/ 103517 w 1380226"/>
              <a:gd name="connsiteY1" fmla="*/ 0 h 520460"/>
              <a:gd name="connsiteX2" fmla="*/ 189781 w 1380226"/>
              <a:gd name="connsiteY2" fmla="*/ 517585 h 520460"/>
              <a:gd name="connsiteX3" fmla="*/ 293298 w 1380226"/>
              <a:gd name="connsiteY3" fmla="*/ 17253 h 520460"/>
              <a:gd name="connsiteX4" fmla="*/ 431320 w 1380226"/>
              <a:gd name="connsiteY4" fmla="*/ 500332 h 520460"/>
              <a:gd name="connsiteX5" fmla="*/ 500332 w 1380226"/>
              <a:gd name="connsiteY5" fmla="*/ 17253 h 520460"/>
              <a:gd name="connsiteX6" fmla="*/ 638354 w 1380226"/>
              <a:gd name="connsiteY6" fmla="*/ 500332 h 520460"/>
              <a:gd name="connsiteX7" fmla="*/ 741871 w 1380226"/>
              <a:gd name="connsiteY7" fmla="*/ 51758 h 520460"/>
              <a:gd name="connsiteX8" fmla="*/ 879894 w 1380226"/>
              <a:gd name="connsiteY8" fmla="*/ 500332 h 520460"/>
              <a:gd name="connsiteX9" fmla="*/ 983411 w 1380226"/>
              <a:gd name="connsiteY9" fmla="*/ 69011 h 520460"/>
              <a:gd name="connsiteX10" fmla="*/ 1104181 w 1380226"/>
              <a:gd name="connsiteY10" fmla="*/ 517585 h 520460"/>
              <a:gd name="connsiteX11" fmla="*/ 1173192 w 1380226"/>
              <a:gd name="connsiteY11" fmla="*/ 69011 h 520460"/>
              <a:gd name="connsiteX12" fmla="*/ 1380226 w 1380226"/>
              <a:gd name="connsiteY12" fmla="*/ 327804 h 52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226" h="520460">
                <a:moveTo>
                  <a:pt x="0" y="517585"/>
                </a:moveTo>
                <a:cubicBezTo>
                  <a:pt x="35943" y="258792"/>
                  <a:pt x="71887" y="0"/>
                  <a:pt x="103517" y="0"/>
                </a:cubicBezTo>
                <a:cubicBezTo>
                  <a:pt x="135147" y="0"/>
                  <a:pt x="158151" y="514710"/>
                  <a:pt x="189781" y="517585"/>
                </a:cubicBezTo>
                <a:cubicBezTo>
                  <a:pt x="221411" y="520460"/>
                  <a:pt x="253042" y="20129"/>
                  <a:pt x="293298" y="17253"/>
                </a:cubicBezTo>
                <a:cubicBezTo>
                  <a:pt x="333555" y="14378"/>
                  <a:pt x="396814" y="500332"/>
                  <a:pt x="431320" y="500332"/>
                </a:cubicBezTo>
                <a:cubicBezTo>
                  <a:pt x="465826" y="500332"/>
                  <a:pt x="465826" y="17253"/>
                  <a:pt x="500332" y="17253"/>
                </a:cubicBezTo>
                <a:cubicBezTo>
                  <a:pt x="534838" y="17253"/>
                  <a:pt x="598098" y="494581"/>
                  <a:pt x="638354" y="500332"/>
                </a:cubicBezTo>
                <a:cubicBezTo>
                  <a:pt x="678610" y="506083"/>
                  <a:pt x="701614" y="51758"/>
                  <a:pt x="741871" y="51758"/>
                </a:cubicBezTo>
                <a:cubicBezTo>
                  <a:pt x="782128" y="51758"/>
                  <a:pt x="839637" y="497457"/>
                  <a:pt x="879894" y="500332"/>
                </a:cubicBezTo>
                <a:cubicBezTo>
                  <a:pt x="920151" y="503208"/>
                  <a:pt x="946030" y="66136"/>
                  <a:pt x="983411" y="69011"/>
                </a:cubicBezTo>
                <a:cubicBezTo>
                  <a:pt x="1020792" y="71886"/>
                  <a:pt x="1072551" y="517585"/>
                  <a:pt x="1104181" y="517585"/>
                </a:cubicBezTo>
                <a:cubicBezTo>
                  <a:pt x="1135811" y="517585"/>
                  <a:pt x="1127185" y="100641"/>
                  <a:pt x="1173192" y="69011"/>
                </a:cubicBezTo>
                <a:cubicBezTo>
                  <a:pt x="1219199" y="37381"/>
                  <a:pt x="1337094" y="278921"/>
                  <a:pt x="1380226" y="327804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6012160" y="4653137"/>
            <a:ext cx="72008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4860032" y="4653137"/>
            <a:ext cx="72008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3707904" y="4653137"/>
            <a:ext cx="864096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2483768" y="4653137"/>
            <a:ext cx="864096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Meccanismi di produzione di raggi X</a:t>
            </a:r>
            <a:endParaRPr lang="es-ES" dirty="0"/>
          </a:p>
        </p:txBody>
      </p:sp>
      <p:sp>
        <p:nvSpPr>
          <p:cNvPr id="5" name="Ovale 4"/>
          <p:cNvSpPr/>
          <p:nvPr/>
        </p:nvSpPr>
        <p:spPr>
          <a:xfrm>
            <a:off x="2051720" y="5445225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4800" dirty="0">
                <a:solidFill>
                  <a:prstClr val="white"/>
                </a:solidFill>
              </a:rPr>
              <a:t>-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2610477" y="1484785"/>
            <a:ext cx="44097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3200" dirty="0">
                <a:solidFill>
                  <a:prstClr val="black"/>
                </a:solidFill>
                <a:latin typeface="Calibri"/>
              </a:rPr>
              <a:t>Radiazione di sincrotrone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1835696" y="4653137"/>
            <a:ext cx="864096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131840" y="4653137"/>
            <a:ext cx="72008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4499992" y="4653137"/>
            <a:ext cx="64807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5436096" y="4653137"/>
            <a:ext cx="64807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s-ES">
              <a:solidFill>
                <a:prstClr val="white"/>
              </a:solidFill>
            </a:endParaRPr>
          </a:p>
        </p:txBody>
      </p:sp>
      <p:cxnSp>
        <p:nvCxnSpPr>
          <p:cNvPr id="30" name="Connettore 2 29"/>
          <p:cNvCxnSpPr/>
          <p:nvPr/>
        </p:nvCxnSpPr>
        <p:spPr>
          <a:xfrm>
            <a:off x="1187624" y="4077072"/>
            <a:ext cx="576064" cy="64807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1"/>
          <p:cNvSpPr txBox="1"/>
          <p:nvPr/>
        </p:nvSpPr>
        <p:spPr>
          <a:xfrm>
            <a:off x="193578" y="3246076"/>
            <a:ext cx="14981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Campo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prstClr val="black"/>
                </a:solidFill>
                <a:latin typeface="Calibri"/>
              </a:rPr>
              <a:t>magnetico</a:t>
            </a:r>
          </a:p>
        </p:txBody>
      </p:sp>
    </p:spTree>
    <p:extLst>
      <p:ext uri="{BB962C8B-B14F-4D97-AF65-F5344CB8AC3E}">
        <p14:creationId xmlns:p14="http://schemas.microsoft.com/office/powerpoint/2010/main" val="389233045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0.00369 C 0.00921 -0.00693 0.01459 -0.00994 0.01997 -0.01456 C 0.02535 -0.01872 0.03125 -0.0252 0.03594 -0.03028 C 0.04063 -0.03514 0.04375 -0.03838 0.04775 -0.04346 C 0.05209 -0.04832 0.05816 -0.05387 0.06181 -0.05965 C 0.06546 -0.06543 0.06736 -0.07005 0.0698 -0.07815 C 0.0724 -0.08647 0.07605 -0.09895 0.07778 -0.10982 C 0.07934 -0.12092 0.08091 -0.13502 0.07969 -0.1445 C 0.07865 -0.15375 0.07414 -0.15953 0.07171 -0.16554 C 0.06927 -0.17179 0.07049 -0.17872 0.06598 -0.18173 C 0.06129 -0.18497 0.04948 -0.18381 0.04375 -0.18427 C 0.0382 -0.18474 0.03594 -0.18658 0.03177 -0.18427 C 0.02778 -0.18196 0.02361 -0.17595 0.01997 -0.17109 C 0.01632 -0.16624 0.01181 -0.16046 0.00973 -0.15537 C 0.00782 -0.14982 0.00834 -0.14751 0.00799 -0.13919 C 0.00764 -0.13086 0.00747 -0.11329 0.00799 -0.1045 C 0.00868 -0.09595 0.01059 -0.09271 0.01181 -0.08624 C 0.0132 -0.07953 0.01302 -0.0719 0.01598 -0.06474 C 0.01893 -0.0578 0.02622 -0.05017 0.02986 -0.04346 C 0.03351 -0.03699 0.03334 -0.03028 0.03785 -0.02497 C 0.04254 -0.01942 0.05191 -0.01572 0.05782 -0.01179 C 0.06355 -0.00809 0.06841 -0.00346 0.07361 -0.00138 C 0.079 0.00116 0.08473 0.00047 0.08976 0.00162 C 0.09462 0.00232 0.09809 0.00417 0.10365 0.00417 C 0.10938 0.00417 0.11771 0.0037 0.12361 0.00162 C 0.12969 -0.00092 0.13351 -0.00554 0.13976 -0.00901 C 0.14566 -0.01248 0.15434 -0.0171 0.15973 -0.01988 C 0.16511 -0.02265 0.16771 -0.02127 0.17205 -0.02566 C 0.17622 -0.03028 0.18108 -0.03976 0.18559 -0.04624 C 0.19011 -0.05271 0.19549 -0.05803 0.19966 -0.06474 C 0.20365 -0.07121 0.20747 -0.07953 0.20955 -0.08624 C 0.21146 -0.09271 0.21077 -0.09803 0.21146 -0.1045 C 0.21216 -0.11121 0.21355 -0.11838 0.21355 -0.12578 C 0.21355 -0.13341 0.21302 -0.14219 0.21146 -0.14982 C 0.20973 -0.15745 0.20816 -0.16508 0.20365 -0.17109 C 0.19896 -0.1771 0.18924 -0.1852 0.18351 -0.18682 C 0.17778 -0.18867 0.17361 -0.18474 0.16962 -0.18173 C 0.16546 -0.17895 0.16268 -0.17549 0.15973 -0.17109 C 0.15677 -0.16647 0.154 -0.16138 0.15157 -0.15537 C 0.14914 -0.14913 0.14723 -0.1415 0.14549 -0.1341 C 0.14393 -0.12624 0.14184 -0.12023 0.14167 -0.10982 C 0.1415 -0.09965 0.14289 -0.08208 0.14427 -0.0719 C 0.14549 -0.06173 0.14775 -0.05479 0.15018 -0.04878 C 0.15261 -0.04277 0.15521 -0.04115 0.15973 -0.0356 C 0.16407 -0.03028 0.17084 -0.02127 0.17639 -0.01595 C 0.18195 -0.01086 0.18664 -0.00763 0.19236 -0.00439 C 0.19809 -0.00115 0.20504 0.00185 0.21129 0.00324 C 0.21736 0.00486 0.22379 0.00417 0.22969 0.00417 C 0.23525 0.0044 0.23959 0.00532 0.24549 0.00417 C 0.25105 0.00324 0.25677 0.00047 0.26337 -0.00138 C 0.27014 -0.003 0.27882 -0.00323 0.28542 -0.00624 C 0.29219 -0.00924 0.29757 -0.01595 0.30313 -0.01988 C 0.30886 -0.02381 0.31528 -0.02589 0.3191 -0.03028 C 0.32344 -0.03468 0.32448 -0.04023 0.32691 -0.04624 C 0.32969 -0.05225 0.33351 -0.06057 0.33507 -0.06728 C 0.33681 -0.07445 0.33681 -0.07907 0.33733 -0.08878 C 0.3375 -0.09849 0.3375 -0.11329 0.33733 -0.12578 C 0.33681 -0.13826 0.3375 -0.1526 0.33507 -0.163 C 0.33282 -0.17341 0.33021 -0.18358 0.32344 -0.18682 C 0.31632 -0.19052 0.30105 -0.18774 0.29341 -0.18427 C 0.28559 -0.1808 0.28177 -0.1741 0.27743 -0.16554 C 0.27309 -0.15745 0.2691 -0.14312 0.26719 -0.1341 C 0.26563 -0.12462 0.26719 -0.11791 0.26719 -0.10982 C 0.26719 -0.10196 0.26615 -0.09595 0.26719 -0.08624 C 0.26858 -0.0763 0.27205 -0.0608 0.27552 -0.05156 C 0.27865 -0.04231 0.27917 -0.03838 0.28733 -0.03028 C 0.29532 -0.02196 0.31546 -0.00693 0.32518 -0.00138 C 0.33507 0.00463 0.33941 0.00417 0.34723 0.00417 C 0.35504 0.00417 0.36337 0.00255 0.37101 -0.00138 C 0.37917 -0.00508 0.38629 -0.01271 0.39514 -0.01988 C 0.40348 -0.02705 0.41528 -0.03237 0.42309 -0.04346 C 0.43056 -0.05456 0.43594 -0.07306 0.4408 -0.08624 C 0.44601 -0.09942 0.45122 -0.10959 0.45278 -0.123 C 0.45469 -0.13687 0.45504 -0.1563 0.45087 -0.16855 C 0.44688 -0.18034 0.43681 -0.1919 0.42917 -0.19491 C 0.42084 -0.19791 0.40921 -0.18959 0.40313 -0.18682 C 0.39671 -0.18427 0.39445 -0.18404 0.39098 -0.17895 C 0.3875 -0.17433 0.38559 -0.16647 0.38316 -0.15791 C 0.38073 -0.14936 0.37535 -0.14057 0.375 -0.12855 C 0.37466 -0.11653 0.37796 -0.09849 0.38091 -0.08624 C 0.38455 -0.07352 0.38959 -0.06265 0.39514 -0.0541 C 0.40052 -0.04601 0.40799 -0.04092 0.41302 -0.0356 C 0.41806 -0.03028 0.41945 -0.02728 0.42518 -0.02219 C 0.43039 -0.01734 0.44011 -0.00947 0.44514 -0.00624 " pathEditMode="relative" rAng="0" ptsTypes="aaaaaaaaaaaaaaaaaaaaaaaaaaaaaaaaaaaaaaaaaaaaaaaaaaaaaaaaaaaaaaaaaaaaaaaaaaaaaaaaaaaa">
                                      <p:cBhvr>
                                        <p:cTn id="18" dur="6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-93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8" presetClass="entr" presetSubtype="9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9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9" fill="hold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9" fill="hold" nodeType="withEffect">
                                  <p:stCondLst>
                                    <p:cond delay="44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5" grpId="0" animBg="1"/>
      <p:bldP spid="5" grpId="1" animBg="1"/>
      <p:bldP spid="32" grpId="0"/>
    </p:bldLst>
  </p:timing>
</p:sld>
</file>

<file path=ppt/theme/theme1.xml><?xml version="1.0" encoding="utf-8"?>
<a:theme xmlns:a="http://schemas.openxmlformats.org/drawingml/2006/main" name="skyla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1skyla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raggi x completa 2 note</Template>
  <TotalTime>12</TotalTime>
  <Words>464</Words>
  <Application>Microsoft Office PowerPoint</Application>
  <PresentationFormat>Presentazione su schermo (4:3)</PresentationFormat>
  <Paragraphs>76</Paragraphs>
  <Slides>11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skylab</vt:lpstr>
      <vt:lpstr>Tema1skylab</vt:lpstr>
      <vt:lpstr>Tema di Office</vt:lpstr>
      <vt:lpstr>1_Tema di Office</vt:lpstr>
      <vt:lpstr>2_Tema di Office</vt:lpstr>
      <vt:lpstr>Skylab: una finestra sul cosmo</vt:lpstr>
      <vt:lpstr>I raggi X: caratteristiche e loro produzione sulla Terra</vt:lpstr>
      <vt:lpstr>Cosa sono i Raggi X?</vt:lpstr>
      <vt:lpstr>Meccanismi di produzione di raggi X</vt:lpstr>
      <vt:lpstr>Meccanismi di produzione di raggi X</vt:lpstr>
      <vt:lpstr>Meccanismi di produzione di raggi X</vt:lpstr>
      <vt:lpstr>Meccanismi di produzione di raggi X</vt:lpstr>
      <vt:lpstr>Meccanismi di produzione di raggi X</vt:lpstr>
      <vt:lpstr>Meccanismi di produzione di raggi X</vt:lpstr>
      <vt:lpstr>Scoperta dei Raggi X (1895)</vt:lpstr>
      <vt:lpstr>La prima radiografia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raggi X: caratteristiche e loro produzione sulla Terra</dc:title>
  <dc:creator>Nicoletta Lanzani</dc:creator>
  <cp:lastModifiedBy>Nicoletta Lanzani</cp:lastModifiedBy>
  <cp:revision>2</cp:revision>
  <dcterms:created xsi:type="dcterms:W3CDTF">2016-04-24T13:46:34Z</dcterms:created>
  <dcterms:modified xsi:type="dcterms:W3CDTF">2016-04-24T13:59:04Z</dcterms:modified>
</cp:coreProperties>
</file>