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74" r:id="rId16"/>
    <p:sldId id="275" r:id="rId17"/>
    <p:sldId id="277" r:id="rId18"/>
    <p:sldId id="278" r:id="rId19"/>
    <p:sldId id="273" r:id="rId2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3A3A"/>
    <a:srgbClr val="262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004" autoAdjust="0"/>
  </p:normalViewPr>
  <p:slideViewPr>
    <p:cSldViewPr>
      <p:cViewPr>
        <p:scale>
          <a:sx n="65" d="100"/>
          <a:sy n="65" d="100"/>
        </p:scale>
        <p:origin x="-89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78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1EC4-80D5-44D0-8496-4B1D161A099F}" type="datetimeFigureOut">
              <a:rPr lang="it-IT" smtClean="0"/>
              <a:pPr/>
              <a:t>05/12/2016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853BC-2951-4CB0-BEAC-8ABC046803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379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9552B7-61F6-4DDB-BA83-C8D51551C101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74D882-4A55-4E6F-8490-E94DB170E4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918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ntenna" TargetMode="External"/><Relationship Id="rId7" Type="http://schemas.openxmlformats.org/officeDocument/2006/relationships/hyperlink" Target="https://it.wikipedia.org/wiki/193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New_York_Times" TargetMode="External"/><Relationship Id="rId5" Type="http://schemas.openxmlformats.org/officeDocument/2006/relationships/hyperlink" Target="https://it.wikipedia.org/wiki/Hertz" TargetMode="External"/><Relationship Id="rId4" Type="http://schemas.openxmlformats.org/officeDocument/2006/relationships/hyperlink" Target="https://it.wikipedia.org/wiki/Frequenz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zimuth" TargetMode="External"/><Relationship Id="rId13" Type="http://schemas.openxmlformats.org/officeDocument/2006/relationships/hyperlink" Target="https://it.wikipedia.org/w/index.php?title=Base_dei_tempi&amp;action=edit&amp;redlink=1" TargetMode="External"/><Relationship Id="rId18" Type="http://schemas.openxmlformats.org/officeDocument/2006/relationships/hyperlink" Target="https://it.wikipedia.org/wiki/Radiocomunicazione" TargetMode="External"/><Relationship Id="rId3" Type="http://schemas.openxmlformats.org/officeDocument/2006/relationships/hyperlink" Target="https://it.wikipedia.org/wiki/Diffusione_ottica" TargetMode="External"/><Relationship Id="rId21" Type="http://schemas.openxmlformats.org/officeDocument/2006/relationships/hyperlink" Target="https://it.wikipedia.org/wiki/Frequenza" TargetMode="External"/><Relationship Id="rId7" Type="http://schemas.openxmlformats.org/officeDocument/2006/relationships/hyperlink" Target="https://it.wikipedia.org/wiki/Diffrazione" TargetMode="External"/><Relationship Id="rId12" Type="http://schemas.openxmlformats.org/officeDocument/2006/relationships/hyperlink" Target="https://it.wikipedia.org/wiki/Duplexer" TargetMode="External"/><Relationship Id="rId17" Type="http://schemas.openxmlformats.org/officeDocument/2006/relationships/hyperlink" Target="https://it.wikipedia.org/w/index.php?title=Visore&amp;action=edit&amp;redlink=1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it.wikipedia.org/wiki/Eco_(fisica)" TargetMode="External"/><Relationship Id="rId20" Type="http://schemas.openxmlformats.org/officeDocument/2006/relationships/hyperlink" Target="https://it.wikipedia.org/wiki/Attenuazion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Radiazione" TargetMode="External"/><Relationship Id="rId11" Type="http://schemas.openxmlformats.org/officeDocument/2006/relationships/hyperlink" Target="https://it.wikipedia.org/wiki/Guida_d'onda" TargetMode="External"/><Relationship Id="rId5" Type="http://schemas.openxmlformats.org/officeDocument/2006/relationships/hyperlink" Target="https://it.wikipedia.org/wiki/Backscattering" TargetMode="External"/><Relationship Id="rId15" Type="http://schemas.openxmlformats.org/officeDocument/2006/relationships/hyperlink" Target="https://it.wikipedia.org/wiki/Precisione" TargetMode="External"/><Relationship Id="rId23" Type="http://schemas.openxmlformats.org/officeDocument/2006/relationships/hyperlink" Target="https://it.wikipedia.org/wiki/Microonde" TargetMode="External"/><Relationship Id="rId10" Type="http://schemas.openxmlformats.org/officeDocument/2006/relationships/hyperlink" Target="https://it.wikipedia.org/wiki/Antenna" TargetMode="External"/><Relationship Id="rId19" Type="http://schemas.openxmlformats.org/officeDocument/2006/relationships/hyperlink" Target="https://it.wikipedia.org/wiki/Radiopropagazione" TargetMode="External"/><Relationship Id="rId4" Type="http://schemas.openxmlformats.org/officeDocument/2006/relationships/hyperlink" Target="https://it.wikipedia.org/wiki/Radiazione_elettromagnetica" TargetMode="External"/><Relationship Id="rId9" Type="http://schemas.openxmlformats.org/officeDocument/2006/relationships/hyperlink" Target="https://it.wikipedia.org/wiki/Onde_radio" TargetMode="External"/><Relationship Id="rId14" Type="http://schemas.openxmlformats.org/officeDocument/2006/relationships/hyperlink" Target="https://it.wikipedia.org/wiki/Accuratezza" TargetMode="External"/><Relationship Id="rId22" Type="http://schemas.openxmlformats.org/officeDocument/2006/relationships/hyperlink" Target="https://it.wikipedia.org/wiki/Spettro_elettromagnetico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regione</a:t>
            </a:r>
            <a:r>
              <a:rPr lang="it-IT" baseline="0" dirty="0" smtClean="0"/>
              <a:t> in cui sono possibili le osservazioni radio si estende da 15 MHz (</a:t>
            </a:r>
            <a:r>
              <a:rPr lang="it-IT" baseline="0" dirty="0" smtClean="0">
                <a:sym typeface="Symbol"/>
              </a:rPr>
              <a:t>  20 m) fino a 60 </a:t>
            </a:r>
            <a:r>
              <a:rPr lang="it-IT" baseline="0" dirty="0" err="1" smtClean="0">
                <a:sym typeface="Symbol"/>
              </a:rPr>
              <a:t>GHz</a:t>
            </a:r>
            <a:r>
              <a:rPr lang="it-IT" baseline="0" dirty="0" smtClean="0">
                <a:sym typeface="Symbol"/>
              </a:rPr>
              <a:t> </a:t>
            </a:r>
            <a:r>
              <a:rPr lang="it-IT" baseline="0" dirty="0" smtClean="0"/>
              <a:t>(</a:t>
            </a:r>
            <a:r>
              <a:rPr lang="it-IT" baseline="0" dirty="0" smtClean="0">
                <a:sym typeface="Symbol"/>
              </a:rPr>
              <a:t>  0,5 mm) .</a:t>
            </a:r>
          </a:p>
          <a:p>
            <a:r>
              <a:rPr lang="it-IT" baseline="0" dirty="0" smtClean="0">
                <a:sym typeface="Symbol"/>
              </a:rPr>
              <a:t>Il limite inferiore non è ben definito e varia da sito a sito. Infatti a frequenze tra 20-30 </a:t>
            </a:r>
            <a:r>
              <a:rPr lang="it-IT" baseline="0" dirty="0" err="1" smtClean="0">
                <a:sym typeface="Symbol"/>
              </a:rPr>
              <a:t>GHz</a:t>
            </a:r>
            <a:r>
              <a:rPr lang="it-IT" baseline="0" dirty="0" smtClean="0">
                <a:sym typeface="Symbol"/>
              </a:rPr>
              <a:t> l’atmosfera cominci a diventare opaca a causa di presenza di righe e bande d’assorbimento corrispondenti alle righe rotazionali di O2 e H2O ( righe principali  dell’1,35cm e 1,63 mm)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Testa Grigia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Plateu</a:t>
            </a:r>
            <a:r>
              <a:rPr lang="it-IT" baseline="0" dirty="0" smtClean="0"/>
              <a:t> Rosa</a:t>
            </a:r>
            <a:endParaRPr lang="it-IT" dirty="0" smtClean="0"/>
          </a:p>
          <a:p>
            <a:r>
              <a:rPr lang="it-IT" dirty="0" err="1" smtClean="0"/>
              <a:t>Melchiorri</a:t>
            </a:r>
            <a:r>
              <a:rPr lang="it-IT" dirty="0" smtClean="0"/>
              <a:t> utilizza un ricevitore </a:t>
            </a:r>
            <a:r>
              <a:rPr lang="it-IT" dirty="0" err="1" smtClean="0"/>
              <a:t>bolometrico</a:t>
            </a:r>
            <a:r>
              <a:rPr lang="it-IT" dirty="0" smtClean="0"/>
              <a:t> montato su un telescopio in alta montagna.</a:t>
            </a:r>
          </a:p>
          <a:p>
            <a:r>
              <a:rPr lang="it-IT" dirty="0" smtClean="0"/>
              <a:t>Nel 1972 in una notte molto fredda e secca si riesce a misurare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Jansky</a:t>
            </a:r>
            <a:r>
              <a:rPr lang="it-IT" dirty="0" smtClean="0"/>
              <a:t> Egli costruì un'</a:t>
            </a:r>
            <a:r>
              <a:rPr lang="it-IT" dirty="0" smtClean="0">
                <a:hlinkClick r:id="rId3" tooltip="Antenna"/>
              </a:rPr>
              <a:t>antenna</a:t>
            </a:r>
            <a:r>
              <a:rPr lang="it-IT" dirty="0" smtClean="0"/>
              <a:t> progettata per ricevere onde radio a una </a:t>
            </a:r>
            <a:r>
              <a:rPr lang="it-IT" dirty="0" smtClean="0">
                <a:hlinkClick r:id="rId4" tooltip="Frequenza"/>
              </a:rPr>
              <a:t>frequenza</a:t>
            </a:r>
            <a:r>
              <a:rPr lang="it-IT" dirty="0" smtClean="0"/>
              <a:t> di 20.5 </a:t>
            </a:r>
            <a:r>
              <a:rPr lang="it-IT" dirty="0" smtClean="0">
                <a:hlinkClick r:id="rId5" tooltip="Hertz"/>
              </a:rPr>
              <a:t>MHz</a:t>
            </a:r>
            <a:r>
              <a:rPr lang="it-IT" dirty="0" smtClean="0"/>
              <a:t> (lunghezza d'onda di circa 14.5 metri). La montò su una piattaforma girevole e ruotando l'antenna poteva individuare la direzione del segnale radio. Spese oltre un anno analizzando i disturbi radio, ed essi sembravano avere una periodicità giornaliera</a:t>
            </a:r>
          </a:p>
          <a:p>
            <a:r>
              <a:rPr lang="it-IT" dirty="0" smtClean="0"/>
              <a:t>Raffinando le misure scopre che queste onde</a:t>
            </a:r>
            <a:r>
              <a:rPr lang="it-IT" baseline="0" dirty="0" smtClean="0"/>
              <a:t> radio provengono dal centro della </a:t>
            </a:r>
            <a:r>
              <a:rPr lang="it-IT" baseline="0" dirty="0" err="1" smtClean="0"/>
              <a:t>notra</a:t>
            </a:r>
            <a:r>
              <a:rPr lang="it-IT" baseline="0" dirty="0" smtClean="0"/>
              <a:t> galassia ( costellazione del sagittario)</a:t>
            </a:r>
            <a:endParaRPr lang="it-IT" dirty="0" smtClean="0"/>
          </a:p>
          <a:p>
            <a:r>
              <a:rPr lang="it-IT" dirty="0" smtClean="0"/>
              <a:t>La scoperta fu pubblicata sul </a:t>
            </a:r>
            <a:r>
              <a:rPr lang="it-IT" dirty="0" smtClean="0">
                <a:hlinkClick r:id="rId6" tooltip="New York Times"/>
              </a:rPr>
              <a:t>New York </a:t>
            </a:r>
            <a:r>
              <a:rPr lang="it-IT" dirty="0" err="1" smtClean="0">
                <a:hlinkClick r:id="rId6" tooltip="New York Times"/>
              </a:rPr>
              <a:t>Times</a:t>
            </a:r>
            <a:r>
              <a:rPr lang="it-IT" dirty="0" smtClean="0"/>
              <a:t> il 5 maggio del </a:t>
            </a:r>
            <a:r>
              <a:rPr lang="it-IT" dirty="0" smtClean="0">
                <a:hlinkClick r:id="rId7" tooltip="1933"/>
              </a:rPr>
              <a:t>1933</a:t>
            </a:r>
            <a:r>
              <a:rPr lang="it-IT" dirty="0" smtClean="0"/>
              <a:t>.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Ma, come spesso accade, i suoi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risultati non furono presi in considerazione dalla Bell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Laboratories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interessata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soltanto a risolvere il problema tecnico delle sue apparecchiature; ed il nuovo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progetto presentato da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Jansky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mirato alla costruzione di una antenna di 30 metri,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utile a studiare più in dettaglio la nostra Galassia, cadde nel vuoto. La Bell</a:t>
            </a:r>
          </a:p>
          <a:p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Laboratories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assegnò a Karl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Jansky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altro progetto e lui non si occupò mai più di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Radioastronomia.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Reber</a:t>
            </a:r>
            <a:r>
              <a:rPr lang="it-IT" dirty="0" smtClean="0"/>
              <a:t> era un tecnico delle telecomunicazioni e, da autodidatta, si era appassionato all’astronomia. Egli intuì che una stella, emettendo radiazione come un corpo nero, avrebbe presentato un’emissione radio a frequenze maggiori di quella esplorata da </a:t>
            </a:r>
            <a:r>
              <a:rPr lang="it-IT" dirty="0" err="1" smtClean="0"/>
              <a:t>Jansky</a:t>
            </a:r>
            <a:r>
              <a:rPr lang="it-IT" dirty="0" smtClean="0"/>
              <a:t>. </a:t>
            </a:r>
            <a:r>
              <a:rPr lang="it-IT" dirty="0" err="1" smtClean="0"/>
              <a:t>Reber</a:t>
            </a:r>
            <a:r>
              <a:rPr lang="it-IT" dirty="0" smtClean="0"/>
              <a:t> si costruì, nel cortile di casa, una parabola, operante alla frequenza di 3300 MHz, ma dopo aver esplorato tutta la volta celeste, non notò alcuna sorgente radio. </a:t>
            </a:r>
            <a:r>
              <a:rPr lang="it-IT" dirty="0" err="1" smtClean="0"/>
              <a:t>Reber</a:t>
            </a:r>
            <a:r>
              <a:rPr lang="it-IT" dirty="0" smtClean="0"/>
              <a:t> divenne così scettico sulle osservazioni compiute da </a:t>
            </a:r>
            <a:r>
              <a:rPr lang="it-IT" dirty="0" err="1" smtClean="0"/>
              <a:t>Jansky</a:t>
            </a:r>
            <a:r>
              <a:rPr lang="it-IT" dirty="0" smtClean="0"/>
              <a:t>. Nonostante ciò, la sua tenacia lo portò a costruire un ricevitore operante a 900 MHz e uno operante 160 MHz. Finalmente a quest’ultima frequenza </a:t>
            </a:r>
            <a:r>
              <a:rPr lang="it-IT" dirty="0" err="1" smtClean="0"/>
              <a:t>Reber</a:t>
            </a:r>
            <a:r>
              <a:rPr lang="it-IT" dirty="0" smtClean="0"/>
              <a:t> trovò delle sorgenti radio nel cielo e riuscì a produrre la mappa del piano galattico nella banda radio. </a:t>
            </a:r>
            <a:r>
              <a:rPr lang="it-IT" dirty="0" err="1" smtClean="0"/>
              <a:t>Reber</a:t>
            </a:r>
            <a:r>
              <a:rPr lang="it-IT" dirty="0" smtClean="0"/>
              <a:t> catalogò diverse sorgenti: una nel Sagittario, una in Cassiopea, una in Cigno, poi nel Cane Maggiore, nella Poppa e in Perseo. Le osservazioni di </a:t>
            </a:r>
            <a:r>
              <a:rPr lang="it-IT" dirty="0" err="1" smtClean="0"/>
              <a:t>Reber</a:t>
            </a:r>
            <a:r>
              <a:rPr lang="it-IT" dirty="0" smtClean="0"/>
              <a:t> mostrarono anche una variabilità </a:t>
            </a:r>
            <a:r>
              <a:rPr lang="it-IT" dirty="0" err="1" smtClean="0"/>
              <a:t>undecennale</a:t>
            </a:r>
            <a:r>
              <a:rPr lang="it-IT" dirty="0" smtClean="0"/>
              <a:t> dei disturbi radio provocati dal Sole, disturbi non osservati da </a:t>
            </a:r>
            <a:r>
              <a:rPr lang="it-IT" dirty="0" err="1" smtClean="0"/>
              <a:t>Jansky</a:t>
            </a:r>
            <a:r>
              <a:rPr lang="it-IT" dirty="0" smtClean="0"/>
              <a:t> che aveva osservato nel periodo di minimo solare. </a:t>
            </a:r>
            <a:r>
              <a:rPr lang="it-IT" dirty="0" err="1" smtClean="0"/>
              <a:t>Reber</a:t>
            </a:r>
            <a:r>
              <a:rPr lang="it-IT" dirty="0" smtClean="0"/>
              <a:t> intuì anche che l’emissione radio che aveva osservato non poteva essere dovuta all’emissione termica perché non rispettava la legge di </a:t>
            </a:r>
            <a:r>
              <a:rPr lang="it-IT" dirty="0" err="1" smtClean="0"/>
              <a:t>Rayleigh-Jeans</a:t>
            </a:r>
            <a:r>
              <a:rPr lang="it-IT" dirty="0" smtClean="0"/>
              <a:t>, intuizione geniale e confermata successivamente negli anni ’50 quando si dimostrò che si trattava di emissione di sincrotrone.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Oort</a:t>
            </a:r>
            <a:r>
              <a:rPr lang="it-IT" dirty="0" smtClean="0"/>
              <a:t> Olandese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Il funzionamento del radar si basa sul fenomeno fisico della </a:t>
            </a:r>
            <a:r>
              <a:rPr lang="it-IT" dirty="0" smtClean="0">
                <a:hlinkClick r:id="rId3" tooltip="Diffusione ottica"/>
              </a:rPr>
              <a:t>dispersione</a:t>
            </a:r>
            <a:r>
              <a:rPr lang="it-IT" dirty="0" smtClean="0"/>
              <a:t> della </a:t>
            </a:r>
            <a:r>
              <a:rPr lang="it-IT" dirty="0" smtClean="0">
                <a:hlinkClick r:id="rId4" tooltip="Radiazione elettromagnetica"/>
              </a:rPr>
              <a:t>radiazione elettromagnetica</a:t>
            </a:r>
            <a:r>
              <a:rPr lang="it-IT" dirty="0" smtClean="0"/>
              <a:t> (</a:t>
            </a:r>
            <a:r>
              <a:rPr lang="it-IT" i="1" dirty="0" err="1" smtClean="0">
                <a:hlinkClick r:id="rId5" tooltip="Backscattering"/>
              </a:rPr>
              <a:t>backscattering</a:t>
            </a:r>
            <a:r>
              <a:rPr lang="it-IT" dirty="0" smtClean="0"/>
              <a:t>) che si verifica quando questa colpisce un oggetto di dimensioni maggiori della lunghezza d'onda della </a:t>
            </a:r>
            <a:r>
              <a:rPr lang="it-IT" dirty="0" smtClean="0">
                <a:hlinkClick r:id="rId6" tooltip="Radiazione"/>
              </a:rPr>
              <a:t>radiazione</a:t>
            </a:r>
            <a:r>
              <a:rPr lang="it-IT" dirty="0" smtClean="0"/>
              <a:t> incidente (in caso contrario si ha diffusione dell'onda in una qualsiasi direzione casuale oppure </a:t>
            </a:r>
            <a:r>
              <a:rPr lang="it-IT" dirty="0" smtClean="0">
                <a:hlinkClick r:id="rId7" tooltip="Diffrazione"/>
              </a:rPr>
              <a:t>diffrazione</a:t>
            </a:r>
            <a:r>
              <a:rPr lang="it-IT" dirty="0" smtClean="0"/>
              <a:t>). La radiazione di ritorno può essere rilevata dall'antenna ricevente dopo un certo tempo </a:t>
            </a:r>
            <a:r>
              <a:rPr lang="it-IT" i="1" dirty="0" smtClean="0"/>
              <a:t>t</a:t>
            </a:r>
            <a:r>
              <a:rPr lang="it-IT" dirty="0" smtClean="0"/>
              <a:t> pari al doppio del tempo di propagazione antenna - bersaglio; conoscendo la velocità di propagazione dell'onda elettromagnetica nel mezzo considerato (aria) è possibile risalire facilmente alla distanza del bersaglio ed alla sua posizione angolare (</a:t>
            </a:r>
            <a:r>
              <a:rPr lang="it-IT" dirty="0" smtClean="0">
                <a:hlinkClick r:id="rId8" tooltip="Azimuth"/>
              </a:rPr>
              <a:t>azimuth</a:t>
            </a:r>
            <a:r>
              <a:rPr lang="it-IT" dirty="0" smtClean="0"/>
              <a:t>) rispetto al sistema di riferimento in maniera pressoché continua nel tempo operando una scansione periodica dello spazio circostante tramite antenne ad elevata </a:t>
            </a:r>
            <a:r>
              <a:rPr lang="it-IT" dirty="0" err="1" smtClean="0"/>
              <a:t>direttività.Un</a:t>
            </a:r>
            <a:r>
              <a:rPr lang="it-IT" dirty="0" smtClean="0"/>
              <a:t> sistema radar si compone di un trasmettitore di </a:t>
            </a:r>
            <a:r>
              <a:rPr lang="it-IT" dirty="0" smtClean="0">
                <a:hlinkClick r:id="rId9" tooltip="Onde radio"/>
              </a:rPr>
              <a:t>onde radio</a:t>
            </a:r>
            <a:r>
              <a:rPr lang="it-IT" dirty="0" smtClean="0"/>
              <a:t>, almeno un'</a:t>
            </a:r>
            <a:r>
              <a:rPr lang="it-IT" dirty="0" smtClean="0">
                <a:hlinkClick r:id="rId10" tooltip="Antenna"/>
              </a:rPr>
              <a:t>antenna</a:t>
            </a:r>
            <a:r>
              <a:rPr lang="it-IT" dirty="0" smtClean="0"/>
              <a:t> (quindi con funzione sia trasmittente che ricevente), una </a:t>
            </a:r>
            <a:r>
              <a:rPr lang="it-IT" dirty="0" smtClean="0">
                <a:hlinkClick r:id="rId11" tooltip="Guida d'onda"/>
              </a:rPr>
              <a:t>guida d'onda</a:t>
            </a:r>
            <a:r>
              <a:rPr lang="it-IT" dirty="0" smtClean="0"/>
              <a:t> di alimentazione e collegamento con la parte di trasmissione/ricezione disaccoppiate tramite un </a:t>
            </a:r>
            <a:r>
              <a:rPr lang="it-IT" dirty="0" err="1" smtClean="0">
                <a:hlinkClick r:id="rId12" tooltip="Duplexer"/>
              </a:rPr>
              <a:t>duplexer</a:t>
            </a:r>
            <a:r>
              <a:rPr lang="it-IT" dirty="0" smtClean="0"/>
              <a:t> ed infine di apparati elettronici di ricezione ed elaborazione del segnale elettromagnetico ricevuto. Il ricevitore solitamente, ma non necessariamente, è posto nella stessa posizione del trasmettitore venendo spesso a coincidere con esso. A questi componenti si aggiunge anche una </a:t>
            </a:r>
            <a:r>
              <a:rPr lang="it-IT" dirty="0" smtClean="0">
                <a:hlinkClick r:id="rId13" tooltip="Base dei tempi (la pagina non esiste)"/>
              </a:rPr>
              <a:t>base dei tempi</a:t>
            </a:r>
            <a:r>
              <a:rPr lang="it-IT" dirty="0" smtClean="0"/>
              <a:t>, un dispositivo simile ad un orologio in grado di misurare intervalli di tempo molto piccoli in modo molto </a:t>
            </a:r>
            <a:r>
              <a:rPr lang="it-IT" dirty="0" smtClean="0">
                <a:hlinkClick r:id="rId14" tooltip="Accuratezza"/>
              </a:rPr>
              <a:t>accurato</a:t>
            </a:r>
            <a:r>
              <a:rPr lang="it-IT" dirty="0" smtClean="0"/>
              <a:t> e </a:t>
            </a:r>
            <a:r>
              <a:rPr lang="it-IT" dirty="0" smtClean="0">
                <a:hlinkClick r:id="rId15" tooltip="Precisione"/>
              </a:rPr>
              <a:t>preciso</a:t>
            </a:r>
            <a:r>
              <a:rPr lang="it-IT" dirty="0" smtClean="0"/>
              <a:t>. Infine il segnale </a:t>
            </a:r>
            <a:r>
              <a:rPr lang="it-IT" dirty="0" smtClean="0">
                <a:hlinkClick r:id="rId16" tooltip="Eco (fisica)"/>
              </a:rPr>
              <a:t>eco</a:t>
            </a:r>
            <a:r>
              <a:rPr lang="it-IT" dirty="0" smtClean="0"/>
              <a:t> rilevato è opportunamente visualizzato su un </a:t>
            </a:r>
            <a:r>
              <a:rPr lang="it-IT" dirty="0" smtClean="0">
                <a:hlinkClick r:id="rId17" tooltip="Visore (la pagina non esiste)"/>
              </a:rPr>
              <a:t>visore</a:t>
            </a:r>
            <a:r>
              <a:rPr lang="it-IT" dirty="0" smtClean="0"/>
              <a:t> bidimensionale mostrando la misura della distanza e della velocità del bersaglio rispetto ad un sistema di riferimento solidale con il ricevitore stesso o con il radarista.</a:t>
            </a:r>
          </a:p>
          <a:p>
            <a:r>
              <a:rPr lang="it-IT" dirty="0" smtClean="0"/>
              <a:t>Come in tutte le applicazioni di </a:t>
            </a:r>
            <a:r>
              <a:rPr lang="it-IT" dirty="0" smtClean="0">
                <a:hlinkClick r:id="rId18" tooltip="Radiocomunicazione"/>
              </a:rPr>
              <a:t>radiocomunicazioni</a:t>
            </a:r>
            <a:r>
              <a:rPr lang="it-IT" dirty="0" smtClean="0"/>
              <a:t> o </a:t>
            </a:r>
            <a:r>
              <a:rPr lang="it-IT" dirty="0" smtClean="0">
                <a:hlinkClick r:id="rId19" tooltip="Radiopropagazione"/>
              </a:rPr>
              <a:t>radiopropagazione</a:t>
            </a:r>
            <a:r>
              <a:rPr lang="it-IT" dirty="0" smtClean="0"/>
              <a:t> La scelta delle frequenze radar utilizzate è operata sulla base dell'</a:t>
            </a:r>
            <a:r>
              <a:rPr lang="it-IT" dirty="0" smtClean="0">
                <a:hlinkClick r:id="rId20" tooltip="Attenuazione"/>
              </a:rPr>
              <a:t>attenuazione</a:t>
            </a:r>
            <a:r>
              <a:rPr lang="it-IT" dirty="0" smtClean="0"/>
              <a:t> del mezzo atmosferico, che varia da </a:t>
            </a:r>
            <a:r>
              <a:rPr lang="it-IT" dirty="0" smtClean="0">
                <a:hlinkClick r:id="rId21" tooltip="Frequenza"/>
              </a:rPr>
              <a:t>frequenza</a:t>
            </a:r>
            <a:r>
              <a:rPr lang="it-IT" dirty="0" smtClean="0"/>
              <a:t> a frequenza e presenta picchi elevati in corrispondenza di determinate bande dello </a:t>
            </a:r>
            <a:r>
              <a:rPr lang="it-IT" dirty="0" smtClean="0">
                <a:hlinkClick r:id="rId22" tooltip="Spettro elettromagnetico"/>
              </a:rPr>
              <a:t>spettro elettromagnetico</a:t>
            </a:r>
            <a:r>
              <a:rPr lang="it-IT" dirty="0" smtClean="0"/>
              <a:t>; di conseguenza verranno scelte quelle frequenze che ricadono all'interno delle cosiddette 'finestre trasmissive', tipicamente all'interno della banda delle </a:t>
            </a:r>
            <a:r>
              <a:rPr lang="it-IT" dirty="0" smtClean="0">
                <a:hlinkClick r:id="rId23" tooltip="Microonde"/>
              </a:rPr>
              <a:t>microonde</a:t>
            </a:r>
            <a:r>
              <a:rPr lang="it-IT" dirty="0" smtClean="0"/>
              <a:t> e </a:t>
            </a:r>
            <a:r>
              <a:rPr lang="it-IT" dirty="0" smtClean="0">
                <a:hlinkClick r:id="rId9" tooltip="Onde radio"/>
              </a:rPr>
              <a:t>onde radio</a:t>
            </a:r>
            <a:r>
              <a:rPr lang="it-IT" dirty="0" smtClean="0"/>
              <a:t>, praticamente libera da assorbimento, suddivisa poi tra le varie applicazioni radar.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Utilizzando i dati del telescopio </a:t>
            </a:r>
            <a:r>
              <a:rPr lang="it-IT" dirty="0" err="1" smtClean="0"/>
              <a:t>Wide-field</a:t>
            </a:r>
            <a:r>
              <a:rPr lang="it-IT" dirty="0" smtClean="0"/>
              <a:t> </a:t>
            </a:r>
            <a:r>
              <a:rPr lang="it-IT" dirty="0" err="1" smtClean="0"/>
              <a:t>Infrared</a:t>
            </a:r>
            <a:r>
              <a:rPr lang="it-IT" dirty="0" smtClean="0"/>
              <a:t> </a:t>
            </a:r>
            <a:r>
              <a:rPr lang="it-IT" dirty="0" err="1" smtClean="0"/>
              <a:t>Survey</a:t>
            </a:r>
            <a:r>
              <a:rPr lang="it-IT" dirty="0" smtClean="0"/>
              <a:t> Explorer (WISE), gli astronomi stanno tracciando la forma dei bracci a spirale della Via Lattea. I punti indicano gli ammassi di giovani stelle avvolti dalla polvere, mentre le barre orizzontali rappresentano l'incertezza. I quasi 100 ammassi qui indicati, appartengono ai bracci di Perseo, Sagittario-Carina ed </a:t>
            </a:r>
            <a:r>
              <a:rPr lang="it-IT" dirty="0" err="1" smtClean="0"/>
              <a:t>Orione-Cigno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deviatore inventato anni prima dal geniale astrofisico Robert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Princeton quando lavorava ai radar durante la seconda guerra mondiale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deviatore inventato anni prima dal geniale astrofisico Robert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Princeton quando lavorava ai radar durante la seconda guerra mondiale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Invenzione nel</a:t>
            </a:r>
            <a:r>
              <a:rPr lang="it-IT" baseline="0" dirty="0" smtClean="0"/>
              <a:t> 1878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E19975-0CD5-4412-A28D-E70874F85F09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B9396C2-340E-4247-8D89-C0525F0B5B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66343927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22F94A-68A2-4734-ACAE-A720E87727BF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89FAFAE-30EB-4CF5-A863-C5258D8EDB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84239208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454F2C-F6DE-4EE8-9288-C5BF69A869A8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6A5D83-46E5-46A1-8258-F9C8F5285B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53602361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123881-BC6A-4C62-89E7-D77AA72C2F47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B6198E9-BE17-4FD2-81CA-776B2B4D3CF5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299601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459297-6001-4F7B-A376-30629B4102AF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F7595B-5966-422B-8B81-DE9711DB59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38663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7D243F9-E4D3-43C0-920E-5B465DE0354D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3725756-FFFF-40C4-A4E4-A6179FE12537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89259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8732A6-281D-451D-A621-F0682CD709CB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0426EB-1F4C-4C09-9C08-74F706135E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033943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5D9FB8-EFA7-47CA-8CA7-A3FDC61E1772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C561A24-861D-4DEC-934E-3BD9B7B97024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16972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F766A4-275A-4C3B-A7E3-A5D18D3D43B8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FB9116-527C-4582-B2EE-FBD2521588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73979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6A9495F-24DB-44AF-9542-6C326DE964C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E75CE-2D49-4E32-A564-516EB840372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699388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50CF9C-A7DD-4738-ABCF-DE81A64D14F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1FED3E-AF71-4864-A0BC-A7382F5ED596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952457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4B8C6E-EB2E-4A35-A7C0-51A9C2D6D6EE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DDA046-FF33-4C52-BF96-1D44754E51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15445727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87C10F-7C64-4FC0-B6A6-ABDE73835A9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292A73-F4C4-4CF1-A1FA-2D729886C4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843167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4747A4-8058-4785-8B58-CE53F1FE64D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D50734D-5702-44F5-927E-CD77C86AFFEA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30655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B6722BB-FBD6-4D4A-B4E7-237318A8391E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05/12/2016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97EF377-D975-4517-A689-3DAA0CFA960B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54016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73E4C-C7EB-44CF-B6B7-BD962E3B28DE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81C0DC-CAB3-4537-9BB9-6FFF57E09C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19964047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D8C975-9FC6-4135-877E-086C32C31A8A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09C25A-C7BF-4EBA-B706-81FAC320F5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03718804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3C8147-DC6A-4E46-B0B7-877D6AB9266D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A023FDC-D50F-4872-A7F9-FC20EA00D1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599771556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3B0B31-A473-45F6-A4D3-D40C6AF18A91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DB71547-DC56-40A0-B51D-B3EC51D61C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1949203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C48D3-A17F-4F62-BCBE-75C00191FD2F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89BE85-B011-4B1E-9F38-191EEA7FE7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00833663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EDD18A-FF38-44E3-8034-C8DF57A348B9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A228B5A-73CE-46EE-B90E-C3E48E27D6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80955825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70E6F5-441A-4010-959A-CA099E9C4042}" type="datetimeFigureOut">
              <a:rPr lang="it-IT"/>
              <a:pPr>
                <a:defRPr/>
              </a:pPr>
              <a:t>05/12/2016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63C36F-18BF-4B5A-9465-323441C2B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777720843"/>
      </p:ext>
    </p:extLst>
  </p:cSld>
  <p:clrMapOvr>
    <a:masterClrMapping/>
  </p:clrMapOvr>
  <p:transition spd="slow">
    <p:wipe dir="r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BEEF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914" y="188913"/>
            <a:ext cx="6192837" cy="1295400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4626"/>
            <a:ext cx="9144000" cy="3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SKYLAB :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RADIAZIONE COSMICA </a:t>
            </a:r>
            <a:r>
              <a:rPr lang="it-IT" b="1" baseline="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FONDO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94251"/>
            <a:ext cx="1697218" cy="10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5950984"/>
            <a:ext cx="1619672" cy="9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6104" y="0"/>
            <a:ext cx="1437896" cy="11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slow">
    <p:wipe dir="r"/>
    <p:sndAc>
      <p:stSnd>
        <p:snd r:embed="rId13" name="bomb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rgbClr val="C6D9F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5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4F81BD">
                    <a:lumMod val="50000"/>
                  </a:srgbClr>
                </a:solidFill>
              </a:rPr>
              <a:t>SKYLAB : UNA FINESTRA SUL COSMO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6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5986474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12360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9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>
    <p:wipe dir="r"/>
    <p:sndAc>
      <p:stSnd>
        <p:snd r:embed="rId13" name="bomb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Skylab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 radiazione cosmica di fondo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Lezione 2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L’avventura sperimentale</a:t>
            </a:r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048672" cy="864096"/>
          </a:xfrm>
        </p:spPr>
        <p:txBody>
          <a:bodyPr/>
          <a:lstStyle/>
          <a:p>
            <a:r>
              <a:rPr lang="it-IT" dirty="0" smtClean="0"/>
              <a:t>Problemi tecnici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584176"/>
          </a:xfrm>
        </p:spPr>
        <p:txBody>
          <a:bodyPr/>
          <a:lstStyle/>
          <a:p>
            <a:r>
              <a:rPr lang="it-IT" sz="2800" dirty="0" smtClean="0"/>
              <a:t>G varia al variare del tempo ( dipendenza dell’elettronica da T e da altri fattori ambientali)</a:t>
            </a:r>
          </a:p>
          <a:p>
            <a:r>
              <a:rPr lang="it-IT" sz="2800" dirty="0" smtClean="0"/>
              <a:t>Offset fluttua lentamente</a:t>
            </a:r>
            <a:endParaRPr lang="it-IT" sz="2800" dirty="0"/>
          </a:p>
        </p:txBody>
      </p:sp>
      <p:sp>
        <p:nvSpPr>
          <p:cNvPr id="4" name="Freccia in giù 3"/>
          <p:cNvSpPr/>
          <p:nvPr/>
        </p:nvSpPr>
        <p:spPr>
          <a:xfrm>
            <a:off x="3059832" y="2852936"/>
            <a:ext cx="144016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1560" y="3573016"/>
            <a:ext cx="8229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Misura differenziale (alternano velocemente all’ingresso del ricevitore il segnale dal cielo con un riferimento noto) –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Dicke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endParaRPr kumimoji="0" lang="it-IT" sz="2800" b="0" i="0" u="none" strike="noStrike" kern="1200" cap="none" spc="0" normalizeH="0" baseline="0" noProof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1025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sottraggono i segnali =&gt; Si elimina offset</a:t>
            </a:r>
            <a:endParaRPr kumimoji="0" lang="it-IT" sz="2800" b="0" i="0" u="none" strike="noStrike" kern="1200" cap="none" spc="0" normalizeH="0" baseline="0" noProof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1025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2708920"/>
            <a:ext cx="324036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Soluzione al problema </a:t>
            </a:r>
          </a:p>
          <a:p>
            <a:r>
              <a:rPr lang="it-IT" sz="2400" b="1" dirty="0" smtClean="0"/>
              <a:t>dell’offset</a:t>
            </a:r>
            <a:endParaRPr lang="it-IT" sz="2400" b="1" dirty="0"/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048672" cy="864096"/>
          </a:xfrm>
        </p:spPr>
        <p:txBody>
          <a:bodyPr/>
          <a:lstStyle/>
          <a:p>
            <a:r>
              <a:rPr lang="it-IT" dirty="0" smtClean="0"/>
              <a:t>Problemi tecnici 2/</a:t>
            </a:r>
            <a:r>
              <a:rPr lang="it-IT" dirty="0" err="1" smtClean="0"/>
              <a:t>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008111"/>
          </a:xfrm>
        </p:spPr>
        <p:txBody>
          <a:bodyPr/>
          <a:lstStyle/>
          <a:p>
            <a:r>
              <a:rPr lang="it-IT" sz="2800" dirty="0" smtClean="0"/>
              <a:t>G varia al variare del tempo ( dipendenza dell’elettronica da T e da altri fattori ambientali)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059832" y="2492896"/>
            <a:ext cx="144016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1560" y="3284984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Alternano misure cielo –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riferimento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Misure riferimento</a:t>
            </a:r>
            <a:r>
              <a:rPr kumimoji="0" lang="it-IT" sz="2800" b="0" i="0" u="none" strike="noStrike" kern="1200" cap="none" spc="0" normalizeH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– riferimento 2</a:t>
            </a:r>
            <a:endParaRPr kumimoji="0" lang="it-IT" sz="2800" b="0" i="0" u="none" strike="noStrike" kern="1200" cap="none" spc="0" normalizeH="0" baseline="0" noProof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1025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2420888"/>
            <a:ext cx="417646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Soluzione al problema </a:t>
            </a:r>
          </a:p>
          <a:p>
            <a:r>
              <a:rPr lang="it-IT" sz="2400" b="1" dirty="0" smtClean="0"/>
              <a:t>Dell’instabilità del guadagno</a:t>
            </a:r>
            <a:endParaRPr lang="it-IT" sz="24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83568" y="4653136"/>
            <a:ext cx="8229600" cy="10801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Utilizzano</a:t>
            </a:r>
            <a:r>
              <a:rPr kumimoji="0" lang="it-IT" sz="2800" b="0" i="0" u="none" strike="noStrike" kern="1200" cap="none" spc="0" normalizeH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1025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 un amplificatore molto avanzato  sviluppato all’inizio anni ‘50 a bassissimo rumore</a:t>
            </a:r>
            <a:endParaRPr kumimoji="0" lang="it-IT" sz="2800" b="0" i="0" u="none" strike="noStrike" kern="1200" cap="none" spc="0" normalizeH="0" baseline="0" noProof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1025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864096"/>
          </a:xfrm>
        </p:spPr>
        <p:txBody>
          <a:bodyPr/>
          <a:lstStyle/>
          <a:p>
            <a:r>
              <a:rPr lang="it-IT" dirty="0" smtClean="0"/>
              <a:t>Un sistema innovativo 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728192"/>
          </a:xfrm>
          <a:solidFill>
            <a:srgbClr val="FFFF00"/>
          </a:solidFill>
        </p:spPr>
        <p:txBody>
          <a:bodyPr/>
          <a:lstStyle/>
          <a:p>
            <a:pPr algn="just">
              <a:buNone/>
            </a:pPr>
            <a:r>
              <a:rPr lang="it-IT" sz="2000" dirty="0" smtClean="0"/>
              <a:t>“</a:t>
            </a:r>
            <a:r>
              <a:rPr lang="it-IT" sz="2000" dirty="0" err="1" smtClean="0"/>
              <a:t>Penzias</a:t>
            </a:r>
            <a:r>
              <a:rPr lang="it-IT" sz="2000" dirty="0" smtClean="0"/>
              <a:t> e Wilson avevano quindi realizzato un sistema innovativo, con prestazioni molto migliori di quelle ottenute fino a quel momento dai radioastronomi. E quando si fa un salto di qualità tecnologico e lo si applica per la prima volta, arrivano sempre risultati nuovi e spesso inattesi“         ( Paolo De </a:t>
            </a:r>
            <a:r>
              <a:rPr lang="it-IT" sz="2000" dirty="0" err="1" smtClean="0"/>
              <a:t>Bernardis</a:t>
            </a:r>
            <a:r>
              <a:rPr lang="it-IT" sz="2000" dirty="0" smtClean="0"/>
              <a:t> – Osservare l’Universo)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467544" y="3068960"/>
            <a:ext cx="81369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Segnale costante, di natura sconosciuta , che veniva ricevuto indipendentemente dalla direzione di puntamento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437112"/>
            <a:ext cx="81369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dirty="0" smtClean="0"/>
              <a:t>1965 – “Misura di un eccesso di temperatura d’antenna alla frequenza di 4080 megacicli “(</a:t>
            </a:r>
            <a:r>
              <a:rPr lang="it-IT" sz="2400" dirty="0" err="1" smtClean="0"/>
              <a:t>Penzias</a:t>
            </a:r>
            <a:r>
              <a:rPr lang="it-IT" sz="2400" dirty="0" smtClean="0"/>
              <a:t> – Wilson)”</a:t>
            </a:r>
          </a:p>
          <a:p>
            <a:pPr algn="ctr"/>
            <a:r>
              <a:rPr lang="it-IT" sz="2400" dirty="0" smtClean="0"/>
              <a:t>1965 – “Radiazione cosmica di corpo nero” (</a:t>
            </a:r>
            <a:r>
              <a:rPr lang="it-IT" sz="2400" dirty="0" err="1" smtClean="0"/>
              <a:t>Dicke</a:t>
            </a:r>
            <a:r>
              <a:rPr lang="it-IT" sz="2400" dirty="0" smtClean="0"/>
              <a:t> e altri) 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300192" cy="576263"/>
          </a:xfrm>
        </p:spPr>
        <p:txBody>
          <a:bodyPr/>
          <a:lstStyle/>
          <a:p>
            <a:pPr eaLnBrk="1" hangingPunct="1"/>
            <a:r>
              <a:rPr lang="it-IT" sz="2800" dirty="0" smtClean="0"/>
              <a:t>La CMB è una radiazione di corpo nero ?</a:t>
            </a:r>
          </a:p>
        </p:txBody>
      </p:sp>
      <p:pic>
        <p:nvPicPr>
          <p:cNvPr id="17411" name="Immagine 3" descr="spectr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79930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1331640" y="1340768"/>
            <a:ext cx="273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Lunghezza d’onda (mm)</a:t>
            </a:r>
          </a:p>
        </p:txBody>
      </p:sp>
      <p:sp>
        <p:nvSpPr>
          <p:cNvPr id="17413" name="CasellaDiTesto 5"/>
          <p:cNvSpPr txBox="1">
            <a:spLocks noChangeArrowheads="1"/>
          </p:cNvSpPr>
          <p:nvPr/>
        </p:nvSpPr>
        <p:spPr bwMode="auto">
          <a:xfrm>
            <a:off x="2915816" y="5013176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Frequenza (1/cm)</a:t>
            </a:r>
          </a:p>
        </p:txBody>
      </p:sp>
      <p:sp>
        <p:nvSpPr>
          <p:cNvPr id="17414" name="CasellaDiTesto 6"/>
          <p:cNvSpPr txBox="1">
            <a:spLocks noChangeArrowheads="1"/>
          </p:cNvSpPr>
          <p:nvPr/>
        </p:nvSpPr>
        <p:spPr bwMode="auto">
          <a:xfrm rot="-5400000">
            <a:off x="-319881" y="3064669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Brillanza (Mly/sr)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1979613" y="3429000"/>
            <a:ext cx="504825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1152525" y="5192713"/>
            <a:ext cx="792163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CasellaDiTesto 16"/>
          <p:cNvSpPr txBox="1">
            <a:spLocks noChangeArrowheads="1"/>
          </p:cNvSpPr>
          <p:nvPr/>
        </p:nvSpPr>
        <p:spPr bwMode="auto">
          <a:xfrm>
            <a:off x="2411413" y="3284538"/>
            <a:ext cx="1800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/>
              <a:t>Il gruppo di Princeton misura l’intensità a molte frequenze tra </a:t>
            </a:r>
            <a:r>
              <a:rPr lang="it-IT" b="1" dirty="0">
                <a:solidFill>
                  <a:srgbClr val="FF0000"/>
                </a:solidFill>
              </a:rPr>
              <a:t>9 e 90 </a:t>
            </a:r>
            <a:r>
              <a:rPr lang="it-IT" b="1" dirty="0" err="1">
                <a:solidFill>
                  <a:srgbClr val="FF0000"/>
                </a:solidFill>
              </a:rPr>
              <a:t>GHz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420" name="CasellaDiTesto 19"/>
          <p:cNvSpPr txBox="1">
            <a:spLocks noChangeArrowheads="1"/>
          </p:cNvSpPr>
          <p:nvPr/>
        </p:nvSpPr>
        <p:spPr bwMode="auto">
          <a:xfrm>
            <a:off x="1331640" y="5517232"/>
            <a:ext cx="612068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1965</a:t>
            </a:r>
            <a:r>
              <a:rPr lang="it-IT" b="1" dirty="0"/>
              <a:t>: </a:t>
            </a:r>
            <a:r>
              <a:rPr lang="it-IT" b="1" dirty="0" err="1"/>
              <a:t>Penzias</a:t>
            </a:r>
            <a:r>
              <a:rPr lang="it-IT" b="1" dirty="0"/>
              <a:t> e Wilson effettuano la misura della CMB a </a:t>
            </a:r>
            <a:r>
              <a:rPr lang="it-IT" b="1" dirty="0" smtClean="0"/>
              <a:t>4GHz</a:t>
            </a:r>
          </a:p>
          <a:p>
            <a:r>
              <a:rPr lang="it-IT" b="1" dirty="0" smtClean="0"/>
              <a:t>                </a:t>
            </a:r>
            <a:r>
              <a:rPr lang="it-IT" b="1" dirty="0" smtClean="0">
                <a:sym typeface="Symbol"/>
              </a:rPr>
              <a:t></a:t>
            </a:r>
            <a:r>
              <a:rPr lang="it-IT" b="1" dirty="0" err="1" smtClean="0">
                <a:sym typeface="Symbol"/>
              </a:rPr>
              <a:t>=c</a:t>
            </a:r>
            <a:r>
              <a:rPr lang="it-IT" b="1" dirty="0" smtClean="0">
                <a:sym typeface="Symbol"/>
              </a:rPr>
              <a:t>/f = 310</a:t>
            </a:r>
            <a:r>
              <a:rPr lang="it-IT" b="1" baseline="30000" dirty="0" smtClean="0">
                <a:sym typeface="Symbol"/>
              </a:rPr>
              <a:t>8 </a:t>
            </a:r>
            <a:r>
              <a:rPr lang="it-IT" b="1" dirty="0" smtClean="0">
                <a:sym typeface="Symbol"/>
              </a:rPr>
              <a:t>/</a:t>
            </a:r>
            <a:r>
              <a:rPr lang="it-IT" b="1" baseline="30000" dirty="0" smtClean="0">
                <a:sym typeface="Symbol"/>
              </a:rPr>
              <a:t> </a:t>
            </a:r>
            <a:r>
              <a:rPr lang="it-IT" b="1" dirty="0" smtClean="0">
                <a:sym typeface="Symbol"/>
              </a:rPr>
              <a:t>4080 10</a:t>
            </a:r>
            <a:r>
              <a:rPr lang="it-IT" b="1" baseline="30000" dirty="0" smtClean="0">
                <a:sym typeface="Symbol"/>
              </a:rPr>
              <a:t>6</a:t>
            </a:r>
            <a:r>
              <a:rPr lang="it-IT" b="1" dirty="0" smtClean="0">
                <a:sym typeface="Symbol"/>
              </a:rPr>
              <a:t> =    </a:t>
            </a:r>
            <a:r>
              <a:rPr lang="it-IT" sz="2400" b="1" dirty="0" smtClean="0">
                <a:sym typeface="Symbol"/>
              </a:rPr>
              <a:t>7,3 cm</a:t>
            </a:r>
            <a:r>
              <a:rPr lang="it-IT" sz="2400" b="1" baseline="30000" dirty="0" smtClean="0">
                <a:sym typeface="Symbol"/>
              </a:rPr>
              <a:t> </a:t>
            </a:r>
            <a:endParaRPr lang="it-IT" sz="2400" b="1" dirty="0" smtClean="0"/>
          </a:p>
          <a:p>
            <a:endParaRPr lang="it-IT" b="1" dirty="0"/>
          </a:p>
        </p:txBody>
      </p:sp>
      <p:pic>
        <p:nvPicPr>
          <p:cNvPr id="15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869160"/>
            <a:ext cx="1619672" cy="103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876256" y="256490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 = 2,7 K </a:t>
            </a:r>
          </a:p>
          <a:p>
            <a:r>
              <a:rPr lang="it-IT" sz="2000" b="1" dirty="0" smtClean="0">
                <a:sym typeface="Symbol"/>
              </a:rPr>
              <a:t></a:t>
            </a:r>
            <a:r>
              <a:rPr lang="it-IT" sz="2000" b="1" dirty="0" err="1" smtClean="0">
                <a:sym typeface="Symbol"/>
              </a:rPr>
              <a:t>max</a:t>
            </a:r>
            <a:r>
              <a:rPr lang="it-IT" sz="2000" b="1" dirty="0" smtClean="0">
                <a:sym typeface="Symbol"/>
              </a:rPr>
              <a:t>  1,9 mm</a:t>
            </a:r>
          </a:p>
          <a:p>
            <a:r>
              <a:rPr lang="it-IT" sz="2000" b="1" dirty="0" smtClean="0">
                <a:sym typeface="Symbol"/>
              </a:rPr>
              <a:t>f </a:t>
            </a:r>
            <a:r>
              <a:rPr lang="it-IT" sz="2000" b="1" dirty="0" err="1" smtClean="0">
                <a:sym typeface="Symbol"/>
              </a:rPr>
              <a:t>max</a:t>
            </a:r>
            <a:r>
              <a:rPr lang="it-IT" sz="2000" b="1" dirty="0" smtClean="0">
                <a:sym typeface="Symbol"/>
              </a:rPr>
              <a:t>  150 </a:t>
            </a:r>
            <a:r>
              <a:rPr lang="it-IT" sz="2000" b="1" dirty="0" err="1" smtClean="0">
                <a:sym typeface="Symbol"/>
              </a:rPr>
              <a:t>GHz</a:t>
            </a:r>
            <a:endParaRPr lang="it-IT" sz="2000" b="1" dirty="0" smtClean="0">
              <a:sym typeface="Symbol"/>
            </a:endParaRPr>
          </a:p>
          <a:p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771800" y="1916832"/>
            <a:ext cx="266429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1965 – 1970 Radiometri estremamente avanzati montati su aerei ad altissima quota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139952" y="3284984"/>
            <a:ext cx="266429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1970 – 1980  “The White Mountain </a:t>
            </a:r>
            <a:r>
              <a:rPr lang="it-IT" b="1" dirty="0" err="1" smtClean="0">
                <a:solidFill>
                  <a:srgbClr val="FF0000"/>
                </a:solidFill>
              </a:rPr>
              <a:t>Collaboration</a:t>
            </a:r>
            <a:r>
              <a:rPr lang="it-IT" b="1" dirty="0" smtClean="0">
                <a:solidFill>
                  <a:srgbClr val="FF0000"/>
                </a:solidFill>
              </a:rPr>
              <a:t> ( </a:t>
            </a:r>
            <a:r>
              <a:rPr lang="it-IT" b="1" dirty="0" err="1" smtClean="0">
                <a:solidFill>
                  <a:srgbClr val="FF0000"/>
                </a:solidFill>
              </a:rPr>
              <a:t>Berkley</a:t>
            </a:r>
            <a:r>
              <a:rPr lang="it-IT" b="1" dirty="0" smtClean="0">
                <a:solidFill>
                  <a:srgbClr val="FF0000"/>
                </a:solidFill>
              </a:rPr>
              <a:t> – Milano - Padova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1979712" y="2132856"/>
            <a:ext cx="21602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619672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3,3 mm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300192" cy="576263"/>
          </a:xfrm>
        </p:spPr>
        <p:txBody>
          <a:bodyPr/>
          <a:lstStyle/>
          <a:p>
            <a:pPr eaLnBrk="1" hangingPunct="1"/>
            <a:r>
              <a:rPr lang="it-IT" sz="2800" dirty="0" smtClean="0"/>
              <a:t>La CMB è una radiazione di corpo nero ?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484784"/>
            <a:ext cx="280330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uppo 24"/>
          <p:cNvGrpSpPr/>
          <p:nvPr/>
        </p:nvGrpSpPr>
        <p:grpSpPr>
          <a:xfrm>
            <a:off x="3979168" y="1556792"/>
            <a:ext cx="1185664" cy="1584176"/>
            <a:chOff x="3979168" y="1556792"/>
            <a:chExt cx="1185664" cy="1584176"/>
          </a:xfrm>
        </p:grpSpPr>
        <p:cxnSp>
          <p:nvCxnSpPr>
            <p:cNvPr id="20" name="Connettore 2 19"/>
            <p:cNvCxnSpPr/>
            <p:nvPr/>
          </p:nvCxnSpPr>
          <p:spPr>
            <a:xfrm>
              <a:off x="3979168" y="1556792"/>
              <a:ext cx="576064" cy="158417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4131568" y="1556792"/>
              <a:ext cx="576064" cy="158417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>
              <a:off x="4283968" y="1556792"/>
              <a:ext cx="576064" cy="158417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4436368" y="1556792"/>
              <a:ext cx="576064" cy="158417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4588768" y="1556792"/>
              <a:ext cx="576064" cy="158417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tangolo 25"/>
          <p:cNvSpPr/>
          <p:nvPr/>
        </p:nvSpPr>
        <p:spPr>
          <a:xfrm>
            <a:off x="4139952" y="3140968"/>
            <a:ext cx="2160240" cy="36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292080" y="11247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 = Q = C </a:t>
            </a:r>
            <a:r>
              <a:rPr lang="it-IT" b="1" dirty="0" smtClean="0">
                <a:sym typeface="Symbol"/>
              </a:rPr>
              <a:t>T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292080" y="14847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 C  piccola </a:t>
            </a:r>
            <a:r>
              <a:rPr lang="it-IT" b="1" dirty="0" smtClean="0">
                <a:sym typeface="Symbol"/>
              </a:rPr>
              <a:t>T “grande”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292080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 temperature criogeniche</a:t>
            </a:r>
            <a:endParaRPr lang="it-IT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564904"/>
            <a:ext cx="1741735" cy="11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5292080" y="19168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Termometri = materiali resistenza variabile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83568" y="407707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Anni ‘70 : In America e Francia Bolometro con sensori di cristalli semiconduttori che variano la loro resistenza del 1.000% per ogni grado di variazione della temperatura</a:t>
            </a:r>
            <a:endParaRPr lang="it-IT" sz="20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83568" y="5229200"/>
            <a:ext cx="820891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Nasce l’astrofisica nel lontano infrarosso e nel millimetrico</a:t>
            </a:r>
            <a:endParaRPr lang="it-IT" sz="2400" b="1" dirty="0"/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350"/>
            <a:ext cx="6408712" cy="576263"/>
          </a:xfrm>
        </p:spPr>
        <p:txBody>
          <a:bodyPr/>
          <a:lstStyle/>
          <a:p>
            <a:pPr eaLnBrk="1" hangingPunct="1"/>
            <a:r>
              <a:rPr lang="it-IT" sz="2800" dirty="0" smtClean="0"/>
              <a:t>La CMB è una radiazione di corpo nero ?</a:t>
            </a:r>
          </a:p>
        </p:txBody>
      </p:sp>
      <p:pic>
        <p:nvPicPr>
          <p:cNvPr id="17411" name="Immagine 3" descr="spectr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79930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2484438" y="1196975"/>
            <a:ext cx="273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Lunghezza d’onda (mm)</a:t>
            </a:r>
          </a:p>
        </p:txBody>
      </p:sp>
      <p:sp>
        <p:nvSpPr>
          <p:cNvPr id="17413" name="CasellaDiTesto 5"/>
          <p:cNvSpPr txBox="1">
            <a:spLocks noChangeArrowheads="1"/>
          </p:cNvSpPr>
          <p:nvPr/>
        </p:nvSpPr>
        <p:spPr bwMode="auto">
          <a:xfrm>
            <a:off x="3132138" y="5157788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Frequenza (1/cm)</a:t>
            </a:r>
          </a:p>
        </p:txBody>
      </p:sp>
      <p:sp>
        <p:nvSpPr>
          <p:cNvPr id="17414" name="CasellaDiTesto 6"/>
          <p:cNvSpPr txBox="1">
            <a:spLocks noChangeArrowheads="1"/>
          </p:cNvSpPr>
          <p:nvPr/>
        </p:nvSpPr>
        <p:spPr bwMode="auto">
          <a:xfrm rot="-5400000">
            <a:off x="-319881" y="3064669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Brillanza (Mly/sr)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499992" y="3140968"/>
            <a:ext cx="14401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CasellaDiTesto 15"/>
          <p:cNvSpPr txBox="1">
            <a:spLocks noChangeArrowheads="1"/>
          </p:cNvSpPr>
          <p:nvPr/>
        </p:nvSpPr>
        <p:spPr bwMode="auto">
          <a:xfrm>
            <a:off x="3707904" y="1989138"/>
            <a:ext cx="309612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1972 (Testa Grigia 3.600m)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>
                <a:solidFill>
                  <a:srgbClr val="FF0000"/>
                </a:solidFill>
              </a:rPr>
              <a:t>il gruppo </a:t>
            </a:r>
            <a:r>
              <a:rPr lang="it-IT" b="1" dirty="0" err="1">
                <a:solidFill>
                  <a:srgbClr val="FF0000"/>
                </a:solidFill>
              </a:rPr>
              <a:t>Melchiorri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dimostra che l’emissione non continua a salire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4427984" y="4077072"/>
            <a:ext cx="72008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17" idx="6"/>
            <a:endCxn id="15" idx="1"/>
          </p:cNvCxnSpPr>
          <p:nvPr/>
        </p:nvCxnSpPr>
        <p:spPr>
          <a:xfrm flipV="1">
            <a:off x="4499992" y="3680158"/>
            <a:ext cx="864096" cy="468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64088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Notte fredda e secca (poco  vapor d’acqua)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350"/>
            <a:ext cx="6408712" cy="576263"/>
          </a:xfrm>
        </p:spPr>
        <p:txBody>
          <a:bodyPr/>
          <a:lstStyle/>
          <a:p>
            <a:pPr eaLnBrk="1" hangingPunct="1"/>
            <a:r>
              <a:rPr lang="it-IT" sz="2800" dirty="0" smtClean="0"/>
              <a:t>La CMB è una radiazione di corpo nero ?</a:t>
            </a:r>
          </a:p>
        </p:txBody>
      </p:sp>
      <p:pic>
        <p:nvPicPr>
          <p:cNvPr id="17411" name="Immagine 3" descr="spectr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11611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2484438" y="1196975"/>
            <a:ext cx="273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Lunghezza d’onda (mm)</a:t>
            </a:r>
          </a:p>
        </p:txBody>
      </p:sp>
      <p:sp>
        <p:nvSpPr>
          <p:cNvPr id="17413" name="CasellaDiTesto 5"/>
          <p:cNvSpPr txBox="1">
            <a:spLocks noChangeArrowheads="1"/>
          </p:cNvSpPr>
          <p:nvPr/>
        </p:nvSpPr>
        <p:spPr bwMode="auto">
          <a:xfrm>
            <a:off x="3132138" y="5157788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Frequenza (1/cm)</a:t>
            </a:r>
          </a:p>
        </p:txBody>
      </p:sp>
      <p:sp>
        <p:nvSpPr>
          <p:cNvPr id="17414" name="CasellaDiTesto 6"/>
          <p:cNvSpPr txBox="1">
            <a:spLocks noChangeArrowheads="1"/>
          </p:cNvSpPr>
          <p:nvPr/>
        </p:nvSpPr>
        <p:spPr bwMode="auto">
          <a:xfrm rot="-5400000">
            <a:off x="-319881" y="3064669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Brillanza (</a:t>
            </a:r>
            <a:r>
              <a:rPr lang="it-IT" dirty="0" err="1"/>
              <a:t>Mly</a:t>
            </a:r>
            <a:r>
              <a:rPr lang="it-IT" dirty="0"/>
              <a:t>/</a:t>
            </a:r>
            <a:r>
              <a:rPr lang="it-IT" dirty="0" err="1"/>
              <a:t>sr</a:t>
            </a:r>
            <a:r>
              <a:rPr lang="it-IT" dirty="0"/>
              <a:t>)</a:t>
            </a:r>
          </a:p>
        </p:txBody>
      </p:sp>
      <p:sp>
        <p:nvSpPr>
          <p:cNvPr id="17" name="Ovale 16"/>
          <p:cNvSpPr/>
          <p:nvPr/>
        </p:nvSpPr>
        <p:spPr>
          <a:xfrm>
            <a:off x="4427984" y="40050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923928" y="184482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1975</a:t>
            </a:r>
          </a:p>
          <a:p>
            <a:r>
              <a:rPr lang="it-IT" dirty="0" smtClean="0"/>
              <a:t>Paul Richards – </a:t>
            </a:r>
            <a:r>
              <a:rPr lang="it-IT" dirty="0" err="1" smtClean="0"/>
              <a:t>Berkeley</a:t>
            </a:r>
            <a:endParaRPr lang="it-IT" dirty="0" smtClean="0"/>
          </a:p>
          <a:p>
            <a:r>
              <a:rPr lang="it-IT" dirty="0" smtClean="0"/>
              <a:t>Mappatura a tutte le frequenze intermedie</a:t>
            </a:r>
          </a:p>
          <a:p>
            <a:endParaRPr lang="it-IT" dirty="0"/>
          </a:p>
        </p:txBody>
      </p:sp>
      <p:sp>
        <p:nvSpPr>
          <p:cNvPr id="11" name="Figura a mano libera 10"/>
          <p:cNvSpPr/>
          <p:nvPr/>
        </p:nvSpPr>
        <p:spPr>
          <a:xfrm>
            <a:off x="2339752" y="2276872"/>
            <a:ext cx="2151531" cy="1696065"/>
          </a:xfrm>
          <a:custGeom>
            <a:avLst/>
            <a:gdLst>
              <a:gd name="connsiteX0" fmla="*/ 0 w 2079523"/>
              <a:gd name="connsiteY0" fmla="*/ 412955 h 1696065"/>
              <a:gd name="connsiteX1" fmla="*/ 73742 w 2079523"/>
              <a:gd name="connsiteY1" fmla="*/ 280219 h 1696065"/>
              <a:gd name="connsiteX2" fmla="*/ 117987 w 2079523"/>
              <a:gd name="connsiteY2" fmla="*/ 235974 h 1696065"/>
              <a:gd name="connsiteX3" fmla="*/ 176981 w 2079523"/>
              <a:gd name="connsiteY3" fmla="*/ 147484 h 1696065"/>
              <a:gd name="connsiteX4" fmla="*/ 294968 w 2079523"/>
              <a:gd name="connsiteY4" fmla="*/ 14748 h 1696065"/>
              <a:gd name="connsiteX5" fmla="*/ 339213 w 2079523"/>
              <a:gd name="connsiteY5" fmla="*/ 0 h 1696065"/>
              <a:gd name="connsiteX6" fmla="*/ 545690 w 2079523"/>
              <a:gd name="connsiteY6" fmla="*/ 14748 h 1696065"/>
              <a:gd name="connsiteX7" fmla="*/ 589935 w 2079523"/>
              <a:gd name="connsiteY7" fmla="*/ 29497 h 1696065"/>
              <a:gd name="connsiteX8" fmla="*/ 678426 w 2079523"/>
              <a:gd name="connsiteY8" fmla="*/ 88490 h 1696065"/>
              <a:gd name="connsiteX9" fmla="*/ 737419 w 2079523"/>
              <a:gd name="connsiteY9" fmla="*/ 162232 h 1696065"/>
              <a:gd name="connsiteX10" fmla="*/ 796413 w 2079523"/>
              <a:gd name="connsiteY10" fmla="*/ 250723 h 1696065"/>
              <a:gd name="connsiteX11" fmla="*/ 811161 w 2079523"/>
              <a:gd name="connsiteY11" fmla="*/ 294968 h 1696065"/>
              <a:gd name="connsiteX12" fmla="*/ 884903 w 2079523"/>
              <a:gd name="connsiteY12" fmla="*/ 368710 h 1696065"/>
              <a:gd name="connsiteX13" fmla="*/ 899652 w 2079523"/>
              <a:gd name="connsiteY13" fmla="*/ 412955 h 1696065"/>
              <a:gd name="connsiteX14" fmla="*/ 943897 w 2079523"/>
              <a:gd name="connsiteY14" fmla="*/ 457200 h 1696065"/>
              <a:gd name="connsiteX15" fmla="*/ 1017639 w 2079523"/>
              <a:gd name="connsiteY15" fmla="*/ 560439 h 1696065"/>
              <a:gd name="connsiteX16" fmla="*/ 1106129 w 2079523"/>
              <a:gd name="connsiteY16" fmla="*/ 648929 h 1696065"/>
              <a:gd name="connsiteX17" fmla="*/ 1179871 w 2079523"/>
              <a:gd name="connsiteY17" fmla="*/ 737419 h 1696065"/>
              <a:gd name="connsiteX18" fmla="*/ 1253613 w 2079523"/>
              <a:gd name="connsiteY18" fmla="*/ 870155 h 1696065"/>
              <a:gd name="connsiteX19" fmla="*/ 1297858 w 2079523"/>
              <a:gd name="connsiteY19" fmla="*/ 899652 h 1696065"/>
              <a:gd name="connsiteX20" fmla="*/ 1356852 w 2079523"/>
              <a:gd name="connsiteY20" fmla="*/ 988142 h 1696065"/>
              <a:gd name="connsiteX21" fmla="*/ 1460090 w 2079523"/>
              <a:gd name="connsiteY21" fmla="*/ 1106129 h 1696065"/>
              <a:gd name="connsiteX22" fmla="*/ 1519084 w 2079523"/>
              <a:gd name="connsiteY22" fmla="*/ 1179871 h 1696065"/>
              <a:gd name="connsiteX23" fmla="*/ 1651819 w 2079523"/>
              <a:gd name="connsiteY23" fmla="*/ 1297858 h 1696065"/>
              <a:gd name="connsiteX24" fmla="*/ 1769806 w 2079523"/>
              <a:gd name="connsiteY24" fmla="*/ 1401097 h 1696065"/>
              <a:gd name="connsiteX25" fmla="*/ 1814052 w 2079523"/>
              <a:gd name="connsiteY25" fmla="*/ 1430594 h 1696065"/>
              <a:gd name="connsiteX26" fmla="*/ 1858297 w 2079523"/>
              <a:gd name="connsiteY26" fmla="*/ 1460090 h 1696065"/>
              <a:gd name="connsiteX27" fmla="*/ 1932039 w 2079523"/>
              <a:gd name="connsiteY27" fmla="*/ 1519084 h 1696065"/>
              <a:gd name="connsiteX28" fmla="*/ 2005781 w 2079523"/>
              <a:gd name="connsiteY28" fmla="*/ 1651819 h 1696065"/>
              <a:gd name="connsiteX29" fmla="*/ 2050026 w 2079523"/>
              <a:gd name="connsiteY29" fmla="*/ 1666568 h 1696065"/>
              <a:gd name="connsiteX30" fmla="*/ 2079523 w 2079523"/>
              <a:gd name="connsiteY30" fmla="*/ 1696065 h 169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79523" h="1696065">
                <a:moveTo>
                  <a:pt x="0" y="412955"/>
                </a:moveTo>
                <a:cubicBezTo>
                  <a:pt x="18546" y="357317"/>
                  <a:pt x="23028" y="330933"/>
                  <a:pt x="73742" y="280219"/>
                </a:cubicBezTo>
                <a:cubicBezTo>
                  <a:pt x="88490" y="265471"/>
                  <a:pt x="105182" y="252438"/>
                  <a:pt x="117987" y="235974"/>
                </a:cubicBezTo>
                <a:cubicBezTo>
                  <a:pt x="139752" y="207991"/>
                  <a:pt x="157316" y="176981"/>
                  <a:pt x="176981" y="147484"/>
                </a:cubicBezTo>
                <a:cubicBezTo>
                  <a:pt x="205088" y="105323"/>
                  <a:pt x="251668" y="29181"/>
                  <a:pt x="294968" y="14748"/>
                </a:cubicBezTo>
                <a:lnTo>
                  <a:pt x="339213" y="0"/>
                </a:lnTo>
                <a:cubicBezTo>
                  <a:pt x="408039" y="4916"/>
                  <a:pt x="477162" y="6686"/>
                  <a:pt x="545690" y="14748"/>
                </a:cubicBezTo>
                <a:cubicBezTo>
                  <a:pt x="561130" y="16564"/>
                  <a:pt x="577000" y="20874"/>
                  <a:pt x="589935" y="29497"/>
                </a:cubicBezTo>
                <a:cubicBezTo>
                  <a:pt x="700408" y="103145"/>
                  <a:pt x="573225" y="53424"/>
                  <a:pt x="678426" y="88490"/>
                </a:cubicBezTo>
                <a:cubicBezTo>
                  <a:pt x="711638" y="188130"/>
                  <a:pt x="665578" y="80128"/>
                  <a:pt x="737419" y="162232"/>
                </a:cubicBezTo>
                <a:cubicBezTo>
                  <a:pt x="760764" y="188912"/>
                  <a:pt x="796413" y="250723"/>
                  <a:pt x="796413" y="250723"/>
                </a:cubicBezTo>
                <a:cubicBezTo>
                  <a:pt x="801329" y="265471"/>
                  <a:pt x="801450" y="282829"/>
                  <a:pt x="811161" y="294968"/>
                </a:cubicBezTo>
                <a:cubicBezTo>
                  <a:pt x="889822" y="393295"/>
                  <a:pt x="825906" y="250719"/>
                  <a:pt x="884903" y="368710"/>
                </a:cubicBezTo>
                <a:cubicBezTo>
                  <a:pt x="891856" y="382615"/>
                  <a:pt x="891028" y="400020"/>
                  <a:pt x="899652" y="412955"/>
                </a:cubicBezTo>
                <a:cubicBezTo>
                  <a:pt x="911222" y="430309"/>
                  <a:pt x="930544" y="441177"/>
                  <a:pt x="943897" y="457200"/>
                </a:cubicBezTo>
                <a:cubicBezTo>
                  <a:pt x="1033659" y="564914"/>
                  <a:pt x="898095" y="427611"/>
                  <a:pt x="1017639" y="560439"/>
                </a:cubicBezTo>
                <a:cubicBezTo>
                  <a:pt x="1045545" y="591445"/>
                  <a:pt x="1082990" y="614220"/>
                  <a:pt x="1106129" y="648929"/>
                </a:cubicBezTo>
                <a:cubicBezTo>
                  <a:pt x="1147196" y="710528"/>
                  <a:pt x="1123092" y="680640"/>
                  <a:pt x="1179871" y="737419"/>
                </a:cubicBezTo>
                <a:cubicBezTo>
                  <a:pt x="1195240" y="783527"/>
                  <a:pt x="1210142" y="841174"/>
                  <a:pt x="1253613" y="870155"/>
                </a:cubicBezTo>
                <a:lnTo>
                  <a:pt x="1297858" y="899652"/>
                </a:lnTo>
                <a:cubicBezTo>
                  <a:pt x="1326064" y="984271"/>
                  <a:pt x="1292407" y="905284"/>
                  <a:pt x="1356852" y="988142"/>
                </a:cubicBezTo>
                <a:cubicBezTo>
                  <a:pt x="1449504" y="1107265"/>
                  <a:pt x="1374435" y="1049025"/>
                  <a:pt x="1460090" y="1106129"/>
                </a:cubicBezTo>
                <a:cubicBezTo>
                  <a:pt x="1485724" y="1183027"/>
                  <a:pt x="1455885" y="1123694"/>
                  <a:pt x="1519084" y="1179871"/>
                </a:cubicBezTo>
                <a:cubicBezTo>
                  <a:pt x="1670620" y="1314570"/>
                  <a:pt x="1551402" y="1230913"/>
                  <a:pt x="1651819" y="1297858"/>
                </a:cubicBezTo>
                <a:cubicBezTo>
                  <a:pt x="1700980" y="1371599"/>
                  <a:pt x="1666568" y="1332272"/>
                  <a:pt x="1769806" y="1401097"/>
                </a:cubicBezTo>
                <a:lnTo>
                  <a:pt x="1814052" y="1430594"/>
                </a:lnTo>
                <a:lnTo>
                  <a:pt x="1858297" y="1460090"/>
                </a:lnTo>
                <a:cubicBezTo>
                  <a:pt x="1942832" y="1586894"/>
                  <a:pt x="1830271" y="1437669"/>
                  <a:pt x="1932039" y="1519084"/>
                </a:cubicBezTo>
                <a:cubicBezTo>
                  <a:pt x="1975528" y="1553876"/>
                  <a:pt x="1962291" y="1617027"/>
                  <a:pt x="2005781" y="1651819"/>
                </a:cubicBezTo>
                <a:cubicBezTo>
                  <a:pt x="2017920" y="1661531"/>
                  <a:pt x="2036695" y="1658569"/>
                  <a:pt x="2050026" y="1666568"/>
                </a:cubicBezTo>
                <a:cubicBezTo>
                  <a:pt x="2061949" y="1673722"/>
                  <a:pt x="2069691" y="1686233"/>
                  <a:pt x="2079523" y="169606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84784"/>
            <a:ext cx="24909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228184" y="4221088"/>
            <a:ext cx="230425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Palloni stratosferici –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40 km di quota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Trasportano fino a  2 ton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3429000"/>
            <a:ext cx="194421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Spettrometri + bolometri</a:t>
            </a:r>
            <a:endParaRPr lang="it-IT" dirty="0"/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</a:rPr>
              <a:t>E’ il tempo di una mappa del cielo all’infrarosso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6288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1969 : la Luna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6851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2286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444208" y="1628800"/>
            <a:ext cx="2411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1970 : </a:t>
            </a:r>
            <a:r>
              <a:rPr lang="it-IT" sz="2000" b="1" dirty="0" err="1" smtClean="0">
                <a:solidFill>
                  <a:srgbClr val="FF0000"/>
                </a:solidFill>
              </a:rPr>
              <a:t>Uhuru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Primo osservatorio </a:t>
            </a:r>
            <a:r>
              <a:rPr lang="it-IT" sz="2800" b="1" dirty="0" smtClean="0">
                <a:solidFill>
                  <a:srgbClr val="FF0000"/>
                </a:solidFill>
              </a:rPr>
              <a:t>Raggi X</a:t>
            </a: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3200" b="1" dirty="0" smtClean="0">
                <a:solidFill>
                  <a:srgbClr val="FF0000"/>
                </a:solidFill>
              </a:rPr>
              <a:t>1972 : </a:t>
            </a:r>
            <a:r>
              <a:rPr lang="it-IT" sz="2000" b="1" dirty="0" smtClean="0">
                <a:solidFill>
                  <a:srgbClr val="FF0000"/>
                </a:solidFill>
              </a:rPr>
              <a:t>primo osservatorio </a:t>
            </a:r>
            <a:r>
              <a:rPr lang="it-IT" sz="3200" b="1" dirty="0" smtClean="0">
                <a:solidFill>
                  <a:srgbClr val="FF0000"/>
                </a:solidFill>
              </a:rPr>
              <a:t>Gamma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53136"/>
            <a:ext cx="261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427984" y="494116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1984 : IRAS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Primo satellite IR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904656" cy="720080"/>
          </a:xfrm>
        </p:spPr>
        <p:txBody>
          <a:bodyPr/>
          <a:lstStyle/>
          <a:p>
            <a:r>
              <a:rPr lang="it-IT" sz="3600" dirty="0" smtClean="0"/>
              <a:t>Assorbimento onde radio</a:t>
            </a:r>
            <a:endParaRPr lang="it-IT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136903" cy="51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torno 4">
            <a:hlinkClick r:id="rId4" action="ppaction://hlinksldjump" highlightClick="1"/>
          </p:cNvPr>
          <p:cNvSpPr/>
          <p:nvPr/>
        </p:nvSpPr>
        <p:spPr>
          <a:xfrm>
            <a:off x="8676456" y="5301208"/>
            <a:ext cx="46754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048672" cy="576263"/>
          </a:xfrm>
        </p:spPr>
        <p:txBody>
          <a:bodyPr/>
          <a:lstStyle/>
          <a:p>
            <a:pPr eaLnBrk="1" hangingPunct="1"/>
            <a:r>
              <a:rPr lang="it-IT" sz="2800" smtClean="0"/>
              <a:t>La CMB è una radiazione di corpo nero</a:t>
            </a:r>
          </a:p>
        </p:txBody>
      </p:sp>
      <p:pic>
        <p:nvPicPr>
          <p:cNvPr id="17411" name="Immagine 3" descr="spectr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79930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2484438" y="1196975"/>
            <a:ext cx="273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Lunghezza d’onda (mm)</a:t>
            </a:r>
          </a:p>
        </p:txBody>
      </p:sp>
      <p:sp>
        <p:nvSpPr>
          <p:cNvPr id="17413" name="CasellaDiTesto 5"/>
          <p:cNvSpPr txBox="1">
            <a:spLocks noChangeArrowheads="1"/>
          </p:cNvSpPr>
          <p:nvPr/>
        </p:nvSpPr>
        <p:spPr bwMode="auto">
          <a:xfrm>
            <a:off x="3132138" y="5157788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Frequenza (1/cm)</a:t>
            </a:r>
          </a:p>
        </p:txBody>
      </p:sp>
      <p:sp>
        <p:nvSpPr>
          <p:cNvPr id="17414" name="CasellaDiTesto 6"/>
          <p:cNvSpPr txBox="1">
            <a:spLocks noChangeArrowheads="1"/>
          </p:cNvSpPr>
          <p:nvPr/>
        </p:nvSpPr>
        <p:spPr bwMode="auto">
          <a:xfrm rot="-5400000">
            <a:off x="-319881" y="3064669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Brillanza (Mly/sr)</a:t>
            </a:r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1152525" y="5192713"/>
            <a:ext cx="792163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CasellaDiTesto 19"/>
          <p:cNvSpPr txBox="1">
            <a:spLocks noChangeArrowheads="1"/>
          </p:cNvSpPr>
          <p:nvPr/>
        </p:nvSpPr>
        <p:spPr bwMode="auto">
          <a:xfrm>
            <a:off x="1619672" y="5445224"/>
            <a:ext cx="38877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/>
              <a:t>1965</a:t>
            </a:r>
            <a:r>
              <a:rPr lang="it-IT" b="1" dirty="0"/>
              <a:t>: </a:t>
            </a:r>
            <a:r>
              <a:rPr lang="it-IT" b="1" dirty="0" err="1"/>
              <a:t>Penzias</a:t>
            </a:r>
            <a:r>
              <a:rPr lang="it-IT" b="1" dirty="0"/>
              <a:t> e Wilson effettuano la misura della CMB a </a:t>
            </a:r>
            <a:r>
              <a:rPr lang="it-IT" b="1" dirty="0" smtClean="0"/>
              <a:t>4GHz (7,5 cm)</a:t>
            </a:r>
            <a:endParaRPr lang="it-IT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8424936" cy="53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20680" cy="936104"/>
          </a:xfrm>
        </p:spPr>
        <p:txBody>
          <a:bodyPr/>
          <a:lstStyle/>
          <a:p>
            <a:r>
              <a:rPr lang="it-IT" dirty="0" smtClean="0"/>
              <a:t>La radio (astronomia)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108012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89040"/>
            <a:ext cx="981646" cy="13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ccia bidirezionale orizzontale 11"/>
          <p:cNvSpPr/>
          <p:nvPr/>
        </p:nvSpPr>
        <p:spPr>
          <a:xfrm>
            <a:off x="503040" y="2924944"/>
            <a:ext cx="8640960" cy="36004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0" y="36450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Maxwell 1870 : previsione teorica onde </a:t>
            </a:r>
            <a:r>
              <a:rPr lang="it-IT" b="1" dirty="0" err="1" smtClean="0"/>
              <a:t>e.m</a:t>
            </a:r>
            <a:endParaRPr lang="it-IT" b="1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1043608" y="3140968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268760"/>
            <a:ext cx="985625" cy="11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2 16"/>
          <p:cNvCxnSpPr/>
          <p:nvPr/>
        </p:nvCxnSpPr>
        <p:spPr>
          <a:xfrm flipV="1">
            <a:off x="2339752" y="2420888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51520" y="1412776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Hertz 1888 : Verifica sperimentale</a:t>
            </a:r>
            <a:endParaRPr lang="it-IT" b="1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3419872" y="3212976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2267744" y="522920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Marconi 1901 :</a:t>
            </a:r>
          </a:p>
          <a:p>
            <a:r>
              <a:rPr lang="it-IT" b="1" dirty="0" smtClean="0"/>
              <a:t>Onde radio su lunghe distanze</a:t>
            </a:r>
            <a:endParaRPr lang="it-IT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268760"/>
            <a:ext cx="25046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ttore 2 28"/>
          <p:cNvCxnSpPr/>
          <p:nvPr/>
        </p:nvCxnSpPr>
        <p:spPr>
          <a:xfrm flipV="1">
            <a:off x="3707904" y="256490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940152" y="1340768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1902 : riflessione su ionosfera =&gt;</a:t>
            </a:r>
          </a:p>
          <a:p>
            <a:r>
              <a:rPr lang="it-IT" b="1" dirty="0" smtClean="0"/>
              <a:t>Connessioni intercontinentali</a:t>
            </a:r>
            <a:endParaRPr lang="it-IT" b="1" dirty="0"/>
          </a:p>
        </p:txBody>
      </p:sp>
      <p:cxnSp>
        <p:nvCxnSpPr>
          <p:cNvPr id="33" name="Connettore 2 32"/>
          <p:cNvCxnSpPr>
            <a:stCxn id="32" idx="0"/>
          </p:cNvCxnSpPr>
          <p:nvPr/>
        </p:nvCxnSpPr>
        <p:spPr>
          <a:xfrm flipH="1" flipV="1">
            <a:off x="6804248" y="3140968"/>
            <a:ext cx="3600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725144"/>
            <a:ext cx="378615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5004048" y="357301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1928 – 1933</a:t>
            </a:r>
          </a:p>
          <a:p>
            <a:r>
              <a:rPr lang="it-IT" b="1" dirty="0" smtClean="0"/>
              <a:t> Karl </a:t>
            </a:r>
            <a:r>
              <a:rPr lang="it-IT" b="1" dirty="0" err="1" smtClean="0"/>
              <a:t>Jansky</a:t>
            </a:r>
            <a:r>
              <a:rPr lang="it-IT" b="1" dirty="0" smtClean="0"/>
              <a:t>  Bell </a:t>
            </a:r>
            <a:r>
              <a:rPr lang="it-IT" b="1" dirty="0" err="1" smtClean="0"/>
              <a:t>Lab</a:t>
            </a:r>
            <a:r>
              <a:rPr lang="it-IT" b="1" dirty="0" smtClean="0"/>
              <a:t>. </a:t>
            </a:r>
          </a:p>
          <a:p>
            <a:r>
              <a:rPr lang="it-IT" b="1" dirty="0" smtClean="0"/>
              <a:t>Onde corte (10-20m) – La </a:t>
            </a:r>
            <a:r>
              <a:rPr lang="it-IT" b="1" dirty="0" err="1" smtClean="0"/>
              <a:t>giosta</a:t>
            </a:r>
            <a:endParaRPr lang="it-IT" b="1" dirty="0" smtClean="0"/>
          </a:p>
          <a:p>
            <a:r>
              <a:rPr lang="it-IT" b="1" dirty="0" smtClean="0"/>
              <a:t>Segnale nella direzione del sagittario</a:t>
            </a:r>
            <a:endParaRPr lang="it-IT" b="1" dirty="0"/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1941 : Prima mappa radio della nostra galassia</a:t>
            </a:r>
            <a:endParaRPr lang="it-IT" sz="4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6933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44008" y="1556792"/>
            <a:ext cx="41764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GROTE</a:t>
            </a:r>
            <a:r>
              <a:rPr lang="it-IT" sz="5400" dirty="0" smtClean="0"/>
              <a:t> REBER</a:t>
            </a:r>
          </a:p>
          <a:p>
            <a:endParaRPr lang="it-IT" dirty="0" smtClean="0"/>
          </a:p>
          <a:p>
            <a:r>
              <a:rPr lang="it-IT" dirty="0" smtClean="0"/>
              <a:t>Costruisce nel giardino di casa sua un’antenna  (</a:t>
            </a:r>
            <a:r>
              <a:rPr lang="it-IT" dirty="0" smtClean="0">
                <a:sym typeface="Symbol"/>
              </a:rPr>
              <a:t>=</a:t>
            </a:r>
            <a:r>
              <a:rPr lang="it-IT" dirty="0" smtClean="0"/>
              <a:t>9 </a:t>
            </a:r>
            <a:r>
              <a:rPr lang="it-IT" dirty="0" err="1" smtClean="0"/>
              <a:t>mt</a:t>
            </a:r>
            <a:r>
              <a:rPr lang="it-IT" dirty="0" smtClean="0"/>
              <a:t>)</a:t>
            </a:r>
          </a:p>
          <a:p>
            <a:r>
              <a:rPr lang="it-IT" i="1" dirty="0" smtClean="0"/>
              <a:t>3300 MHz</a:t>
            </a:r>
          </a:p>
          <a:p>
            <a:r>
              <a:rPr lang="it-IT" i="1" dirty="0" smtClean="0"/>
              <a:t>900 MHz</a:t>
            </a:r>
          </a:p>
          <a:p>
            <a:r>
              <a:rPr lang="it-IT" b="1" dirty="0" smtClean="0"/>
              <a:t>160 MHz </a:t>
            </a:r>
          </a:p>
          <a:p>
            <a:r>
              <a:rPr lang="it-IT" b="1" dirty="0" smtClean="0">
                <a:sym typeface="Symbol"/>
              </a:rPr>
              <a:t>1,875 m</a:t>
            </a:r>
            <a:endParaRPr lang="it-IT" b="1" dirty="0" smtClean="0"/>
          </a:p>
          <a:p>
            <a:endParaRPr lang="it-IT" dirty="0" smtClean="0"/>
          </a:p>
          <a:p>
            <a:r>
              <a:rPr lang="it-IT" sz="2000" b="1" dirty="0" err="1" smtClean="0"/>
              <a:t>Reber</a:t>
            </a:r>
            <a:r>
              <a:rPr lang="it-IT" sz="2000" b="1" dirty="0" smtClean="0"/>
              <a:t> trovò delle sorgenti radio nel cielo e riuscì a produrre la mappa del piano galattico nella banda radio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350100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CIRCUITI RISONANTI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3933056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AMPLIFICATORI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57332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Studio dei meccanismi di emissione di radio onde nelle sorgenti cosmiche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192688" cy="1052736"/>
          </a:xfrm>
        </p:spPr>
        <p:txBody>
          <a:bodyPr/>
          <a:lstStyle/>
          <a:p>
            <a:r>
              <a:rPr lang="it-IT" sz="3200" dirty="0" smtClean="0"/>
              <a:t>1951: Prima radiazione di </a:t>
            </a:r>
            <a:r>
              <a:rPr lang="it-IT" sz="3200" dirty="0" err="1" smtClean="0"/>
              <a:t>spin-flip</a:t>
            </a:r>
            <a:r>
              <a:rPr lang="it-IT" sz="3200" dirty="0" smtClean="0"/>
              <a:t> di H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della nostra galassia 1/2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Jan </a:t>
            </a:r>
            <a:r>
              <a:rPr lang="it-IT" sz="2400" dirty="0" err="1" smtClean="0"/>
              <a:t>Oort</a:t>
            </a:r>
            <a:r>
              <a:rPr lang="it-IT" sz="2400" dirty="0" smtClean="0"/>
              <a:t> capisce l’importanza delle radio onde per lo studio della struttura della via Lattea </a:t>
            </a:r>
          </a:p>
          <a:p>
            <a:pPr>
              <a:buNone/>
            </a:pPr>
            <a:r>
              <a:rPr lang="it-IT" sz="1800" dirty="0" smtClean="0"/>
              <a:t>    ( le polveri assorbono completamente la luce emessa dalle stelle al centro della galassia)   </a:t>
            </a:r>
            <a:endParaRPr lang="it-IT" sz="1800" dirty="0"/>
          </a:p>
        </p:txBody>
      </p:sp>
      <p:sp>
        <p:nvSpPr>
          <p:cNvPr id="4" name="Freccia a destra 3"/>
          <p:cNvSpPr/>
          <p:nvPr/>
        </p:nvSpPr>
        <p:spPr>
          <a:xfrm>
            <a:off x="899592" y="3284984"/>
            <a:ext cx="9361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3212976"/>
            <a:ext cx="52565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IDENTIFICAZIONE DELLE MIGLIORI RADIOFREQUENZE</a:t>
            </a:r>
            <a:endParaRPr lang="it-IT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4762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8136904" cy="51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losione 2 7"/>
          <p:cNvSpPr/>
          <p:nvPr/>
        </p:nvSpPr>
        <p:spPr>
          <a:xfrm>
            <a:off x="6660232" y="3717032"/>
            <a:ext cx="2232248" cy="208823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10 anni !!!!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60932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 = 6 </a:t>
            </a:r>
            <a:r>
              <a:rPr lang="it-IT" b="1" dirty="0" smtClean="0">
                <a:sym typeface="Symbol"/>
              </a:rPr>
              <a:t> </a:t>
            </a:r>
            <a:r>
              <a:rPr lang="it-IT" b="1" dirty="0" err="1" smtClean="0">
                <a:sym typeface="Symbol"/>
              </a:rPr>
              <a:t>eV</a:t>
            </a:r>
            <a:r>
              <a:rPr lang="it-IT" b="1" dirty="0" smtClean="0">
                <a:sym typeface="Symbol"/>
              </a:rPr>
              <a:t>   (vs  10.2 </a:t>
            </a:r>
            <a:r>
              <a:rPr lang="it-IT" b="1" dirty="0" err="1" smtClean="0">
                <a:sym typeface="Symbol"/>
              </a:rPr>
              <a:t>eV</a:t>
            </a:r>
            <a:r>
              <a:rPr lang="it-IT" b="1" dirty="0" smtClean="0">
                <a:sym typeface="Symbol"/>
              </a:rPr>
              <a:t> di ionizzazione)</a:t>
            </a:r>
            <a:endParaRPr lang="it-IT" b="1" dirty="0"/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152128"/>
          </a:xfrm>
        </p:spPr>
        <p:txBody>
          <a:bodyPr/>
          <a:lstStyle/>
          <a:p>
            <a:r>
              <a:rPr lang="it-IT" sz="3600" dirty="0" smtClean="0"/>
              <a:t>Sviluppo delle tecnologie radar</a:t>
            </a:r>
            <a:br>
              <a:rPr lang="it-IT" sz="3600" dirty="0" smtClean="0"/>
            </a:br>
            <a:r>
              <a:rPr lang="it-IT" sz="3600" dirty="0" smtClean="0">
                <a:solidFill>
                  <a:srgbClr val="FF0000"/>
                </a:solidFill>
              </a:rPr>
              <a:t>Ra</a:t>
            </a:r>
            <a:r>
              <a:rPr lang="it-IT" sz="3600" dirty="0" smtClean="0"/>
              <a:t>dio </a:t>
            </a:r>
            <a:r>
              <a:rPr lang="it-IT" sz="3600" dirty="0" smtClean="0">
                <a:solidFill>
                  <a:srgbClr val="FF0000"/>
                </a:solidFill>
              </a:rPr>
              <a:t>D</a:t>
            </a:r>
            <a:r>
              <a:rPr lang="it-IT" sz="3600" dirty="0" smtClean="0"/>
              <a:t>etection </a:t>
            </a:r>
            <a:r>
              <a:rPr lang="it-IT" sz="3600" dirty="0" smtClean="0">
                <a:solidFill>
                  <a:srgbClr val="FF0000"/>
                </a:solidFill>
              </a:rPr>
              <a:t>A</a:t>
            </a:r>
            <a:r>
              <a:rPr lang="it-IT" sz="3600" dirty="0" smtClean="0"/>
              <a:t>nd </a:t>
            </a:r>
            <a:r>
              <a:rPr lang="it-IT" sz="3600" dirty="0" err="1" smtClean="0">
                <a:solidFill>
                  <a:srgbClr val="FF0000"/>
                </a:solidFill>
              </a:rPr>
              <a:t>R</a:t>
            </a:r>
            <a:r>
              <a:rPr lang="it-IT" sz="3600" dirty="0" err="1" smtClean="0"/>
              <a:t>anging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628800"/>
            <a:ext cx="6552728" cy="22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221088"/>
            <a:ext cx="2737412" cy="20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4293096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MAGNETRON (inglese)</a:t>
            </a:r>
          </a:p>
          <a:p>
            <a:r>
              <a:rPr lang="it-IT" dirty="0" smtClean="0"/>
              <a:t>Potente sorgente di microonde </a:t>
            </a:r>
          </a:p>
          <a:p>
            <a:r>
              <a:rPr lang="it-IT" sz="2400" b="1" dirty="0" smtClean="0">
                <a:sym typeface="Symbol"/>
              </a:rPr>
              <a:t> cm</a:t>
            </a:r>
            <a:endParaRPr lang="it-IT" sz="24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4788024" y="4869160"/>
            <a:ext cx="864096" cy="864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68144" y="4149080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Radar </a:t>
            </a:r>
            <a:r>
              <a:rPr lang="it-IT" dirty="0" err="1" smtClean="0"/>
              <a:t>centimetrici</a:t>
            </a:r>
            <a:r>
              <a:rPr lang="it-IT" dirty="0" smtClean="0"/>
              <a:t> </a:t>
            </a:r>
            <a:r>
              <a:rPr lang="it-IT" sz="2800" b="1" dirty="0" smtClean="0"/>
              <a:t>meno ingombranti </a:t>
            </a:r>
            <a:r>
              <a:rPr lang="it-IT" dirty="0" smtClean="0"/>
              <a:t>installati anche direttamente su aerei =&gt; Impulso allo </a:t>
            </a:r>
            <a:r>
              <a:rPr lang="it-IT" b="1" dirty="0" smtClean="0"/>
              <a:t>sviluppo di componentistica</a:t>
            </a:r>
            <a:r>
              <a:rPr lang="it-IT" dirty="0" smtClean="0"/>
              <a:t> per microonde</a:t>
            </a:r>
            <a:endParaRPr lang="it-IT" dirty="0"/>
          </a:p>
        </p:txBody>
      </p:sp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20680" cy="936104"/>
          </a:xfrm>
        </p:spPr>
        <p:txBody>
          <a:bodyPr/>
          <a:lstStyle/>
          <a:p>
            <a:r>
              <a:rPr lang="it-IT" sz="3200" dirty="0" smtClean="0"/>
              <a:t>Importanza della riga a 21 cm</a:t>
            </a:r>
            <a:endParaRPr lang="it-IT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6912768" cy="51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308304" y="1772816"/>
            <a:ext cx="1584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Intensità </a:t>
            </a:r>
            <a:r>
              <a:rPr lang="it-IT" dirty="0" smtClean="0"/>
              <a:t>proporzionale a quantità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Effetto doppler </a:t>
            </a:r>
            <a:r>
              <a:rPr lang="it-IT" dirty="0" smtClean="0"/>
              <a:t>: velocità di rotazione della galassia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Velocità relativa delle parti rispetto all’osservatore</a:t>
            </a:r>
            <a:endParaRPr lang="it-IT" dirty="0"/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1772816"/>
            <a:ext cx="3131840" cy="3096344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W</a:t>
            </a:r>
            <a:r>
              <a:rPr lang="it-IT" dirty="0" err="1" smtClean="0"/>
              <a:t>ide-field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>
                <a:solidFill>
                  <a:srgbClr val="FF0000"/>
                </a:solidFill>
              </a:rPr>
              <a:t>I</a:t>
            </a:r>
            <a:r>
              <a:rPr lang="it-IT" dirty="0" err="1" smtClean="0"/>
              <a:t>nfrared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>
                <a:solidFill>
                  <a:srgbClr val="FF0000"/>
                </a:solidFill>
              </a:rPr>
              <a:t>S</a:t>
            </a:r>
            <a:r>
              <a:rPr lang="it-IT" dirty="0" err="1" smtClean="0"/>
              <a:t>urvey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E</a:t>
            </a:r>
            <a:r>
              <a:rPr lang="it-IT" dirty="0" smtClean="0"/>
              <a:t>xplorer</a:t>
            </a:r>
            <a:endParaRPr lang="it-I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8680"/>
            <a:ext cx="5066928" cy="5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624736" cy="1152128"/>
          </a:xfrm>
        </p:spPr>
        <p:txBody>
          <a:bodyPr/>
          <a:lstStyle/>
          <a:p>
            <a:r>
              <a:rPr lang="it-IT" sz="2800" dirty="0" smtClean="0"/>
              <a:t>1965: “Misura di un eccesso di temperatura d’antenna alla frequenza di 4080 megacicli” </a:t>
            </a:r>
            <a:endParaRPr lang="it-IT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7"/>
            <a:ext cx="1872208" cy="1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339752" y="1484784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Arno </a:t>
            </a:r>
            <a:r>
              <a:rPr lang="it-IT" sz="2000" b="1" dirty="0" err="1" smtClean="0"/>
              <a:t>Penzias</a:t>
            </a:r>
            <a:r>
              <a:rPr lang="it-IT" sz="2000" b="1" dirty="0" smtClean="0"/>
              <a:t>  e Robert Wilson  (Bell  </a:t>
            </a:r>
            <a:r>
              <a:rPr lang="it-IT" sz="2000" b="1" dirty="0" err="1" smtClean="0"/>
              <a:t>Laboratories</a:t>
            </a:r>
            <a:r>
              <a:rPr lang="it-IT" sz="2000" b="1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Emissione a microonde di Cassiopea A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Disponibile antenna utilizzata nel 1960 da NASA</a:t>
            </a:r>
            <a:endParaRPr lang="it-IT" sz="20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1656184" cy="17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0968"/>
            <a:ext cx="361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619672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Stabilità in guadagno </a:t>
            </a:r>
            <a:r>
              <a:rPr lang="it-IT" dirty="0" smtClean="0"/>
              <a:t>(ampiezza segnale in uscita/intensità ingresso)</a:t>
            </a:r>
          </a:p>
          <a:p>
            <a:r>
              <a:rPr lang="it-IT" b="1" dirty="0" smtClean="0"/>
              <a:t>Offset zero o stabile ( non trascurabile con segnale debole)</a:t>
            </a:r>
          </a:p>
          <a:p>
            <a:r>
              <a:rPr lang="it-IT" b="1" dirty="0" smtClean="0"/>
              <a:t>No rumore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27809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Antenna + rivelatore</a:t>
            </a:r>
            <a:endParaRPr lang="it-IT" b="1" dirty="0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780928"/>
            <a:ext cx="2952328" cy="22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sky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7666</TotalTime>
  <Words>1857</Words>
  <Application>Microsoft Office PowerPoint</Application>
  <PresentationFormat>Presentazione su schermo (4:3)</PresentationFormat>
  <Paragraphs>159</Paragraphs>
  <Slides>18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Tema1skylab</vt:lpstr>
      <vt:lpstr>1_Tema di Office</vt:lpstr>
      <vt:lpstr>Skylab La radiazione cosmica di fondo</vt:lpstr>
      <vt:lpstr>La CMB è una radiazione di corpo nero</vt:lpstr>
      <vt:lpstr>La radio (astronomia)</vt:lpstr>
      <vt:lpstr>1941 : Prima mappa radio della nostra galassia</vt:lpstr>
      <vt:lpstr>1951: Prima radiazione di spin-flip di H2 della nostra galassia 1/2</vt:lpstr>
      <vt:lpstr>Sviluppo delle tecnologie radar Radio Detection And Ranging </vt:lpstr>
      <vt:lpstr>Importanza della riga a 21 cm</vt:lpstr>
      <vt:lpstr>Wide-field Infrared Survey Explorer</vt:lpstr>
      <vt:lpstr>1965: “Misura di un eccesso di temperatura d’antenna alla frequenza di 4080 megacicli” </vt:lpstr>
      <vt:lpstr>Problemi tecnici 1/2</vt:lpstr>
      <vt:lpstr>Problemi tecnici 2/2</vt:lpstr>
      <vt:lpstr>Un sistema innovativo !</vt:lpstr>
      <vt:lpstr>La CMB è una radiazione di corpo nero ?</vt:lpstr>
      <vt:lpstr>La CMB è una radiazione di corpo nero ?</vt:lpstr>
      <vt:lpstr>La CMB è una radiazione di corpo nero ?</vt:lpstr>
      <vt:lpstr>La CMB è una radiazione di corpo nero ?</vt:lpstr>
      <vt:lpstr>E’ il tempo di una mappa del cielo all’infrarosso</vt:lpstr>
      <vt:lpstr>Assorbimento onde radio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STELLE</dc:title>
  <dc:creator>Lanzani</dc:creator>
  <cp:lastModifiedBy>Marina Canali</cp:lastModifiedBy>
  <cp:revision>428</cp:revision>
  <dcterms:created xsi:type="dcterms:W3CDTF">2015-07-21T13:23:25Z</dcterms:created>
  <dcterms:modified xsi:type="dcterms:W3CDTF">2016-12-05T04:18:06Z</dcterms:modified>
</cp:coreProperties>
</file>