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1" autoAdjust="0"/>
  </p:normalViewPr>
  <p:slideViewPr>
    <p:cSldViewPr>
      <p:cViewPr>
        <p:scale>
          <a:sx n="48" d="100"/>
          <a:sy n="48" d="100"/>
        </p:scale>
        <p:origin x="-402" y="-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912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Come</a:t>
            </a:r>
            <a:r>
              <a:rPr lang="it-IT" baseline="0" dirty="0" smtClean="0"/>
              <a:t> diceva Marta/Greta prima l’ipotesi che fosse radiazione gamma o ultra-gamma a ionizzare l’aria venne messa in crisi da alcuni esperimenti fatti alla fine degli anni 20.</a:t>
            </a:r>
          </a:p>
          <a:p>
            <a:r>
              <a:rPr lang="it-IT" baseline="0" dirty="0" smtClean="0"/>
              <a:t>Come vedremo spesso nel corso di questa mattinata il procedere della conoscenza scientifica è stato spesso reso possibile da invenzioni o nuovi traguardi di tipo tecnologico. Fino al volo di Hess chi si era occupato di raggi cosmici aveva usato un unico strumento , in versioni più o meno sofisticate, ma solo uno:_ l’elettroscopio , con il quale si misurava la velocità di scarica delle foglioline e quindi il grado di ionizzazione dell’aria.</a:t>
            </a:r>
          </a:p>
          <a:p>
            <a:r>
              <a:rPr lang="it-IT" baseline="0" dirty="0" smtClean="0"/>
              <a:t>Nei primi anni ‘20 vengono realizzati invece due nuovi strumenti che saranno determinanti per gli sviluppi successivi della nostra storia : la camera a nebbia ed i contatori Geiger. Io ve ne illustrerò i principi di funzionamento ed alla fine vedremo quindi un importante esperimento effettuato grazie all’uso di uno di questi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97962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…..</a:t>
            </a:r>
          </a:p>
          <a:p>
            <a:endParaRPr lang="it-IT" dirty="0" smtClean="0"/>
          </a:p>
          <a:p>
            <a:r>
              <a:rPr lang="it-IT" dirty="0" smtClean="0"/>
              <a:t>Conclusione: Dunque grazie all’invenzione dei tubi Geiger</a:t>
            </a:r>
            <a:r>
              <a:rPr lang="it-IT" baseline="0" dirty="0" smtClean="0"/>
              <a:t> e al loro ingegnoso utilizzo da parte di </a:t>
            </a:r>
            <a:r>
              <a:rPr lang="it-IT" dirty="0" smtClean="0"/>
              <a:t>B e K diviene ormai chiaro che gran parte dei raggi cosmici</a:t>
            </a:r>
            <a:r>
              <a:rPr lang="it-IT" baseline="0" dirty="0" smtClean="0"/>
              <a:t> che troviamo a livello del mare non può essere costituita da fotoni ma deve essere costituita da particelle cariche la cui natura però è assai misteriosa visto che riescono a penetrare spessori di materiale che nessuna radiazione nota a quel momento è in grado di fare.</a:t>
            </a:r>
          </a:p>
          <a:p>
            <a:r>
              <a:rPr lang="it-IT" baseline="0" dirty="0" smtClean="0"/>
              <a:t>L’articolo, pubblicato nel 1929 viene letto da un fisico italiano, allora giovanissimo , Rossi che scrive : frase della citazione.</a:t>
            </a:r>
          </a:p>
          <a:p>
            <a:r>
              <a:rPr lang="it-IT" baseline="0" dirty="0" smtClean="0"/>
              <a:t>Come vedremo Rossi riprese e perfezionò il metodo delle coincidenze permettendo di comprendere più a fondo le caratteristiche di questa misteriosa radiazione penetrante. E di questo ce ne parlerà ….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c’è tempo raccontate</a:t>
            </a:r>
            <a:r>
              <a:rPr lang="it-IT" baseline="0" dirty="0" smtClean="0"/>
              <a:t> di cosa si occupava Wilson e perché costruisce la camera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411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it-IT" dirty="0" smtClean="0"/>
              <a:t>Il gas che contiene vapore viene</a:t>
            </a:r>
            <a:r>
              <a:rPr lang="it-IT" baseline="0" dirty="0" smtClean="0"/>
              <a:t> espanso rapidamente , si raffredda, ed il vapore condensa ( come il vetro che si appanna) formando delle microscopiche goccioline</a:t>
            </a:r>
          </a:p>
          <a:p>
            <a:pPr marL="228600" indent="-228600">
              <a:buAutoNum type="arabicParenR"/>
            </a:pPr>
            <a:r>
              <a:rPr lang="it-IT" baseline="0" dirty="0" smtClean="0"/>
              <a:t>Concentriamoci ora su ciò che avviene nel gas.</a:t>
            </a:r>
          </a:p>
          <a:p>
            <a:pPr marL="228600" indent="-228600">
              <a:buAutoNum type="arabicParenR"/>
            </a:pPr>
            <a:r>
              <a:rPr lang="it-IT" baseline="0" dirty="0" smtClean="0"/>
              <a:t>Se passa una particella carica questa ionizza il gas, perché al suo passaggio “strappa” gli elettroni dai loro orbitali lasciando gli atomi di gas ionizzati positivamente</a:t>
            </a:r>
          </a:p>
          <a:p>
            <a:pPr marL="228600" indent="-228600">
              <a:buAutoNum type="arabicParenR"/>
            </a:pPr>
            <a:r>
              <a:rPr lang="it-IT" baseline="0" dirty="0" smtClean="0"/>
              <a:t>Le molecole di acqua essendo dei dipoli vanno a disporsi attorno alle cariche elettriche formando così delle “gocce” macroscopiche che illuminate riflettono la luce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1572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Ricordarsi</a:t>
            </a:r>
            <a:r>
              <a:rPr lang="it-IT" baseline="0" dirty="0" smtClean="0"/>
              <a:t> di dire che la camera a nebbia rimane attiva per poche frazioni di secondo dall’espansione.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182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8178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3142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9502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Essere chiari su</a:t>
            </a:r>
            <a:r>
              <a:rPr lang="it-IT" baseline="0" dirty="0" smtClean="0"/>
              <a:t> cosa sia una coincidenza e sul fatto che per rilevarla sia necessaria uno sviluppo dell’elettronica veloce, che permetta di confrontare due segnali in ritardo tra loro solo per il tempo che impiega la particella ( che si muove ad alte </a:t>
            </a:r>
            <a:r>
              <a:rPr lang="it-IT" baseline="0" dirty="0" err="1" smtClean="0"/>
              <a:t>velocitò</a:t>
            </a:r>
            <a:r>
              <a:rPr lang="it-IT" baseline="0" dirty="0" smtClean="0"/>
              <a:t>) a passare da un rivelatore all’altro.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Essere chiari su</a:t>
            </a:r>
            <a:r>
              <a:rPr lang="it-IT" baseline="0" dirty="0" smtClean="0"/>
              <a:t> cosa sia una coincidenza e sul fatto che per rilevarla sia necessaria uno sviluppo dell’elettronica veloce, che permetta di confrontare due segnali in ritardo tra loro solo per il tempo che impiega la particella ( che si muove ad alte </a:t>
            </a:r>
            <a:r>
              <a:rPr lang="it-IT" baseline="0" dirty="0" err="1" smtClean="0"/>
              <a:t>velocitò</a:t>
            </a:r>
            <a:r>
              <a:rPr lang="it-IT" baseline="0" dirty="0" smtClean="0"/>
              <a:t>) a passare da un rivelatore all’altro.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50800" tIns="50800" rIns="50800" bIns="50800" anchor="b"/>
          <a:lstStyle>
            <a:lvl1pPr defTabSz="584200">
              <a:defRPr sz="8000" b="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Titolo Testo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975358" y="2623536"/>
            <a:ext cx="11054083" cy="290350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6200" b="1">
                <a:ln w="17895">
                  <a:solidFill>
                    <a:srgbClr val="376092"/>
                  </a:solidFill>
                </a:ln>
                <a:solidFill>
                  <a:srgbClr val="C6D9F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Titolo Testo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950718" y="5527040"/>
            <a:ext cx="9103362" cy="422656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888888"/>
                </a:solidFill>
              </a:rPr>
              <a:t>Corpo livello uno</a:t>
            </a:r>
          </a:p>
          <a:p>
            <a:pPr lvl="1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888888"/>
                </a:solidFill>
              </a:rPr>
              <a:t>Corpo livello due</a:t>
            </a:r>
          </a:p>
          <a:p>
            <a:pPr lvl="2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888888"/>
                </a:solidFill>
              </a:rPr>
              <a:t>Corpo livello tre</a:t>
            </a:r>
          </a:p>
          <a:p>
            <a:pPr lvl="3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888888"/>
                </a:solidFill>
              </a:rPr>
              <a:t>Corpo livello quattro</a:t>
            </a:r>
          </a:p>
          <a:p>
            <a:pPr lvl="4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888888"/>
                </a:solidFill>
              </a:rPr>
              <a:t>Livello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9970345" y="9234310"/>
            <a:ext cx="481778" cy="47567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6200" b="1">
                <a:ln w="17895">
                  <a:solidFill>
                    <a:srgbClr val="376092"/>
                  </a:solidFill>
                </a:ln>
                <a:solidFill>
                  <a:srgbClr val="C6D9F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Titolo Testo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 livello uno</a:t>
            </a:r>
          </a:p>
          <a:p>
            <a:pPr lvl="1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 livello due</a:t>
            </a:r>
          </a:p>
          <a:p>
            <a:pPr lvl="2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 livello tre</a:t>
            </a:r>
          </a:p>
          <a:p>
            <a:pPr lvl="3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 livello quattro</a:t>
            </a:r>
          </a:p>
          <a:p>
            <a:pPr lvl="4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 5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9320107" y="9040141"/>
            <a:ext cx="481777" cy="47567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708732A6-281D-451D-A621-F0682CD709CB}" type="datetimeFigureOut">
              <a:rPr lang="it-IT"/>
              <a:pPr>
                <a:defRPr/>
              </a:pPr>
              <a:t>18/07/2016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559316" cy="5006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426EB-1F4C-4C09-9C08-74F706135E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182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50800" tIns="50800" rIns="50800" bIns="50800" anchor="b"/>
          <a:lstStyle>
            <a:lvl1pPr defTabSz="584200">
              <a:defRPr sz="6000" b="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6000"/>
              <a:t>Titolo Testo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50800" tIns="50800" rIns="50800" bIns="50800"/>
          <a:lstStyle>
            <a:lvl1pPr defTabSz="584200">
              <a:defRPr sz="8000" b="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Titolo Testo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Corpo livello uno</a:t>
            </a:r>
          </a:p>
          <a:p>
            <a:pPr lvl="1">
              <a:defRPr sz="1800"/>
            </a:pPr>
            <a:r>
              <a:rPr sz="3600"/>
              <a:t>Corpo livello due</a:t>
            </a:r>
          </a:p>
          <a:p>
            <a:pPr lvl="2">
              <a:defRPr sz="1800"/>
            </a:pPr>
            <a:r>
              <a:rPr sz="3600"/>
              <a:t>Corpo livello tre</a:t>
            </a:r>
          </a:p>
          <a:p>
            <a:pPr lvl="3">
              <a:defRPr sz="1800"/>
            </a:pPr>
            <a:r>
              <a:rPr sz="3600"/>
              <a:t>Corpo livello quattro</a:t>
            </a:r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50800" tIns="50800" rIns="50800" bIns="50800"/>
          <a:lstStyle>
            <a:lvl1pPr defTabSz="584200">
              <a:defRPr sz="8000" b="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Titolo Testo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42900" indent="-342900" defTabSz="584200">
              <a:spcBef>
                <a:spcPts val="3200"/>
              </a:spcBef>
              <a:buSzPct val="75000"/>
              <a:buFontTx/>
              <a:defRPr sz="28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FontTx/>
              <a:defRPr sz="28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Corpo livello uno</a:t>
            </a:r>
          </a:p>
          <a:p>
            <a:pPr lvl="1">
              <a:defRPr sz="1800"/>
            </a:pPr>
            <a:r>
              <a:rPr sz="3600"/>
              <a:t>Corpo livello due</a:t>
            </a:r>
          </a:p>
          <a:p>
            <a:pPr lvl="2">
              <a:defRPr sz="1800"/>
            </a:pPr>
            <a:r>
              <a:rPr sz="3600"/>
              <a:t>Corpo livello tre</a:t>
            </a:r>
          </a:p>
          <a:p>
            <a:pPr lvl="3">
              <a:defRPr sz="1800"/>
            </a:pPr>
            <a:r>
              <a:rPr sz="3600"/>
              <a:t>Corpo livello quattro</a:t>
            </a:r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270000" y="6362700"/>
            <a:ext cx="10464800" cy="29083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24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algn="ctr" defTabSz="584200">
              <a:spcBef>
                <a:spcPts val="0"/>
              </a:spcBef>
              <a:buSzPct val="75000"/>
              <a:buFontTx/>
              <a:buChar char="•"/>
              <a:defRPr sz="24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algn="ctr" defTabSz="584200">
              <a:spcBef>
                <a:spcPts val="0"/>
              </a:spcBef>
              <a:buSzPct val="75000"/>
              <a:buFontTx/>
              <a:defRPr sz="24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algn="ctr" defTabSz="584200">
              <a:spcBef>
                <a:spcPts val="0"/>
              </a:spcBef>
              <a:buSzPct val="75000"/>
              <a:buFontTx/>
              <a:buChar char="•"/>
              <a:defRPr sz="24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algn="ctr" defTabSz="584200">
              <a:spcBef>
                <a:spcPts val="0"/>
              </a:spcBef>
              <a:buSzPct val="75000"/>
              <a:buFontTx/>
              <a:buChar char="•"/>
              <a:defRPr sz="24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EEF4"/>
            </a:gs>
            <a:gs pos="50000">
              <a:srgbClr val="C0D0ED"/>
            </a:gs>
            <a:gs pos="100000">
              <a:srgbClr val="E0E7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1" y="9266721"/>
            <a:ext cx="13004803" cy="500646"/>
            <a:chOff x="0" y="-7499"/>
            <a:chExt cx="13004802" cy="500644"/>
          </a:xfrm>
        </p:grpSpPr>
        <p:sp>
          <p:nvSpPr>
            <p:cNvPr id="2" name="Shape 2"/>
            <p:cNvSpPr/>
            <p:nvPr/>
          </p:nvSpPr>
          <p:spPr>
            <a:xfrm>
              <a:off x="0" y="6268"/>
              <a:ext cx="13004802" cy="473114"/>
            </a:xfrm>
            <a:prstGeom prst="rect">
              <a:avLst/>
            </a:prstGeom>
            <a:solidFill>
              <a:srgbClr val="DBEEF4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1300480">
                <a:defRPr sz="2400" b="1">
                  <a:solidFill>
                    <a:srgbClr val="25406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-7499"/>
              <a:ext cx="13004802" cy="500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2400" b="1">
                  <a:solidFill>
                    <a:srgbClr val="25406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it-IT" sz="2400" b="1" dirty="0" smtClean="0">
                  <a:solidFill>
                    <a:srgbClr val="254061"/>
                  </a:solidFill>
                </a:rPr>
                <a:t>Relazione finale alle classi</a:t>
              </a:r>
              <a:r>
                <a:rPr lang="it-IT" sz="2400" b="1" baseline="0" dirty="0" smtClean="0">
                  <a:solidFill>
                    <a:srgbClr val="254061"/>
                  </a:solidFill>
                </a:rPr>
                <a:t> quarte – 14 Marzo 2016</a:t>
              </a:r>
              <a:endParaRPr sz="2400" b="1" dirty="0">
                <a:solidFill>
                  <a:srgbClr val="254061"/>
                </a:solidFill>
              </a:endParaRPr>
            </a:p>
          </p:txBody>
        </p:sp>
      </p:grpSp>
      <p:pic>
        <p:nvPicPr>
          <p:cNvPr id="5" name="image2.png"/>
          <p:cNvPicPr/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-2" y="-2"/>
            <a:ext cx="1800857" cy="1702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png" descr="XMM.png"/>
          <p:cNvPicPr/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-2" y="8514095"/>
            <a:ext cx="1945819" cy="1239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4.png" descr="SArdinia.png"/>
          <p:cNvPicPr/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11110911" y="8460006"/>
            <a:ext cx="1893890" cy="1293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jpeg" descr="index.jpg"/>
          <p:cNvPicPr/>
          <p:nvPr/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11827791" y="-2"/>
            <a:ext cx="1177010" cy="170856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96299" y="104141"/>
            <a:ext cx="8807379" cy="21716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/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6200" b="1" dirty="0" err="1">
                <a:ln w="17895">
                  <a:solidFill>
                    <a:srgbClr val="376092"/>
                  </a:solidFill>
                </a:ln>
                <a:solidFill>
                  <a:srgbClr val="C6D9F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Titolo</a:t>
            </a:r>
            <a:r>
              <a:rPr sz="6200" b="1" dirty="0">
                <a:ln w="17895">
                  <a:solidFill>
                    <a:srgbClr val="376092"/>
                  </a:solidFill>
                </a:ln>
                <a:solidFill>
                  <a:srgbClr val="C6D9F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6200" b="1" dirty="0" err="1">
                <a:ln w="17895">
                  <a:solidFill>
                    <a:srgbClr val="376092"/>
                  </a:solidFill>
                </a:ln>
                <a:solidFill>
                  <a:srgbClr val="C6D9F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Testo</a:t>
            </a:r>
            <a:endParaRPr sz="6200" b="1" dirty="0">
              <a:ln w="17895">
                <a:solidFill>
                  <a:srgbClr val="376092"/>
                </a:solidFill>
              </a:ln>
              <a:solidFill>
                <a:srgbClr val="C6D9F1"/>
              </a:solidFill>
              <a:effectLst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6777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uno</a:t>
            </a:r>
            <a:endParaRPr sz="4400" dirty="0">
              <a:ln w="13096">
                <a:solidFill>
                  <a:srgbClr val="0F253F"/>
                </a:solidFill>
              </a:ln>
              <a:solidFill>
                <a:srgbClr val="0F253F"/>
              </a:solidFill>
            </a:endParaRPr>
          </a:p>
          <a:p>
            <a:pPr lvl="1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due</a:t>
            </a:r>
          </a:p>
          <a:p>
            <a:pPr lvl="2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tre</a:t>
            </a:r>
            <a:endParaRPr sz="4400" dirty="0">
              <a:ln w="13096">
                <a:solidFill>
                  <a:srgbClr val="0F253F"/>
                </a:solidFill>
              </a:ln>
              <a:solidFill>
                <a:srgbClr val="0F253F"/>
              </a:solidFill>
            </a:endParaRPr>
          </a:p>
          <a:p>
            <a:pPr lvl="3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quattro</a:t>
            </a:r>
            <a:endParaRPr sz="4400" dirty="0">
              <a:ln w="13096">
                <a:solidFill>
                  <a:srgbClr val="0F253F"/>
                </a:solidFill>
              </a:ln>
              <a:solidFill>
                <a:srgbClr val="0F253F"/>
              </a:solidFill>
            </a:endParaRPr>
          </a:p>
          <a:p>
            <a:pPr lvl="4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</p:sldLayoutIdLst>
  <p:transition spd="med"/>
  <p:txStyles>
    <p:titleStyle>
      <a:lvl1pPr algn="ctr" defTabSz="1300480">
        <a:defRPr sz="6200" b="1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chemeClr val="accent1">
              <a:lumMod val="50000"/>
            </a:schemeClr>
          </a:solidFill>
          <a:effectLst/>
          <a:latin typeface="Calibri"/>
          <a:ea typeface="Calibri"/>
          <a:cs typeface="Calibri"/>
          <a:sym typeface="Calibri"/>
        </a:defRPr>
      </a:lvl1pPr>
      <a:lvl2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2pPr>
      <a:lvl3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3pPr>
      <a:lvl4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4pPr>
      <a:lvl5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5pPr>
      <a:lvl6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6pPr>
      <a:lvl7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7pPr>
      <a:lvl8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8pPr>
      <a:lvl9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9pPr>
    </p:titleStyle>
    <p:bodyStyle>
      <a:lvl1pPr marL="471487" indent="-471487" defTabSz="1300480">
        <a:spcBef>
          <a:spcPts val="1000"/>
        </a:spcBef>
        <a:buSzPct val="100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1pPr>
      <a:lvl2pPr marL="906234" indent="-449034" defTabSz="1300480">
        <a:spcBef>
          <a:spcPts val="1000"/>
        </a:spcBef>
        <a:buSzPct val="100000"/>
        <a:buFont typeface="Arial"/>
        <a:buChar char="–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2pPr>
      <a:lvl3pPr marL="1333500" indent="-419100" defTabSz="1300480">
        <a:spcBef>
          <a:spcPts val="1000"/>
        </a:spcBef>
        <a:buSzPct val="100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3pPr>
      <a:lvl4pPr marL="1874520" indent="-502919" defTabSz="1300480">
        <a:spcBef>
          <a:spcPts val="1000"/>
        </a:spcBef>
        <a:buSzPct val="100000"/>
        <a:buFont typeface="Arial"/>
        <a:buChar char="–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4pPr>
      <a:lvl5pPr marL="2331720" indent="-502920" defTabSz="1300480">
        <a:spcBef>
          <a:spcPts val="1000"/>
        </a:spcBef>
        <a:buSzPct val="100000"/>
        <a:buFont typeface="Arial"/>
        <a:buChar char="»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5pPr>
      <a:lvl6pPr marL="2765777" indent="-543277" defTabSz="1300480">
        <a:spcBef>
          <a:spcPts val="1000"/>
        </a:spcBef>
        <a:buSzPct val="75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6pPr>
      <a:lvl7pPr marL="3210277" indent="-543277" defTabSz="1300480">
        <a:spcBef>
          <a:spcPts val="1000"/>
        </a:spcBef>
        <a:buSzPct val="75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7pPr>
      <a:lvl8pPr marL="3654777" indent="-543277" defTabSz="1300480">
        <a:spcBef>
          <a:spcPts val="1000"/>
        </a:spcBef>
        <a:buSzPct val="75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8pPr>
      <a:lvl9pPr marL="4099277" indent="-543277" defTabSz="1300480">
        <a:spcBef>
          <a:spcPts val="1000"/>
        </a:spcBef>
        <a:buSzPct val="75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9pPr>
    </p:bodyStyle>
    <p:otherStyle>
      <a:lvl1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>
          <a:xfrm>
            <a:off x="869774" y="1804459"/>
            <a:ext cx="10958017" cy="2355462"/>
          </a:xfrm>
        </p:spPr>
        <p:txBody>
          <a:bodyPr/>
          <a:lstStyle/>
          <a:p>
            <a:pPr eaLnBrk="1" hangingPunct="1"/>
            <a:r>
              <a:rPr lang="it-IT" sz="4600" dirty="0">
                <a:solidFill>
                  <a:srgbClr val="FF0000"/>
                </a:solidFill>
              </a:rPr>
              <a:t>Contatore Geiger e Camera a Nebbia : </a:t>
            </a:r>
            <a:br>
              <a:rPr lang="it-IT" sz="4600" dirty="0">
                <a:solidFill>
                  <a:srgbClr val="FF0000"/>
                </a:solidFill>
              </a:rPr>
            </a:br>
            <a:r>
              <a:rPr lang="it-IT" sz="4600" dirty="0">
                <a:solidFill>
                  <a:srgbClr val="FF0000"/>
                </a:solidFill>
              </a:rPr>
              <a:t>i primi </a:t>
            </a:r>
            <a:r>
              <a:rPr lang="it-IT" sz="4600" dirty="0" smtClean="0">
                <a:solidFill>
                  <a:srgbClr val="FF0000"/>
                </a:solidFill>
              </a:rPr>
              <a:t>risultati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243" y="4467155"/>
            <a:ext cx="4403689" cy="315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57" y="4364744"/>
            <a:ext cx="4198866" cy="3273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4234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6299" y="268288"/>
            <a:ext cx="9524258" cy="1843405"/>
          </a:xfrm>
        </p:spPr>
        <p:txBody>
          <a:bodyPr>
            <a:normAutofit fontScale="90000"/>
          </a:bodyPr>
          <a:lstStyle/>
          <a:p>
            <a:r>
              <a:rPr lang="it-IT" smtClean="0"/>
              <a:t>1929: L’esperimento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Bothe</a:t>
            </a:r>
            <a:r>
              <a:rPr lang="it-IT" dirty="0" smtClean="0"/>
              <a:t> e </a:t>
            </a:r>
            <a:r>
              <a:rPr lang="it-IT" dirty="0" err="1" smtClean="0"/>
              <a:t>Kohlhorster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9" y="2828572"/>
            <a:ext cx="5412247" cy="5120569"/>
          </a:xfrm>
        </p:spPr>
      </p:pic>
      <p:sp>
        <p:nvSpPr>
          <p:cNvPr id="5" name="Rettangolo 4"/>
          <p:cNvSpPr/>
          <p:nvPr/>
        </p:nvSpPr>
        <p:spPr>
          <a:xfrm>
            <a:off x="6595938" y="2214105"/>
            <a:ext cx="5023872" cy="839202"/>
          </a:xfrm>
          <a:prstGeom prst="rect">
            <a:avLst/>
          </a:prstGeom>
          <a:noFill/>
        </p:spPr>
        <p:txBody>
          <a:bodyPr wrap="none" lIns="130046" tIns="65023" rIns="130046" bIns="6502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600" b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Effetto Compton</a:t>
            </a:r>
          </a:p>
        </p:txBody>
      </p:sp>
      <p:sp>
        <p:nvSpPr>
          <p:cNvPr id="6" name="Ovale 5"/>
          <p:cNvSpPr/>
          <p:nvPr/>
        </p:nvSpPr>
        <p:spPr>
          <a:xfrm>
            <a:off x="7116868" y="3647864"/>
            <a:ext cx="2560284" cy="2253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8857862" y="1702047"/>
            <a:ext cx="512057" cy="921702"/>
          </a:xfrm>
          <a:custGeom>
            <a:avLst/>
            <a:gdLst>
              <a:gd name="connsiteX0" fmla="*/ 332961 w 413051"/>
              <a:gd name="connsiteY0" fmla="*/ 0 h 770965"/>
              <a:gd name="connsiteX1" fmla="*/ 99879 w 413051"/>
              <a:gd name="connsiteY1" fmla="*/ 53788 h 770965"/>
              <a:gd name="connsiteX2" fmla="*/ 46091 w 413051"/>
              <a:gd name="connsiteY2" fmla="*/ 71718 h 770965"/>
              <a:gd name="connsiteX3" fmla="*/ 64020 w 413051"/>
              <a:gd name="connsiteY3" fmla="*/ 161365 h 770965"/>
              <a:gd name="connsiteX4" fmla="*/ 225385 w 413051"/>
              <a:gd name="connsiteY4" fmla="*/ 179294 h 770965"/>
              <a:gd name="connsiteX5" fmla="*/ 279173 w 413051"/>
              <a:gd name="connsiteY5" fmla="*/ 197223 h 770965"/>
              <a:gd name="connsiteX6" fmla="*/ 350891 w 413051"/>
              <a:gd name="connsiteY6" fmla="*/ 215153 h 770965"/>
              <a:gd name="connsiteX7" fmla="*/ 404679 w 413051"/>
              <a:gd name="connsiteY7" fmla="*/ 251012 h 770965"/>
              <a:gd name="connsiteX8" fmla="*/ 386749 w 413051"/>
              <a:gd name="connsiteY8" fmla="*/ 340659 h 770965"/>
              <a:gd name="connsiteX9" fmla="*/ 332961 w 413051"/>
              <a:gd name="connsiteY9" fmla="*/ 358588 h 770965"/>
              <a:gd name="connsiteX10" fmla="*/ 117808 w 413051"/>
              <a:gd name="connsiteY10" fmla="*/ 376518 h 770965"/>
              <a:gd name="connsiteX11" fmla="*/ 81949 w 413051"/>
              <a:gd name="connsiteY11" fmla="*/ 466165 h 770965"/>
              <a:gd name="connsiteX12" fmla="*/ 189526 w 413051"/>
              <a:gd name="connsiteY12" fmla="*/ 502023 h 770965"/>
              <a:gd name="connsiteX13" fmla="*/ 243314 w 413051"/>
              <a:gd name="connsiteY13" fmla="*/ 519953 h 770965"/>
              <a:gd name="connsiteX14" fmla="*/ 297102 w 413051"/>
              <a:gd name="connsiteY14" fmla="*/ 537882 h 770965"/>
              <a:gd name="connsiteX15" fmla="*/ 350891 w 413051"/>
              <a:gd name="connsiteY15" fmla="*/ 573741 h 770965"/>
              <a:gd name="connsiteX16" fmla="*/ 404679 w 413051"/>
              <a:gd name="connsiteY16" fmla="*/ 681318 h 770965"/>
              <a:gd name="connsiteX17" fmla="*/ 243314 w 413051"/>
              <a:gd name="connsiteY17" fmla="*/ 753035 h 770965"/>
              <a:gd name="connsiteX18" fmla="*/ 189526 w 413051"/>
              <a:gd name="connsiteY18" fmla="*/ 770965 h 770965"/>
              <a:gd name="connsiteX19" fmla="*/ 81949 w 413051"/>
              <a:gd name="connsiteY19" fmla="*/ 770965 h 7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3051" h="770965">
                <a:moveTo>
                  <a:pt x="332961" y="0"/>
                </a:moveTo>
                <a:cubicBezTo>
                  <a:pt x="261846" y="14223"/>
                  <a:pt x="164754" y="32162"/>
                  <a:pt x="99879" y="53788"/>
                </a:cubicBezTo>
                <a:lnTo>
                  <a:pt x="46091" y="71718"/>
                </a:lnTo>
                <a:cubicBezTo>
                  <a:pt x="52067" y="101600"/>
                  <a:pt x="37889" y="145686"/>
                  <a:pt x="64020" y="161365"/>
                </a:cubicBezTo>
                <a:cubicBezTo>
                  <a:pt x="110427" y="189209"/>
                  <a:pt x="172002" y="170397"/>
                  <a:pt x="225385" y="179294"/>
                </a:cubicBezTo>
                <a:cubicBezTo>
                  <a:pt x="244027" y="182401"/>
                  <a:pt x="261001" y="192031"/>
                  <a:pt x="279173" y="197223"/>
                </a:cubicBezTo>
                <a:cubicBezTo>
                  <a:pt x="302867" y="203993"/>
                  <a:pt x="326985" y="209176"/>
                  <a:pt x="350891" y="215153"/>
                </a:cubicBezTo>
                <a:cubicBezTo>
                  <a:pt x="368820" y="227106"/>
                  <a:pt x="398759" y="230293"/>
                  <a:pt x="404679" y="251012"/>
                </a:cubicBezTo>
                <a:cubicBezTo>
                  <a:pt x="413051" y="280314"/>
                  <a:pt x="403653" y="315303"/>
                  <a:pt x="386749" y="340659"/>
                </a:cubicBezTo>
                <a:cubicBezTo>
                  <a:pt x="376266" y="356384"/>
                  <a:pt x="351694" y="356090"/>
                  <a:pt x="332961" y="358588"/>
                </a:cubicBezTo>
                <a:cubicBezTo>
                  <a:pt x="261626" y="368099"/>
                  <a:pt x="189526" y="370541"/>
                  <a:pt x="117808" y="376518"/>
                </a:cubicBezTo>
                <a:cubicBezTo>
                  <a:pt x="86228" y="387045"/>
                  <a:pt x="0" y="395924"/>
                  <a:pt x="81949" y="466165"/>
                </a:cubicBezTo>
                <a:cubicBezTo>
                  <a:pt x="110648" y="490764"/>
                  <a:pt x="153667" y="490070"/>
                  <a:pt x="189526" y="502023"/>
                </a:cubicBezTo>
                <a:lnTo>
                  <a:pt x="243314" y="519953"/>
                </a:lnTo>
                <a:lnTo>
                  <a:pt x="297102" y="537882"/>
                </a:lnTo>
                <a:cubicBezTo>
                  <a:pt x="315032" y="549835"/>
                  <a:pt x="335654" y="558504"/>
                  <a:pt x="350891" y="573741"/>
                </a:cubicBezTo>
                <a:cubicBezTo>
                  <a:pt x="385646" y="608496"/>
                  <a:pt x="390097" y="637572"/>
                  <a:pt x="404679" y="681318"/>
                </a:cubicBezTo>
                <a:cubicBezTo>
                  <a:pt x="319439" y="738143"/>
                  <a:pt x="371335" y="710361"/>
                  <a:pt x="243314" y="753035"/>
                </a:cubicBezTo>
                <a:cubicBezTo>
                  <a:pt x="225385" y="759012"/>
                  <a:pt x="208425" y="770965"/>
                  <a:pt x="189526" y="770965"/>
                </a:cubicBezTo>
                <a:lnTo>
                  <a:pt x="81949" y="770965"/>
                </a:lnTo>
              </a:path>
            </a:pathLst>
          </a:custGeom>
          <a:noFill/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grpSp>
        <p:nvGrpSpPr>
          <p:cNvPr id="3" name="Gruppo 9"/>
          <p:cNvGrpSpPr/>
          <p:nvPr/>
        </p:nvGrpSpPr>
        <p:grpSpPr>
          <a:xfrm>
            <a:off x="8243393" y="3852687"/>
            <a:ext cx="1228937" cy="831680"/>
            <a:chOff x="5076056" y="5085184"/>
            <a:chExt cx="864096" cy="584775"/>
          </a:xfrm>
        </p:grpSpPr>
        <p:sp>
          <p:nvSpPr>
            <p:cNvPr id="8" name="Ovale 7"/>
            <p:cNvSpPr/>
            <p:nvPr/>
          </p:nvSpPr>
          <p:spPr>
            <a:xfrm>
              <a:off x="5076056" y="5301208"/>
              <a:ext cx="216024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292080" y="5085184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600" dirty="0"/>
                <a:t>e </a:t>
              </a:r>
              <a:r>
                <a:rPr lang="it-IT" sz="4600" baseline="30000" dirty="0"/>
                <a:t>-</a:t>
              </a:r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9210" y="3545452"/>
            <a:ext cx="2021039" cy="2048228"/>
          </a:xfrm>
          <a:prstGeom prst="rect">
            <a:avLst/>
          </a:prstGeom>
          <a:solidFill>
            <a:srgbClr val="FF0000"/>
          </a:solidFill>
          <a:ln w="444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Ovale 11"/>
          <p:cNvSpPr/>
          <p:nvPr/>
        </p:nvSpPr>
        <p:spPr>
          <a:xfrm>
            <a:off x="7219280" y="6208148"/>
            <a:ext cx="2560284" cy="2253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sp>
        <p:nvSpPr>
          <p:cNvPr id="19" name="Figura a mano libera 18"/>
          <p:cNvSpPr/>
          <p:nvPr/>
        </p:nvSpPr>
        <p:spPr>
          <a:xfrm rot="20409133">
            <a:off x="8700120" y="4574694"/>
            <a:ext cx="298974" cy="1536171"/>
          </a:xfrm>
          <a:custGeom>
            <a:avLst/>
            <a:gdLst>
              <a:gd name="connsiteX0" fmla="*/ 332961 w 413051"/>
              <a:gd name="connsiteY0" fmla="*/ 0 h 770965"/>
              <a:gd name="connsiteX1" fmla="*/ 99879 w 413051"/>
              <a:gd name="connsiteY1" fmla="*/ 53788 h 770965"/>
              <a:gd name="connsiteX2" fmla="*/ 46091 w 413051"/>
              <a:gd name="connsiteY2" fmla="*/ 71718 h 770965"/>
              <a:gd name="connsiteX3" fmla="*/ 64020 w 413051"/>
              <a:gd name="connsiteY3" fmla="*/ 161365 h 770965"/>
              <a:gd name="connsiteX4" fmla="*/ 225385 w 413051"/>
              <a:gd name="connsiteY4" fmla="*/ 179294 h 770965"/>
              <a:gd name="connsiteX5" fmla="*/ 279173 w 413051"/>
              <a:gd name="connsiteY5" fmla="*/ 197223 h 770965"/>
              <a:gd name="connsiteX6" fmla="*/ 350891 w 413051"/>
              <a:gd name="connsiteY6" fmla="*/ 215153 h 770965"/>
              <a:gd name="connsiteX7" fmla="*/ 404679 w 413051"/>
              <a:gd name="connsiteY7" fmla="*/ 251012 h 770965"/>
              <a:gd name="connsiteX8" fmla="*/ 386749 w 413051"/>
              <a:gd name="connsiteY8" fmla="*/ 340659 h 770965"/>
              <a:gd name="connsiteX9" fmla="*/ 332961 w 413051"/>
              <a:gd name="connsiteY9" fmla="*/ 358588 h 770965"/>
              <a:gd name="connsiteX10" fmla="*/ 117808 w 413051"/>
              <a:gd name="connsiteY10" fmla="*/ 376518 h 770965"/>
              <a:gd name="connsiteX11" fmla="*/ 81949 w 413051"/>
              <a:gd name="connsiteY11" fmla="*/ 466165 h 770965"/>
              <a:gd name="connsiteX12" fmla="*/ 189526 w 413051"/>
              <a:gd name="connsiteY12" fmla="*/ 502023 h 770965"/>
              <a:gd name="connsiteX13" fmla="*/ 243314 w 413051"/>
              <a:gd name="connsiteY13" fmla="*/ 519953 h 770965"/>
              <a:gd name="connsiteX14" fmla="*/ 297102 w 413051"/>
              <a:gd name="connsiteY14" fmla="*/ 537882 h 770965"/>
              <a:gd name="connsiteX15" fmla="*/ 350891 w 413051"/>
              <a:gd name="connsiteY15" fmla="*/ 573741 h 770965"/>
              <a:gd name="connsiteX16" fmla="*/ 404679 w 413051"/>
              <a:gd name="connsiteY16" fmla="*/ 681318 h 770965"/>
              <a:gd name="connsiteX17" fmla="*/ 243314 w 413051"/>
              <a:gd name="connsiteY17" fmla="*/ 753035 h 770965"/>
              <a:gd name="connsiteX18" fmla="*/ 189526 w 413051"/>
              <a:gd name="connsiteY18" fmla="*/ 770965 h 770965"/>
              <a:gd name="connsiteX19" fmla="*/ 81949 w 413051"/>
              <a:gd name="connsiteY19" fmla="*/ 770965 h 7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3051" h="770965">
                <a:moveTo>
                  <a:pt x="332961" y="0"/>
                </a:moveTo>
                <a:cubicBezTo>
                  <a:pt x="261846" y="14223"/>
                  <a:pt x="164754" y="32162"/>
                  <a:pt x="99879" y="53788"/>
                </a:cubicBezTo>
                <a:lnTo>
                  <a:pt x="46091" y="71718"/>
                </a:lnTo>
                <a:cubicBezTo>
                  <a:pt x="52067" y="101600"/>
                  <a:pt x="37889" y="145686"/>
                  <a:pt x="64020" y="161365"/>
                </a:cubicBezTo>
                <a:cubicBezTo>
                  <a:pt x="110427" y="189209"/>
                  <a:pt x="172002" y="170397"/>
                  <a:pt x="225385" y="179294"/>
                </a:cubicBezTo>
                <a:cubicBezTo>
                  <a:pt x="244027" y="182401"/>
                  <a:pt x="261001" y="192031"/>
                  <a:pt x="279173" y="197223"/>
                </a:cubicBezTo>
                <a:cubicBezTo>
                  <a:pt x="302867" y="203993"/>
                  <a:pt x="326985" y="209176"/>
                  <a:pt x="350891" y="215153"/>
                </a:cubicBezTo>
                <a:cubicBezTo>
                  <a:pt x="368820" y="227106"/>
                  <a:pt x="398759" y="230293"/>
                  <a:pt x="404679" y="251012"/>
                </a:cubicBezTo>
                <a:cubicBezTo>
                  <a:pt x="413051" y="280314"/>
                  <a:pt x="403653" y="315303"/>
                  <a:pt x="386749" y="340659"/>
                </a:cubicBezTo>
                <a:cubicBezTo>
                  <a:pt x="376266" y="356384"/>
                  <a:pt x="351694" y="356090"/>
                  <a:pt x="332961" y="358588"/>
                </a:cubicBezTo>
                <a:cubicBezTo>
                  <a:pt x="261626" y="368099"/>
                  <a:pt x="189526" y="370541"/>
                  <a:pt x="117808" y="376518"/>
                </a:cubicBezTo>
                <a:cubicBezTo>
                  <a:pt x="86228" y="387045"/>
                  <a:pt x="0" y="395924"/>
                  <a:pt x="81949" y="466165"/>
                </a:cubicBezTo>
                <a:cubicBezTo>
                  <a:pt x="110648" y="490764"/>
                  <a:pt x="153667" y="490070"/>
                  <a:pt x="189526" y="502023"/>
                </a:cubicBezTo>
                <a:lnTo>
                  <a:pt x="243314" y="519953"/>
                </a:lnTo>
                <a:lnTo>
                  <a:pt x="297102" y="537882"/>
                </a:lnTo>
                <a:cubicBezTo>
                  <a:pt x="315032" y="549835"/>
                  <a:pt x="335654" y="558504"/>
                  <a:pt x="350891" y="573741"/>
                </a:cubicBezTo>
                <a:cubicBezTo>
                  <a:pt x="385646" y="608496"/>
                  <a:pt x="390097" y="637572"/>
                  <a:pt x="404679" y="681318"/>
                </a:cubicBezTo>
                <a:cubicBezTo>
                  <a:pt x="319439" y="738143"/>
                  <a:pt x="371335" y="710361"/>
                  <a:pt x="243314" y="753035"/>
                </a:cubicBezTo>
                <a:cubicBezTo>
                  <a:pt x="225385" y="759012"/>
                  <a:pt x="208425" y="770965"/>
                  <a:pt x="189526" y="770965"/>
                </a:cubicBezTo>
                <a:lnTo>
                  <a:pt x="81949" y="770965"/>
                </a:lnTo>
              </a:path>
            </a:pathLst>
          </a:custGeom>
          <a:noFill/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sp>
        <p:nvSpPr>
          <p:cNvPr id="21" name="Figura a mano libera 20"/>
          <p:cNvSpPr/>
          <p:nvPr/>
        </p:nvSpPr>
        <p:spPr>
          <a:xfrm rot="19246256">
            <a:off x="9125959" y="6913943"/>
            <a:ext cx="702576" cy="2069831"/>
          </a:xfrm>
          <a:custGeom>
            <a:avLst/>
            <a:gdLst>
              <a:gd name="connsiteX0" fmla="*/ 332961 w 413051"/>
              <a:gd name="connsiteY0" fmla="*/ 0 h 770965"/>
              <a:gd name="connsiteX1" fmla="*/ 99879 w 413051"/>
              <a:gd name="connsiteY1" fmla="*/ 53788 h 770965"/>
              <a:gd name="connsiteX2" fmla="*/ 46091 w 413051"/>
              <a:gd name="connsiteY2" fmla="*/ 71718 h 770965"/>
              <a:gd name="connsiteX3" fmla="*/ 64020 w 413051"/>
              <a:gd name="connsiteY3" fmla="*/ 161365 h 770965"/>
              <a:gd name="connsiteX4" fmla="*/ 225385 w 413051"/>
              <a:gd name="connsiteY4" fmla="*/ 179294 h 770965"/>
              <a:gd name="connsiteX5" fmla="*/ 279173 w 413051"/>
              <a:gd name="connsiteY5" fmla="*/ 197223 h 770965"/>
              <a:gd name="connsiteX6" fmla="*/ 350891 w 413051"/>
              <a:gd name="connsiteY6" fmla="*/ 215153 h 770965"/>
              <a:gd name="connsiteX7" fmla="*/ 404679 w 413051"/>
              <a:gd name="connsiteY7" fmla="*/ 251012 h 770965"/>
              <a:gd name="connsiteX8" fmla="*/ 386749 w 413051"/>
              <a:gd name="connsiteY8" fmla="*/ 340659 h 770965"/>
              <a:gd name="connsiteX9" fmla="*/ 332961 w 413051"/>
              <a:gd name="connsiteY9" fmla="*/ 358588 h 770965"/>
              <a:gd name="connsiteX10" fmla="*/ 117808 w 413051"/>
              <a:gd name="connsiteY10" fmla="*/ 376518 h 770965"/>
              <a:gd name="connsiteX11" fmla="*/ 81949 w 413051"/>
              <a:gd name="connsiteY11" fmla="*/ 466165 h 770965"/>
              <a:gd name="connsiteX12" fmla="*/ 189526 w 413051"/>
              <a:gd name="connsiteY12" fmla="*/ 502023 h 770965"/>
              <a:gd name="connsiteX13" fmla="*/ 243314 w 413051"/>
              <a:gd name="connsiteY13" fmla="*/ 519953 h 770965"/>
              <a:gd name="connsiteX14" fmla="*/ 297102 w 413051"/>
              <a:gd name="connsiteY14" fmla="*/ 537882 h 770965"/>
              <a:gd name="connsiteX15" fmla="*/ 350891 w 413051"/>
              <a:gd name="connsiteY15" fmla="*/ 573741 h 770965"/>
              <a:gd name="connsiteX16" fmla="*/ 404679 w 413051"/>
              <a:gd name="connsiteY16" fmla="*/ 681318 h 770965"/>
              <a:gd name="connsiteX17" fmla="*/ 243314 w 413051"/>
              <a:gd name="connsiteY17" fmla="*/ 753035 h 770965"/>
              <a:gd name="connsiteX18" fmla="*/ 189526 w 413051"/>
              <a:gd name="connsiteY18" fmla="*/ 770965 h 770965"/>
              <a:gd name="connsiteX19" fmla="*/ 81949 w 413051"/>
              <a:gd name="connsiteY19" fmla="*/ 770965 h 7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3051" h="770965">
                <a:moveTo>
                  <a:pt x="332961" y="0"/>
                </a:moveTo>
                <a:cubicBezTo>
                  <a:pt x="261846" y="14223"/>
                  <a:pt x="164754" y="32162"/>
                  <a:pt x="99879" y="53788"/>
                </a:cubicBezTo>
                <a:lnTo>
                  <a:pt x="46091" y="71718"/>
                </a:lnTo>
                <a:cubicBezTo>
                  <a:pt x="52067" y="101600"/>
                  <a:pt x="37889" y="145686"/>
                  <a:pt x="64020" y="161365"/>
                </a:cubicBezTo>
                <a:cubicBezTo>
                  <a:pt x="110427" y="189209"/>
                  <a:pt x="172002" y="170397"/>
                  <a:pt x="225385" y="179294"/>
                </a:cubicBezTo>
                <a:cubicBezTo>
                  <a:pt x="244027" y="182401"/>
                  <a:pt x="261001" y="192031"/>
                  <a:pt x="279173" y="197223"/>
                </a:cubicBezTo>
                <a:cubicBezTo>
                  <a:pt x="302867" y="203993"/>
                  <a:pt x="326985" y="209176"/>
                  <a:pt x="350891" y="215153"/>
                </a:cubicBezTo>
                <a:cubicBezTo>
                  <a:pt x="368820" y="227106"/>
                  <a:pt x="398759" y="230293"/>
                  <a:pt x="404679" y="251012"/>
                </a:cubicBezTo>
                <a:cubicBezTo>
                  <a:pt x="413051" y="280314"/>
                  <a:pt x="403653" y="315303"/>
                  <a:pt x="386749" y="340659"/>
                </a:cubicBezTo>
                <a:cubicBezTo>
                  <a:pt x="376266" y="356384"/>
                  <a:pt x="351694" y="356090"/>
                  <a:pt x="332961" y="358588"/>
                </a:cubicBezTo>
                <a:cubicBezTo>
                  <a:pt x="261626" y="368099"/>
                  <a:pt x="189526" y="370541"/>
                  <a:pt x="117808" y="376518"/>
                </a:cubicBezTo>
                <a:cubicBezTo>
                  <a:pt x="86228" y="387045"/>
                  <a:pt x="0" y="395924"/>
                  <a:pt x="81949" y="466165"/>
                </a:cubicBezTo>
                <a:cubicBezTo>
                  <a:pt x="110648" y="490764"/>
                  <a:pt x="153667" y="490070"/>
                  <a:pt x="189526" y="502023"/>
                </a:cubicBezTo>
                <a:lnTo>
                  <a:pt x="243314" y="519953"/>
                </a:lnTo>
                <a:lnTo>
                  <a:pt x="297102" y="537882"/>
                </a:lnTo>
                <a:cubicBezTo>
                  <a:pt x="315032" y="549835"/>
                  <a:pt x="335654" y="558504"/>
                  <a:pt x="350891" y="573741"/>
                </a:cubicBezTo>
                <a:cubicBezTo>
                  <a:pt x="385646" y="608496"/>
                  <a:pt x="390097" y="637572"/>
                  <a:pt x="404679" y="681318"/>
                </a:cubicBezTo>
                <a:cubicBezTo>
                  <a:pt x="319439" y="738143"/>
                  <a:pt x="371335" y="710361"/>
                  <a:pt x="243314" y="753035"/>
                </a:cubicBezTo>
                <a:cubicBezTo>
                  <a:pt x="225385" y="759012"/>
                  <a:pt x="208425" y="770965"/>
                  <a:pt x="189526" y="770965"/>
                </a:cubicBezTo>
                <a:lnTo>
                  <a:pt x="81949" y="770965"/>
                </a:lnTo>
              </a:path>
            </a:pathLst>
          </a:custGeom>
          <a:noFill/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033" y="6310559"/>
            <a:ext cx="2021039" cy="2048228"/>
          </a:xfrm>
          <a:prstGeom prst="rect">
            <a:avLst/>
          </a:prstGeom>
          <a:solidFill>
            <a:srgbClr val="FF0000"/>
          </a:solidFill>
          <a:ln w="444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CasellaDiTesto 22"/>
          <p:cNvSpPr txBox="1"/>
          <p:nvPr/>
        </p:nvSpPr>
        <p:spPr>
          <a:xfrm>
            <a:off x="5580697" y="4262333"/>
            <a:ext cx="1536171" cy="1181862"/>
          </a:xfrm>
          <a:prstGeom prst="rect">
            <a:avLst/>
          </a:prstGeom>
          <a:solidFill>
            <a:srgbClr val="FFFF00"/>
          </a:solidFill>
        </p:spPr>
        <p:txBody>
          <a:bodyPr wrap="square" lIns="130046" tIns="65023" rIns="130046" bIns="65023" rtlCol="0">
            <a:spAutoFit/>
          </a:bodyPr>
          <a:lstStyle/>
          <a:p>
            <a:r>
              <a:rPr lang="it-IT" sz="6800" b="1" dirty="0"/>
              <a:t>5%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279420" y="7949142"/>
            <a:ext cx="6451917" cy="1181862"/>
          </a:xfrm>
          <a:prstGeom prst="rect">
            <a:avLst/>
          </a:prstGeom>
          <a:solidFill>
            <a:srgbClr val="FFFF00"/>
          </a:solidFill>
        </p:spPr>
        <p:txBody>
          <a:bodyPr wrap="square" lIns="130046" tIns="65023" rIns="130046" bIns="65023" rtlCol="0">
            <a:spAutoFit/>
          </a:bodyPr>
          <a:lstStyle/>
          <a:p>
            <a:r>
              <a:rPr lang="it-IT" sz="6800" b="1" dirty="0"/>
              <a:t>5%x5%=0,25%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8345805" y="6515381"/>
            <a:ext cx="1126525" cy="615553"/>
            <a:chOff x="4572000" y="4149080"/>
            <a:chExt cx="792088" cy="432811"/>
          </a:xfrm>
        </p:grpSpPr>
        <p:sp>
          <p:nvSpPr>
            <p:cNvPr id="20" name="Ovale 19"/>
            <p:cNvSpPr/>
            <p:nvPr/>
          </p:nvSpPr>
          <p:spPr>
            <a:xfrm>
              <a:off x="4572000" y="4293096"/>
              <a:ext cx="216024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788024" y="4149080"/>
              <a:ext cx="576064" cy="432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400" b="1" dirty="0"/>
                <a:t>e-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86006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3 0.13638 " pathEditMode="relative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1711E-7 L -0.07084 0.06288 " pathEditMode="relative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15442E-6 L 0.0158 0.0839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77531E-6 L -0.07883 0.06287 " pathEditMode="relative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7" grpId="2" animBg="1"/>
      <p:bldP spid="19" grpId="0" animBg="1"/>
      <p:bldP spid="19" grpId="1" animBg="1"/>
      <p:bldP spid="19" grpId="2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scoperta di </a:t>
            </a:r>
            <a:br>
              <a:rPr lang="it-IT" dirty="0" smtClean="0"/>
            </a:br>
            <a:r>
              <a:rPr lang="it-IT" dirty="0" err="1" smtClean="0"/>
              <a:t>Bothe</a:t>
            </a:r>
            <a:r>
              <a:rPr lang="it-IT" dirty="0" smtClean="0"/>
              <a:t> e </a:t>
            </a:r>
            <a:r>
              <a:rPr lang="it-IT" dirty="0" err="1" smtClean="0"/>
              <a:t>Kohlhorster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4863818" y="2726161"/>
            <a:ext cx="2560284" cy="2253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863818" y="6105737"/>
            <a:ext cx="2560284" cy="2253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532470" y="5184034"/>
            <a:ext cx="5325392" cy="716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5785520" y="2316516"/>
            <a:ext cx="819291" cy="675915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60129" y="4979212"/>
            <a:ext cx="2457873" cy="1181862"/>
          </a:xfrm>
          <a:prstGeom prst="rect">
            <a:avLst/>
          </a:prstGeom>
          <a:solidFill>
            <a:srgbClr val="FFFF00"/>
          </a:solidFill>
        </p:spPr>
        <p:txBody>
          <a:bodyPr wrap="square" lIns="130046" tIns="65023" rIns="130046" bIns="65023" rtlCol="0">
            <a:spAutoFit/>
          </a:bodyPr>
          <a:lstStyle/>
          <a:p>
            <a:r>
              <a:rPr lang="it-IT" sz="6800" b="1" dirty="0"/>
              <a:t>76%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022680" y="2572544"/>
            <a:ext cx="3982120" cy="5671294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it-IT" sz="3400" b="1" dirty="0"/>
              <a:t> </a:t>
            </a:r>
            <a:r>
              <a:rPr lang="it-IT" b="1" dirty="0" smtClean="0"/>
              <a:t>“</a:t>
            </a:r>
            <a:r>
              <a:rPr lang="it-IT" b="1" dirty="0" err="1" smtClean="0"/>
              <a:t>….come</a:t>
            </a:r>
            <a:r>
              <a:rPr lang="it-IT" b="1" dirty="0" smtClean="0"/>
              <a:t> </a:t>
            </a:r>
            <a:r>
              <a:rPr lang="it-IT" b="1" dirty="0"/>
              <a:t>un fascio di luce che rivela l'esistenza di un mondo insospettato, pieno di misteri e ancora inesplorato”. </a:t>
            </a:r>
          </a:p>
          <a:p>
            <a:r>
              <a:rPr lang="it-IT" b="1" dirty="0"/>
              <a:t>(</a:t>
            </a:r>
            <a:r>
              <a:rPr lang="it-IT" b="1" dirty="0" err="1"/>
              <a:t>B.Rossi</a:t>
            </a:r>
            <a:r>
              <a:rPr lang="it-IT" b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830006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camera a nebbia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3" y="2623749"/>
            <a:ext cx="6349505" cy="4543423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05" y="2521339"/>
            <a:ext cx="3361980" cy="4710923"/>
          </a:xfrm>
        </p:spPr>
      </p:pic>
      <p:sp>
        <p:nvSpPr>
          <p:cNvPr id="9" name="CasellaDiTesto 8"/>
          <p:cNvSpPr txBox="1"/>
          <p:nvPr/>
        </p:nvSpPr>
        <p:spPr>
          <a:xfrm>
            <a:off x="527650" y="7252514"/>
            <a:ext cx="5939860" cy="100677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Camera a nebbia conservata al museo </a:t>
            </a:r>
            <a:r>
              <a:rPr lang="it-IT" sz="2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Cavendish</a:t>
            </a: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di Cambridge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142308" y="7271369"/>
            <a:ext cx="2957280" cy="99309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Charles Wilson </a:t>
            </a:r>
          </a:p>
          <a:p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(1869 – 1959)</a:t>
            </a:r>
          </a:p>
        </p:txBody>
      </p:sp>
    </p:spTree>
    <p:extLst>
      <p:ext uri="{BB962C8B-B14F-4D97-AF65-F5344CB8AC3E}">
        <p14:creationId xmlns="" xmlns:p14="http://schemas.microsoft.com/office/powerpoint/2010/main" val="10392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6299" y="268288"/>
            <a:ext cx="10036315" cy="1843405"/>
          </a:xfrm>
        </p:spPr>
        <p:txBody>
          <a:bodyPr/>
          <a:lstStyle/>
          <a:p>
            <a:r>
              <a:rPr lang="it-IT" dirty="0" smtClean="0"/>
              <a:t>Principio di funzionamento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857862" y="2828573"/>
            <a:ext cx="3277164" cy="100677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2800" b="1" dirty="0"/>
              <a:t> Espansione adiabatica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857862" y="4057509"/>
            <a:ext cx="3277164" cy="99309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2800" b="1" dirty="0"/>
              <a:t> Passa una </a:t>
            </a:r>
            <a:r>
              <a:rPr lang="it-IT" sz="2800" b="1" dirty="0" smtClean="0"/>
              <a:t>particella carica 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857862" y="5286446"/>
            <a:ext cx="3277164" cy="100677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2800" b="1" dirty="0"/>
              <a:t>Vapore condensa sugli ioni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857862" y="6617794"/>
            <a:ext cx="3277164" cy="142397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2800" b="1" dirty="0"/>
              <a:t>Camera illuminata e fotografata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7" y="2521338"/>
            <a:ext cx="8297159" cy="524425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381831" y="2828572"/>
            <a:ext cx="2662696" cy="81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72186" y="3135807"/>
            <a:ext cx="7066385" cy="4096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2918002" y="2828573"/>
            <a:ext cx="4198866" cy="52229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o 31"/>
          <p:cNvGrpSpPr/>
          <p:nvPr/>
        </p:nvGrpSpPr>
        <p:grpSpPr>
          <a:xfrm>
            <a:off x="3634881" y="3647864"/>
            <a:ext cx="2969930" cy="3072341"/>
            <a:chOff x="2555776" y="2564904"/>
            <a:chExt cx="2088232" cy="2160240"/>
          </a:xfrm>
        </p:grpSpPr>
        <p:sp>
          <p:nvSpPr>
            <p:cNvPr id="17" name="Ovale 16"/>
            <p:cNvSpPr/>
            <p:nvPr/>
          </p:nvSpPr>
          <p:spPr>
            <a:xfrm>
              <a:off x="3707904" y="2564904"/>
              <a:ext cx="360040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+</a:t>
              </a:r>
              <a:endParaRPr lang="it-IT" dirty="0"/>
            </a:p>
          </p:txBody>
        </p:sp>
        <p:sp>
          <p:nvSpPr>
            <p:cNvPr id="18" name="Ovale 17"/>
            <p:cNvSpPr/>
            <p:nvPr/>
          </p:nvSpPr>
          <p:spPr>
            <a:xfrm>
              <a:off x="3923928" y="3356992"/>
              <a:ext cx="360040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+</a:t>
              </a:r>
              <a:endParaRPr lang="it-IT" dirty="0"/>
            </a:p>
          </p:txBody>
        </p:sp>
        <p:sp>
          <p:nvSpPr>
            <p:cNvPr id="19" name="Ovale 18"/>
            <p:cNvSpPr/>
            <p:nvPr/>
          </p:nvSpPr>
          <p:spPr>
            <a:xfrm>
              <a:off x="2915816" y="3717032"/>
              <a:ext cx="360040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+</a:t>
              </a:r>
              <a:endParaRPr lang="it-IT" dirty="0"/>
            </a:p>
          </p:txBody>
        </p:sp>
        <p:sp>
          <p:nvSpPr>
            <p:cNvPr id="20" name="Ovale 19"/>
            <p:cNvSpPr/>
            <p:nvPr/>
          </p:nvSpPr>
          <p:spPr>
            <a:xfrm>
              <a:off x="3203848" y="4293096"/>
              <a:ext cx="360040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+</a:t>
              </a:r>
              <a:endParaRPr lang="it-IT" dirty="0"/>
            </a:p>
          </p:txBody>
        </p:sp>
        <p:sp>
          <p:nvSpPr>
            <p:cNvPr id="22" name="Ovale 21"/>
            <p:cNvSpPr/>
            <p:nvPr/>
          </p:nvSpPr>
          <p:spPr>
            <a:xfrm>
              <a:off x="4427984" y="3068960"/>
              <a:ext cx="216024" cy="2880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-</a:t>
              </a:r>
              <a:endParaRPr lang="it-IT" dirty="0"/>
            </a:p>
          </p:txBody>
        </p:sp>
        <p:sp>
          <p:nvSpPr>
            <p:cNvPr id="27" name="Ovale 26"/>
            <p:cNvSpPr/>
            <p:nvPr/>
          </p:nvSpPr>
          <p:spPr>
            <a:xfrm>
              <a:off x="3563888" y="3140968"/>
              <a:ext cx="216024" cy="2880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-</a:t>
              </a:r>
              <a:endParaRPr lang="it-IT" dirty="0"/>
            </a:p>
          </p:txBody>
        </p:sp>
        <p:sp>
          <p:nvSpPr>
            <p:cNvPr id="28" name="Ovale 27"/>
            <p:cNvSpPr/>
            <p:nvPr/>
          </p:nvSpPr>
          <p:spPr>
            <a:xfrm>
              <a:off x="3491880" y="3789040"/>
              <a:ext cx="216024" cy="2880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-</a:t>
              </a:r>
              <a:endParaRPr lang="it-IT" dirty="0"/>
            </a:p>
          </p:txBody>
        </p:sp>
        <p:sp>
          <p:nvSpPr>
            <p:cNvPr id="29" name="Ovale 28"/>
            <p:cNvSpPr/>
            <p:nvPr/>
          </p:nvSpPr>
          <p:spPr>
            <a:xfrm>
              <a:off x="2555776" y="4365104"/>
              <a:ext cx="216024" cy="2880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-</a:t>
              </a:r>
              <a:endParaRPr lang="it-IT" dirty="0"/>
            </a:p>
          </p:txBody>
        </p:sp>
      </p:grpSp>
      <p:sp>
        <p:nvSpPr>
          <p:cNvPr id="31" name="Ovale 30"/>
          <p:cNvSpPr/>
          <p:nvPr/>
        </p:nvSpPr>
        <p:spPr>
          <a:xfrm>
            <a:off x="2201122" y="3955097"/>
            <a:ext cx="716880" cy="716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dirty="0" smtClean="0"/>
              <a:t>+</a:t>
            </a:r>
            <a:endParaRPr lang="it-IT" dirty="0"/>
          </a:p>
        </p:txBody>
      </p:sp>
      <p:grpSp>
        <p:nvGrpSpPr>
          <p:cNvPr id="49" name="Gruppo 48"/>
          <p:cNvGrpSpPr/>
          <p:nvPr/>
        </p:nvGrpSpPr>
        <p:grpSpPr>
          <a:xfrm>
            <a:off x="902739" y="2831090"/>
            <a:ext cx="3191684" cy="3105843"/>
            <a:chOff x="634738" y="1990610"/>
            <a:chExt cx="2244153" cy="2183796"/>
          </a:xfrm>
        </p:grpSpPr>
        <p:grpSp>
          <p:nvGrpSpPr>
            <p:cNvPr id="36" name="Gruppo 35"/>
            <p:cNvGrpSpPr/>
            <p:nvPr/>
          </p:nvGrpSpPr>
          <p:grpSpPr>
            <a:xfrm rot="17863143">
              <a:off x="2238086" y="2957569"/>
              <a:ext cx="313932" cy="936104"/>
              <a:chOff x="-2628800" y="2996952"/>
              <a:chExt cx="1224136" cy="2664297"/>
            </a:xfrm>
          </p:grpSpPr>
          <p:sp>
            <p:nvSpPr>
              <p:cNvPr id="34" name="Ovale 33"/>
              <p:cNvSpPr/>
              <p:nvPr/>
            </p:nvSpPr>
            <p:spPr>
              <a:xfrm>
                <a:off x="-2628800" y="2996952"/>
                <a:ext cx="1224136" cy="218630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e 34"/>
              <p:cNvSpPr/>
              <p:nvPr/>
            </p:nvSpPr>
            <p:spPr>
              <a:xfrm>
                <a:off x="-2628800" y="4509121"/>
                <a:ext cx="1224136" cy="115212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37" name="Gruppo 36"/>
            <p:cNvGrpSpPr/>
            <p:nvPr/>
          </p:nvGrpSpPr>
          <p:grpSpPr>
            <a:xfrm rot="4611998">
              <a:off x="946900" y="2787062"/>
              <a:ext cx="311780" cy="936104"/>
              <a:chOff x="-2628800" y="2996952"/>
              <a:chExt cx="1224136" cy="2664297"/>
            </a:xfrm>
          </p:grpSpPr>
          <p:sp>
            <p:nvSpPr>
              <p:cNvPr id="38" name="Ovale 37"/>
              <p:cNvSpPr/>
              <p:nvPr/>
            </p:nvSpPr>
            <p:spPr>
              <a:xfrm>
                <a:off x="-2628800" y="2996952"/>
                <a:ext cx="1224136" cy="218630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e 38"/>
              <p:cNvSpPr/>
              <p:nvPr/>
            </p:nvSpPr>
            <p:spPr>
              <a:xfrm>
                <a:off x="-2628800" y="4509121"/>
                <a:ext cx="1224136" cy="115212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40" name="Gruppo 39"/>
            <p:cNvGrpSpPr/>
            <p:nvPr/>
          </p:nvGrpSpPr>
          <p:grpSpPr>
            <a:xfrm rot="8736657">
              <a:off x="1253908" y="1990610"/>
              <a:ext cx="306501" cy="970214"/>
              <a:chOff x="-3183490" y="2996955"/>
              <a:chExt cx="1778826" cy="2664297"/>
            </a:xfrm>
          </p:grpSpPr>
          <p:sp>
            <p:nvSpPr>
              <p:cNvPr id="41" name="Ovale 40"/>
              <p:cNvSpPr/>
              <p:nvPr/>
            </p:nvSpPr>
            <p:spPr>
              <a:xfrm>
                <a:off x="-2628801" y="2996955"/>
                <a:ext cx="1224136" cy="218630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-3183490" y="3743488"/>
                <a:ext cx="1778826" cy="191776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43" name="Gruppo 42"/>
            <p:cNvGrpSpPr/>
            <p:nvPr/>
          </p:nvGrpSpPr>
          <p:grpSpPr>
            <a:xfrm rot="14347252">
              <a:off x="2213210" y="2218654"/>
              <a:ext cx="395258" cy="936104"/>
              <a:chOff x="-2628800" y="2996952"/>
              <a:chExt cx="1224136" cy="2664297"/>
            </a:xfrm>
          </p:grpSpPr>
          <p:sp>
            <p:nvSpPr>
              <p:cNvPr id="44" name="Ovale 43"/>
              <p:cNvSpPr/>
              <p:nvPr/>
            </p:nvSpPr>
            <p:spPr>
              <a:xfrm>
                <a:off x="-2628800" y="2996952"/>
                <a:ext cx="1224136" cy="218630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e 44"/>
              <p:cNvSpPr/>
              <p:nvPr/>
            </p:nvSpPr>
            <p:spPr>
              <a:xfrm>
                <a:off x="-2628800" y="4509121"/>
                <a:ext cx="1224136" cy="115212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46" name="Gruppo 45"/>
            <p:cNvGrpSpPr/>
            <p:nvPr/>
          </p:nvGrpSpPr>
          <p:grpSpPr>
            <a:xfrm rot="640626">
              <a:off x="1559250" y="3238302"/>
              <a:ext cx="360865" cy="936104"/>
              <a:chOff x="-2628800" y="2996952"/>
              <a:chExt cx="1224136" cy="2664297"/>
            </a:xfrm>
          </p:grpSpPr>
          <p:sp>
            <p:nvSpPr>
              <p:cNvPr id="47" name="Ovale 46"/>
              <p:cNvSpPr/>
              <p:nvPr/>
            </p:nvSpPr>
            <p:spPr>
              <a:xfrm>
                <a:off x="-2628800" y="2996952"/>
                <a:ext cx="1224136" cy="218630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-2628800" y="4509121"/>
                <a:ext cx="1224136" cy="115212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170289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0" grpId="1" animBg="1"/>
      <p:bldP spid="12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camera a nebbia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6412971"/>
            <a:ext cx="3742451" cy="249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3" y="2418928"/>
            <a:ext cx="3584398" cy="68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AutoShape 2" descr="Risultati immagini per particella alfa in camera a condensazione"/>
          <p:cNvSpPr>
            <a:spLocks noChangeAspect="1" noChangeArrowheads="1"/>
          </p:cNvSpPr>
          <p:nvPr/>
        </p:nvSpPr>
        <p:spPr bwMode="auto">
          <a:xfrm>
            <a:off x="221262" y="-205458"/>
            <a:ext cx="433493" cy="433495"/>
          </a:xfrm>
          <a:prstGeom prst="rect">
            <a:avLst/>
          </a:prstGeom>
          <a:noFill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3464" y="2418927"/>
            <a:ext cx="7254356" cy="358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3135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contatore </a:t>
            </a:r>
            <a:br>
              <a:rPr lang="it-IT" dirty="0" smtClean="0"/>
            </a:br>
            <a:r>
              <a:rPr lang="it-IT" dirty="0" smtClean="0"/>
              <a:t>Geiger-Muller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93" y="2343875"/>
            <a:ext cx="3686810" cy="5145148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8" y="2828572"/>
            <a:ext cx="5919293" cy="461425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67679" y="7489023"/>
            <a:ext cx="4377541" cy="56220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Contatore Geiger-Muller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931899" y="7515047"/>
            <a:ext cx="3854962" cy="99309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Hans </a:t>
            </a:r>
            <a:r>
              <a:rPr lang="it-IT" sz="2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Wihlem</a:t>
            </a: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Geiger </a:t>
            </a:r>
          </a:p>
          <a:p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(1882 – 1945)</a:t>
            </a:r>
          </a:p>
        </p:txBody>
      </p:sp>
    </p:spTree>
    <p:extLst>
      <p:ext uri="{BB962C8B-B14F-4D97-AF65-F5344CB8AC3E}">
        <p14:creationId xmlns="" xmlns:p14="http://schemas.microsoft.com/office/powerpoint/2010/main" val="5227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contatore</a:t>
            </a:r>
            <a:br>
              <a:rPr lang="it-IT" dirty="0" smtClean="0"/>
            </a:br>
            <a:r>
              <a:rPr lang="it-IT" dirty="0" smtClean="0"/>
              <a:t>Geiger-Muller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7" y="2418928"/>
            <a:ext cx="6399989" cy="4683473"/>
          </a:xfrm>
        </p:spPr>
      </p:pic>
      <p:sp>
        <p:nvSpPr>
          <p:cNvPr id="9" name="Ovale 8"/>
          <p:cNvSpPr/>
          <p:nvPr/>
        </p:nvSpPr>
        <p:spPr>
          <a:xfrm rot="10053381" flipV="1">
            <a:off x="8964639" y="5616053"/>
            <a:ext cx="700039" cy="833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85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9" name="Ovale 18"/>
          <p:cNvSpPr/>
          <p:nvPr/>
        </p:nvSpPr>
        <p:spPr>
          <a:xfrm rot="10053381" flipV="1">
            <a:off x="8918821" y="3741702"/>
            <a:ext cx="963100" cy="8450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85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" name="Ovale 19"/>
          <p:cNvSpPr/>
          <p:nvPr/>
        </p:nvSpPr>
        <p:spPr>
          <a:xfrm rot="10053381" flipV="1">
            <a:off x="10363034" y="4242890"/>
            <a:ext cx="852487" cy="7557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85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Anello 20"/>
          <p:cNvSpPr/>
          <p:nvPr/>
        </p:nvSpPr>
        <p:spPr>
          <a:xfrm>
            <a:off x="6912046" y="2521338"/>
            <a:ext cx="6092754" cy="5837449"/>
          </a:xfrm>
          <a:prstGeom prst="donut">
            <a:avLst>
              <a:gd name="adj" fmla="val 9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9779564" y="4774389"/>
            <a:ext cx="819291" cy="131318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it-IT" sz="7700" b="1" dirty="0"/>
              <a:t>+</a:t>
            </a:r>
          </a:p>
        </p:txBody>
      </p:sp>
      <p:sp>
        <p:nvSpPr>
          <p:cNvPr id="24" name="CasellaDiTesto 23"/>
          <p:cNvSpPr txBox="1"/>
          <p:nvPr/>
        </p:nvSpPr>
        <p:spPr>
          <a:xfrm flipV="1">
            <a:off x="6809634" y="4569566"/>
            <a:ext cx="819291" cy="131318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it-IT" sz="7700" b="1" dirty="0"/>
              <a:t>-</a:t>
            </a:r>
          </a:p>
        </p:txBody>
      </p:sp>
      <p:sp>
        <p:nvSpPr>
          <p:cNvPr id="6" name="Ovale 5"/>
          <p:cNvSpPr/>
          <p:nvPr/>
        </p:nvSpPr>
        <p:spPr>
          <a:xfrm>
            <a:off x="9165096" y="5696091"/>
            <a:ext cx="307234" cy="307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10598855" y="4364743"/>
            <a:ext cx="307234" cy="307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9369919" y="4057509"/>
            <a:ext cx="307234" cy="307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dirty="0" smtClean="0"/>
              <a:t>  </a:t>
            </a:r>
            <a:endParaRPr lang="it-IT" dirty="0"/>
          </a:p>
        </p:txBody>
      </p:sp>
      <p:cxnSp>
        <p:nvCxnSpPr>
          <p:cNvPr id="33" name="Connettore 2 32"/>
          <p:cNvCxnSpPr/>
          <p:nvPr/>
        </p:nvCxnSpPr>
        <p:spPr>
          <a:xfrm flipV="1">
            <a:off x="6707223" y="2418927"/>
            <a:ext cx="5427803" cy="55302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717" y="2316516"/>
            <a:ext cx="6451917" cy="653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80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68978E-6 L 0.04739 0.13639 " pathEditMode="relative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52936E-6 L -0.03941 0.09432 " pathEditMode="relative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1022E-6 L 0.06302 -0.04184 " pathEditMode="relative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3232E-6 L -0.07084 0.13639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08368 " pathEditMode="relative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1022E-6 L 0.11823 0.10495 " pathEditMode="relative" ptsTypes="AA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6" grpId="0" animBg="1"/>
      <p:bldP spid="1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Confronto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135026" y="7846731"/>
            <a:ext cx="234246" cy="90671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4888" y="2316516"/>
            <a:ext cx="5862689" cy="117775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3400" b="1" dirty="0">
                <a:solidFill>
                  <a:srgbClr val="0070C0"/>
                </a:solidFill>
              </a:rPr>
              <a:t>CONTATORE GEIGER-MULLER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02400" y="2316516"/>
            <a:ext cx="6144683" cy="65659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3400" b="1" dirty="0">
                <a:solidFill>
                  <a:srgbClr val="0070C0"/>
                </a:solidFill>
              </a:rPr>
              <a:t>CAMERA</a:t>
            </a:r>
            <a:r>
              <a:rPr lang="it-IT" sz="2800" b="1" dirty="0">
                <a:solidFill>
                  <a:srgbClr val="0070C0"/>
                </a:solidFill>
              </a:rPr>
              <a:t>  </a:t>
            </a:r>
            <a:r>
              <a:rPr lang="it-IT" sz="3400" b="1" dirty="0">
                <a:solidFill>
                  <a:srgbClr val="0070C0"/>
                </a:solidFill>
              </a:rPr>
              <a:t>A NEBBIA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0129" y="4979211"/>
            <a:ext cx="5862689" cy="240886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2800" b="1" dirty="0"/>
              <a:t>Può rilevare e contare le particelle con potere di penetrazione tale da poter superare le pareti del cilindro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0129" y="6925027"/>
            <a:ext cx="5862690" cy="19779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2800" b="1" dirty="0"/>
              <a:t>Può tuttavia rilevare anche particelle alfa e beta ( con finestra di vetro molto sottile)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76245" y="3135807"/>
            <a:ext cx="6170839" cy="188222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Particelle diverse lasciano tracce diverse </a:t>
            </a:r>
          </a:p>
          <a:p>
            <a:pPr algn="ctr"/>
            <a:endParaRPr lang="it-IT" sz="28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02400" y="6893024"/>
            <a:ext cx="6144683" cy="231995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Non è semplice riuscire né a cogliere né a fotografare le tracce delle particelle.</a:t>
            </a:r>
          </a:p>
          <a:p>
            <a:pPr algn="ctr"/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0128" y="3033396"/>
            <a:ext cx="5837449" cy="188222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Conta le particelle </a:t>
            </a:r>
          </a:p>
          <a:p>
            <a:pPr algn="ctr"/>
            <a:r>
              <a:rPr lang="it-IT" sz="2800" b="1" dirty="0"/>
              <a:t>non ne misura l’energia</a:t>
            </a:r>
          </a:p>
          <a:p>
            <a:pPr algn="ctr"/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76245" y="4876801"/>
            <a:ext cx="6170839" cy="228575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Permette di misurare l’energia a partire dalla densità della traccia lasciata</a:t>
            </a:r>
          </a:p>
          <a:p>
            <a:pPr algn="ctr"/>
            <a:endParaRPr lang="it-IT" sz="2800" b="1" dirty="0"/>
          </a:p>
        </p:txBody>
      </p:sp>
    </p:spTree>
    <p:extLst>
      <p:ext uri="{BB962C8B-B14F-4D97-AF65-F5344CB8AC3E}">
        <p14:creationId xmlns="" xmlns:p14="http://schemas.microsoft.com/office/powerpoint/2010/main" val="2414356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scoperta di </a:t>
            </a:r>
            <a:br>
              <a:rPr lang="it-IT" dirty="0" smtClean="0"/>
            </a:br>
            <a:r>
              <a:rPr lang="it-IT" dirty="0" err="1" smtClean="0"/>
              <a:t>Bothe</a:t>
            </a:r>
            <a:r>
              <a:rPr lang="it-IT" dirty="0" smtClean="0"/>
              <a:t> e </a:t>
            </a:r>
            <a:r>
              <a:rPr lang="it-IT" dirty="0" err="1" smtClean="0"/>
              <a:t>Kohlhorster</a:t>
            </a:r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>
            <a:off x="8508739" y="4159920"/>
            <a:ext cx="307234" cy="819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60" y="2428528"/>
            <a:ext cx="2244167" cy="2734158"/>
          </a:xfrm>
          <a:prstGeom prst="rect">
            <a:avLst/>
          </a:prstGeom>
        </p:spPr>
      </p:pic>
      <p:pic>
        <p:nvPicPr>
          <p:cNvPr id="8" name="Segnaposto contenut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68" y="5596880"/>
            <a:ext cx="2206194" cy="284001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94288" y="2572544"/>
            <a:ext cx="5976664" cy="136242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4000" b="1" dirty="0"/>
              <a:t>1928-1929:</a:t>
            </a:r>
          </a:p>
          <a:p>
            <a:pPr algn="ctr"/>
            <a:r>
              <a:rPr lang="it-IT" sz="4000" dirty="0" err="1"/>
              <a:t>Bothe</a:t>
            </a:r>
            <a:r>
              <a:rPr lang="it-IT" sz="4000" dirty="0"/>
              <a:t> e </a:t>
            </a:r>
            <a:r>
              <a:rPr lang="it-IT" sz="4000" dirty="0" err="1"/>
              <a:t>Kohlhorster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998344" y="5092824"/>
            <a:ext cx="5544616" cy="74686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4000" dirty="0" smtClean="0"/>
              <a:t>Raggi </a:t>
            </a:r>
            <a:r>
              <a:rPr lang="it-IT" sz="4000" dirty="0"/>
              <a:t>cosmici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8508737" y="6134248"/>
            <a:ext cx="307234" cy="819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998344" y="7109048"/>
            <a:ext cx="5004266" cy="127008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it-IT" sz="3400" dirty="0" smtClean="0"/>
              <a:t>Natura </a:t>
            </a:r>
            <a:r>
              <a:rPr lang="it-IT" sz="4000" dirty="0"/>
              <a:t>corpuscolare</a:t>
            </a:r>
            <a:r>
              <a:rPr lang="it-IT" sz="3400" dirty="0"/>
              <a:t> </a:t>
            </a:r>
          </a:p>
          <a:p>
            <a:pPr algn="ctr"/>
            <a:r>
              <a:rPr lang="it-IT" sz="3400" dirty="0"/>
              <a:t>al livello del mare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821880" y="5020816"/>
            <a:ext cx="3648175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Walther </a:t>
            </a:r>
            <a:r>
              <a:rPr lang="it-IT" b="1" dirty="0" err="1">
                <a:solidFill>
                  <a:schemeClr val="tx1"/>
                </a:solidFill>
              </a:rPr>
              <a:t>Bothe</a:t>
            </a:r>
            <a:r>
              <a:rPr lang="it-IT" b="1" dirty="0">
                <a:solidFill>
                  <a:schemeClr val="tx1"/>
                </a:solidFill>
              </a:rPr>
              <a:t>  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893888" y="8514288"/>
            <a:ext cx="4571504" cy="1239312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it-IT" b="1" dirty="0" err="1">
                <a:solidFill>
                  <a:schemeClr val="tx1"/>
                </a:solidFill>
              </a:rPr>
              <a:t>Werner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Kohlorster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endParaRPr lang="it-IT" b="1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25150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6299" y="268288"/>
            <a:ext cx="9524258" cy="184340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1929: L’esperimento</a:t>
            </a:r>
            <a:br>
              <a:rPr lang="it-IT" dirty="0" smtClean="0"/>
            </a:br>
            <a:r>
              <a:rPr lang="it-IT" dirty="0" err="1" smtClean="0"/>
              <a:t>Bothe</a:t>
            </a:r>
            <a:r>
              <a:rPr lang="it-IT" dirty="0" smtClean="0"/>
              <a:t> e </a:t>
            </a:r>
            <a:r>
              <a:rPr lang="it-IT" dirty="0" err="1" smtClean="0"/>
              <a:t>Kohlhorster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9" y="2828572"/>
            <a:ext cx="5412247" cy="5120569"/>
          </a:xfrm>
        </p:spPr>
      </p:pic>
      <p:sp>
        <p:nvSpPr>
          <p:cNvPr id="5" name="Rettangolo 4"/>
          <p:cNvSpPr/>
          <p:nvPr/>
        </p:nvSpPr>
        <p:spPr>
          <a:xfrm>
            <a:off x="6157452" y="2214105"/>
            <a:ext cx="5900843" cy="839202"/>
          </a:xfrm>
          <a:prstGeom prst="rect">
            <a:avLst/>
          </a:prstGeom>
          <a:noFill/>
        </p:spPr>
        <p:txBody>
          <a:bodyPr wrap="none" lIns="130046" tIns="65023" rIns="130046" bIns="6502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600" b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Effetto fotoelettrico</a:t>
            </a:r>
          </a:p>
        </p:txBody>
      </p:sp>
      <p:sp>
        <p:nvSpPr>
          <p:cNvPr id="6" name="Ovale 5"/>
          <p:cNvSpPr/>
          <p:nvPr/>
        </p:nvSpPr>
        <p:spPr>
          <a:xfrm>
            <a:off x="7116868" y="3647864"/>
            <a:ext cx="2560284" cy="2253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8345805" y="3033395"/>
            <a:ext cx="614468" cy="1126525"/>
          </a:xfrm>
          <a:custGeom>
            <a:avLst/>
            <a:gdLst>
              <a:gd name="connsiteX0" fmla="*/ 332961 w 413051"/>
              <a:gd name="connsiteY0" fmla="*/ 0 h 770965"/>
              <a:gd name="connsiteX1" fmla="*/ 99879 w 413051"/>
              <a:gd name="connsiteY1" fmla="*/ 53788 h 770965"/>
              <a:gd name="connsiteX2" fmla="*/ 46091 w 413051"/>
              <a:gd name="connsiteY2" fmla="*/ 71718 h 770965"/>
              <a:gd name="connsiteX3" fmla="*/ 64020 w 413051"/>
              <a:gd name="connsiteY3" fmla="*/ 161365 h 770965"/>
              <a:gd name="connsiteX4" fmla="*/ 225385 w 413051"/>
              <a:gd name="connsiteY4" fmla="*/ 179294 h 770965"/>
              <a:gd name="connsiteX5" fmla="*/ 279173 w 413051"/>
              <a:gd name="connsiteY5" fmla="*/ 197223 h 770965"/>
              <a:gd name="connsiteX6" fmla="*/ 350891 w 413051"/>
              <a:gd name="connsiteY6" fmla="*/ 215153 h 770965"/>
              <a:gd name="connsiteX7" fmla="*/ 404679 w 413051"/>
              <a:gd name="connsiteY7" fmla="*/ 251012 h 770965"/>
              <a:gd name="connsiteX8" fmla="*/ 386749 w 413051"/>
              <a:gd name="connsiteY8" fmla="*/ 340659 h 770965"/>
              <a:gd name="connsiteX9" fmla="*/ 332961 w 413051"/>
              <a:gd name="connsiteY9" fmla="*/ 358588 h 770965"/>
              <a:gd name="connsiteX10" fmla="*/ 117808 w 413051"/>
              <a:gd name="connsiteY10" fmla="*/ 376518 h 770965"/>
              <a:gd name="connsiteX11" fmla="*/ 81949 w 413051"/>
              <a:gd name="connsiteY11" fmla="*/ 466165 h 770965"/>
              <a:gd name="connsiteX12" fmla="*/ 189526 w 413051"/>
              <a:gd name="connsiteY12" fmla="*/ 502023 h 770965"/>
              <a:gd name="connsiteX13" fmla="*/ 243314 w 413051"/>
              <a:gd name="connsiteY13" fmla="*/ 519953 h 770965"/>
              <a:gd name="connsiteX14" fmla="*/ 297102 w 413051"/>
              <a:gd name="connsiteY14" fmla="*/ 537882 h 770965"/>
              <a:gd name="connsiteX15" fmla="*/ 350891 w 413051"/>
              <a:gd name="connsiteY15" fmla="*/ 573741 h 770965"/>
              <a:gd name="connsiteX16" fmla="*/ 404679 w 413051"/>
              <a:gd name="connsiteY16" fmla="*/ 681318 h 770965"/>
              <a:gd name="connsiteX17" fmla="*/ 243314 w 413051"/>
              <a:gd name="connsiteY17" fmla="*/ 753035 h 770965"/>
              <a:gd name="connsiteX18" fmla="*/ 189526 w 413051"/>
              <a:gd name="connsiteY18" fmla="*/ 770965 h 770965"/>
              <a:gd name="connsiteX19" fmla="*/ 81949 w 413051"/>
              <a:gd name="connsiteY19" fmla="*/ 770965 h 7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3051" h="770965">
                <a:moveTo>
                  <a:pt x="332961" y="0"/>
                </a:moveTo>
                <a:cubicBezTo>
                  <a:pt x="261846" y="14223"/>
                  <a:pt x="164754" y="32162"/>
                  <a:pt x="99879" y="53788"/>
                </a:cubicBezTo>
                <a:lnTo>
                  <a:pt x="46091" y="71718"/>
                </a:lnTo>
                <a:cubicBezTo>
                  <a:pt x="52067" y="101600"/>
                  <a:pt x="37889" y="145686"/>
                  <a:pt x="64020" y="161365"/>
                </a:cubicBezTo>
                <a:cubicBezTo>
                  <a:pt x="110427" y="189209"/>
                  <a:pt x="172002" y="170397"/>
                  <a:pt x="225385" y="179294"/>
                </a:cubicBezTo>
                <a:cubicBezTo>
                  <a:pt x="244027" y="182401"/>
                  <a:pt x="261001" y="192031"/>
                  <a:pt x="279173" y="197223"/>
                </a:cubicBezTo>
                <a:cubicBezTo>
                  <a:pt x="302867" y="203993"/>
                  <a:pt x="326985" y="209176"/>
                  <a:pt x="350891" y="215153"/>
                </a:cubicBezTo>
                <a:cubicBezTo>
                  <a:pt x="368820" y="227106"/>
                  <a:pt x="398759" y="230293"/>
                  <a:pt x="404679" y="251012"/>
                </a:cubicBezTo>
                <a:cubicBezTo>
                  <a:pt x="413051" y="280314"/>
                  <a:pt x="403653" y="315303"/>
                  <a:pt x="386749" y="340659"/>
                </a:cubicBezTo>
                <a:cubicBezTo>
                  <a:pt x="376266" y="356384"/>
                  <a:pt x="351694" y="356090"/>
                  <a:pt x="332961" y="358588"/>
                </a:cubicBezTo>
                <a:cubicBezTo>
                  <a:pt x="261626" y="368099"/>
                  <a:pt x="189526" y="370541"/>
                  <a:pt x="117808" y="376518"/>
                </a:cubicBezTo>
                <a:cubicBezTo>
                  <a:pt x="86228" y="387045"/>
                  <a:pt x="0" y="395924"/>
                  <a:pt x="81949" y="466165"/>
                </a:cubicBezTo>
                <a:cubicBezTo>
                  <a:pt x="110648" y="490764"/>
                  <a:pt x="153667" y="490070"/>
                  <a:pt x="189526" y="502023"/>
                </a:cubicBezTo>
                <a:lnTo>
                  <a:pt x="243314" y="519953"/>
                </a:lnTo>
                <a:lnTo>
                  <a:pt x="297102" y="537882"/>
                </a:lnTo>
                <a:cubicBezTo>
                  <a:pt x="315032" y="549835"/>
                  <a:pt x="335654" y="558504"/>
                  <a:pt x="350891" y="573741"/>
                </a:cubicBezTo>
                <a:cubicBezTo>
                  <a:pt x="385646" y="608496"/>
                  <a:pt x="390097" y="637572"/>
                  <a:pt x="404679" y="681318"/>
                </a:cubicBezTo>
                <a:cubicBezTo>
                  <a:pt x="319439" y="738143"/>
                  <a:pt x="371335" y="710361"/>
                  <a:pt x="243314" y="753035"/>
                </a:cubicBezTo>
                <a:cubicBezTo>
                  <a:pt x="225385" y="759012"/>
                  <a:pt x="208425" y="770965"/>
                  <a:pt x="189526" y="770965"/>
                </a:cubicBezTo>
                <a:lnTo>
                  <a:pt x="81949" y="770965"/>
                </a:lnTo>
              </a:path>
            </a:pathLst>
          </a:custGeom>
          <a:noFill/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8243393" y="3852687"/>
            <a:ext cx="1228937" cy="831680"/>
            <a:chOff x="5076056" y="5085184"/>
            <a:chExt cx="864096" cy="584775"/>
          </a:xfrm>
        </p:grpSpPr>
        <p:sp>
          <p:nvSpPr>
            <p:cNvPr id="8" name="Ovale 7"/>
            <p:cNvSpPr/>
            <p:nvPr/>
          </p:nvSpPr>
          <p:spPr>
            <a:xfrm>
              <a:off x="5076056" y="5301208"/>
              <a:ext cx="216024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292080" y="5085184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600" dirty="0"/>
                <a:t>e </a:t>
              </a:r>
              <a:r>
                <a:rPr lang="it-IT" sz="4600" baseline="30000" dirty="0"/>
                <a:t>-</a:t>
              </a:r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9210" y="3545452"/>
            <a:ext cx="2021039" cy="2048228"/>
          </a:xfrm>
          <a:prstGeom prst="rect">
            <a:avLst/>
          </a:prstGeom>
          <a:solidFill>
            <a:srgbClr val="FF0000"/>
          </a:solidFill>
          <a:ln w="444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Ovale 11"/>
          <p:cNvSpPr/>
          <p:nvPr/>
        </p:nvSpPr>
        <p:spPr>
          <a:xfrm>
            <a:off x="7219280" y="6208148"/>
            <a:ext cx="2560284" cy="2253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10086798" y="6003325"/>
            <a:ext cx="2662696" cy="2867519"/>
            <a:chOff x="7092280" y="4221088"/>
            <a:chExt cx="1872208" cy="2016224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8304" y="4437112"/>
              <a:ext cx="1421043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Connettore 1 14"/>
            <p:cNvCxnSpPr/>
            <p:nvPr/>
          </p:nvCxnSpPr>
          <p:spPr>
            <a:xfrm flipH="1">
              <a:off x="7092280" y="4221088"/>
              <a:ext cx="1872208" cy="18722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7308304" y="4221088"/>
              <a:ext cx="1584176" cy="20162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723782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29358 L 1.38889E-6 1.09108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01711E-7 L -0.06303 0.07351 " pathEditMode="relative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738</Words>
  <Application>Microsoft Office PowerPoint</Application>
  <PresentationFormat>Personalizzato</PresentationFormat>
  <Paragraphs>100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Default</vt:lpstr>
      <vt:lpstr>Contatore Geiger e Camera a Nebbia :  i primi risultati</vt:lpstr>
      <vt:lpstr>La camera a nebbia</vt:lpstr>
      <vt:lpstr>Principio di funzionamento</vt:lpstr>
      <vt:lpstr>La camera a nebbia</vt:lpstr>
      <vt:lpstr>Il contatore  Geiger-Muller</vt:lpstr>
      <vt:lpstr>Il contatore Geiger-Muller</vt:lpstr>
      <vt:lpstr>Confronto</vt:lpstr>
      <vt:lpstr>La scoperta di  Bothe e Kohlhorster</vt:lpstr>
      <vt:lpstr>1929: L’esperimento Bothe e Kohlhorster</vt:lpstr>
      <vt:lpstr>1929: L’esperimento Bothe e Kohlhorster</vt:lpstr>
      <vt:lpstr>La scoperta di  Bothe e Kohlhorster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radiazione che viene dall’alto Marta Sconza IV A</dc:title>
  <dc:creator>Marina Canali</dc:creator>
  <cp:lastModifiedBy>Marina Canali</cp:lastModifiedBy>
  <cp:revision>68</cp:revision>
  <dcterms:modified xsi:type="dcterms:W3CDTF">2016-07-18T17:00:42Z</dcterms:modified>
</cp:coreProperties>
</file>