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 id="261" r:id="rId7"/>
    <p:sldId id="262" r:id="rId8"/>
    <p:sldId id="263" r:id="rId9"/>
    <p:sldId id="265" r:id="rId10"/>
    <p:sldId id="266" r:id="rId11"/>
    <p:sldId id="267" r:id="rId12"/>
    <p:sldId id="268" r:id="rId13"/>
    <p:sldId id="269" r:id="rId14"/>
    <p:sldId id="270" r:id="rId15"/>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p:scale>
          <a:sx n="60" d="100"/>
          <a:sy n="60" d="100"/>
        </p:scale>
        <p:origin x="-1644" y="-27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43E083D6-DC44-42CF-B588-D2137300E1EA}" type="datetimeFigureOut">
              <a:rPr lang="it-IT" smtClean="0"/>
              <a:pPr/>
              <a:t>26/05/2017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E4967FF-F31D-4120-A9AE-515096E9A244}"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3E083D6-DC44-42CF-B588-D2137300E1EA}" type="datetimeFigureOut">
              <a:rPr lang="it-IT" smtClean="0"/>
              <a:pPr/>
              <a:t>26/05/2017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E4967FF-F31D-4120-A9AE-515096E9A244}"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3E083D6-DC44-42CF-B588-D2137300E1EA}" type="datetimeFigureOut">
              <a:rPr lang="it-IT" smtClean="0"/>
              <a:pPr/>
              <a:t>26/05/2017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E4967FF-F31D-4120-A9AE-515096E9A244}"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3E083D6-DC44-42CF-B588-D2137300E1EA}" type="datetimeFigureOut">
              <a:rPr lang="it-IT" smtClean="0"/>
              <a:pPr/>
              <a:t>26/05/2017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E4967FF-F31D-4120-A9AE-515096E9A244}"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43E083D6-DC44-42CF-B588-D2137300E1EA}" type="datetimeFigureOut">
              <a:rPr lang="it-IT" smtClean="0"/>
              <a:pPr/>
              <a:t>26/05/2017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E4967FF-F31D-4120-A9AE-515096E9A244}"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43E083D6-DC44-42CF-B588-D2137300E1EA}" type="datetimeFigureOut">
              <a:rPr lang="it-IT" smtClean="0"/>
              <a:pPr/>
              <a:t>26/05/2017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E4967FF-F31D-4120-A9AE-515096E9A244}"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43E083D6-DC44-42CF-B588-D2137300E1EA}" type="datetimeFigureOut">
              <a:rPr lang="it-IT" smtClean="0"/>
              <a:pPr/>
              <a:t>26/05/2017</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8E4967FF-F31D-4120-A9AE-515096E9A244}"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43E083D6-DC44-42CF-B588-D2137300E1EA}" type="datetimeFigureOut">
              <a:rPr lang="it-IT" smtClean="0"/>
              <a:pPr/>
              <a:t>26/05/2017</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8E4967FF-F31D-4120-A9AE-515096E9A244}"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3E083D6-DC44-42CF-B588-D2137300E1EA}" type="datetimeFigureOut">
              <a:rPr lang="it-IT" smtClean="0"/>
              <a:pPr/>
              <a:t>26/05/2017</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8E4967FF-F31D-4120-A9AE-515096E9A244}"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3E083D6-DC44-42CF-B588-D2137300E1EA}" type="datetimeFigureOut">
              <a:rPr lang="it-IT" smtClean="0"/>
              <a:pPr/>
              <a:t>26/05/2017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E4967FF-F31D-4120-A9AE-515096E9A244}"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3E083D6-DC44-42CF-B588-D2137300E1EA}" type="datetimeFigureOut">
              <a:rPr lang="it-IT" smtClean="0"/>
              <a:pPr/>
              <a:t>26/05/2017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E4967FF-F31D-4120-A9AE-515096E9A244}"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E083D6-DC44-42CF-B588-D2137300E1EA}" type="datetimeFigureOut">
              <a:rPr lang="it-IT" smtClean="0"/>
              <a:pPr/>
              <a:t>26/05/2017</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4967FF-F31D-4120-A9AE-515096E9A244}"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endParaRPr lang="it-IT"/>
          </a:p>
        </p:txBody>
      </p:sp>
      <p:sp>
        <p:nvSpPr>
          <p:cNvPr id="3" name="Sottotitolo 2"/>
          <p:cNvSpPr>
            <a:spLocks noGrp="1"/>
          </p:cNvSpPr>
          <p:nvPr>
            <p:ph type="subTitle" idx="1"/>
          </p:nvPr>
        </p:nvSpPr>
        <p:spPr/>
        <p:txBody>
          <a:bodyPr/>
          <a:lstStyle/>
          <a:p>
            <a:endParaRPr lang="it-IT"/>
          </a:p>
        </p:txBody>
      </p:sp>
      <p:pic>
        <p:nvPicPr>
          <p:cNvPr id="1028" name="Picture 4" descr="Risultati immagini per il silenzio uccide la dignita"/>
          <p:cNvPicPr>
            <a:picLocks noChangeAspect="1" noChangeArrowheads="1"/>
          </p:cNvPicPr>
          <p:nvPr/>
        </p:nvPicPr>
        <p:blipFill>
          <a:blip r:embed="rId4" cstate="print"/>
          <a:srcRect/>
          <a:stretch>
            <a:fillRect/>
          </a:stretch>
        </p:blipFill>
        <p:spPr bwMode="auto">
          <a:xfrm>
            <a:off x="0" y="-18491"/>
            <a:ext cx="9144000" cy="6867565"/>
          </a:xfrm>
          <a:prstGeom prst="rect">
            <a:avLst/>
          </a:prstGeom>
          <a:noFill/>
        </p:spPr>
      </p:pic>
      <p:pic>
        <p:nvPicPr>
          <p:cNvPr id="4" name="3. don raffe.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cSld>
  <p:clrMapOvr>
    <a:masterClrMapping/>
  </p:clrMapOvr>
  <p:transition advTm="1269">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7" fill="remove" display="0">
                  <p:stCondLst>
                    <p:cond delay="indefinite"/>
                  </p:stCondLst>
                  <p:endCondLst>
                    <p:cond evt="onStopAudio" delay="0">
                      <p:tgtEl>
                        <p:sldTgt/>
                      </p:tgtEl>
                    </p:cond>
                  </p:endCondLst>
                </p:cTn>
                <p:tgtEl>
                  <p:spTgt spid="4"/>
                </p:tgtEl>
              </p:cMediaNode>
            </p:audio>
          </p:childTnLst>
        </p:cTn>
      </p:par>
    </p:tnLst>
  </p:timing>
  <p:extLst>
    <p:ext uri="{E180D4A7-C9FB-4DFB-919C-405C955672EB}">
      <p14:showEvtLst xmlns:p14="http://schemas.microsoft.com/office/powerpoint/2010/main">
        <p14:playEvt time="0" objId="4"/>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188640"/>
            <a:ext cx="9540552" cy="769441"/>
          </a:xfrm>
          <a:prstGeom prst="rect">
            <a:avLst/>
          </a:prstGeom>
          <a:noFill/>
        </p:spPr>
        <p:txBody>
          <a:bodyPr wrap="square" rtlCol="0">
            <a:spAutoFit/>
          </a:bodyPr>
          <a:lstStyle/>
          <a:p>
            <a:r>
              <a:rPr lang="it-IT" sz="4400" b="1" dirty="0" smtClean="0">
                <a:latin typeface="Bookman Old Style" pitchFamily="18" charset="0"/>
              </a:rPr>
              <a:t>L’APPARENZA </a:t>
            </a:r>
            <a:r>
              <a:rPr lang="it-IT" sz="4400" b="1" dirty="0" err="1" smtClean="0">
                <a:latin typeface="Bookman Old Style" pitchFamily="18" charset="0"/>
              </a:rPr>
              <a:t>INGANNA…</a:t>
            </a:r>
            <a:endParaRPr lang="it-IT" sz="4400" b="1" dirty="0">
              <a:latin typeface="Bookman Old Style" pitchFamily="18" charset="0"/>
            </a:endParaRPr>
          </a:p>
        </p:txBody>
      </p:sp>
      <p:sp>
        <p:nvSpPr>
          <p:cNvPr id="3" name="Rettangolo 2"/>
          <p:cNvSpPr/>
          <p:nvPr/>
        </p:nvSpPr>
        <p:spPr>
          <a:xfrm>
            <a:off x="251520" y="980728"/>
            <a:ext cx="4572000" cy="5509200"/>
          </a:xfrm>
          <a:prstGeom prst="rect">
            <a:avLst/>
          </a:prstGeom>
        </p:spPr>
        <p:txBody>
          <a:bodyPr>
            <a:spAutoFit/>
          </a:bodyPr>
          <a:lstStyle/>
          <a:p>
            <a:pPr algn="just"/>
            <a:r>
              <a:rPr lang="it-IT" sz="1600" dirty="0" smtClean="0">
                <a:latin typeface="Bookman Old Style" pitchFamily="18" charset="0"/>
              </a:rPr>
              <a:t>A scuola la figlia maggiore stringe amicizia con un’altra bambina, la figlia di Enrico </a:t>
            </a:r>
            <a:r>
              <a:rPr lang="it-IT" sz="1600" dirty="0" err="1" smtClean="0">
                <a:latin typeface="Bookman Old Style" pitchFamily="18" charset="0"/>
              </a:rPr>
              <a:t>Perillo</a:t>
            </a:r>
            <a:r>
              <a:rPr lang="it-IT" sz="1600" dirty="0" smtClean="0">
                <a:latin typeface="Bookman Old Style" pitchFamily="18" charset="0"/>
              </a:rPr>
              <a:t>, geometra di Portici, sposato con un Medico che lavora al Policlinico, una di quelle famiglie bene di Napoli, fiore all’occhiello di una società spogliata da ogni credibilità. Teresa non sa cosa nasconde questa famiglia però: Enrico è un ossessionato di </a:t>
            </a:r>
            <a:r>
              <a:rPr lang="it-IT" sz="1600" dirty="0" err="1" smtClean="0">
                <a:latin typeface="Bookman Old Style" pitchFamily="18" charset="0"/>
              </a:rPr>
              <a:t>pedopornografia</a:t>
            </a:r>
            <a:r>
              <a:rPr lang="it-IT" sz="1600" dirty="0" smtClean="0">
                <a:latin typeface="Bookman Old Style" pitchFamily="18" charset="0"/>
              </a:rPr>
              <a:t> con un archivio da horror depositato sul suo </a:t>
            </a:r>
            <a:r>
              <a:rPr lang="it-IT" sz="1600" dirty="0" err="1" smtClean="0">
                <a:latin typeface="Bookman Old Style" pitchFamily="18" charset="0"/>
              </a:rPr>
              <a:t>pc</a:t>
            </a:r>
            <a:r>
              <a:rPr lang="it-IT" sz="1600" dirty="0" smtClean="0">
                <a:latin typeface="Bookman Old Style" pitchFamily="18" charset="0"/>
              </a:rPr>
              <a:t>. Questo passa molto tempo in casa da solo con le bambine, e in più frequenta ragazzi molto lontani dalla Napoli Bene con i quali condivide la passione per le armi. Enrico in poco tempo mette le mani sulla figlia maggiore di Teresa abusando sessualmente di lei e non solo: casa </a:t>
            </a:r>
            <a:r>
              <a:rPr lang="it-IT" sz="1600" dirty="0" err="1" smtClean="0">
                <a:latin typeface="Bookman Old Style" pitchFamily="18" charset="0"/>
              </a:rPr>
              <a:t>Perillo</a:t>
            </a:r>
            <a:r>
              <a:rPr lang="it-IT" sz="1600" dirty="0" smtClean="0">
                <a:latin typeface="Bookman Old Style" pitchFamily="18" charset="0"/>
              </a:rPr>
              <a:t> è frequentata da un’altra bambina compagna di classe della figlia di Enrico, affidata ad una casa famiglia per via dei suoi problemi famigliari. Le due bambine subivano le violenze in silenzio.</a:t>
            </a:r>
            <a:endParaRPr lang="it-IT" sz="1600" dirty="0">
              <a:latin typeface="Bookman Old Style" pitchFamily="18" charset="0"/>
            </a:endParaRPr>
          </a:p>
        </p:txBody>
      </p:sp>
      <p:pic>
        <p:nvPicPr>
          <p:cNvPr id="4" name="Picture 2" descr="Risultati immagini per teresa buonocore"/>
          <p:cNvPicPr>
            <a:picLocks noChangeAspect="1" noChangeArrowheads="1"/>
          </p:cNvPicPr>
          <p:nvPr/>
        </p:nvPicPr>
        <p:blipFill>
          <a:blip r:embed="rId2" cstate="print"/>
          <a:srcRect/>
          <a:stretch>
            <a:fillRect/>
          </a:stretch>
        </p:blipFill>
        <p:spPr bwMode="auto">
          <a:xfrm>
            <a:off x="5148064" y="3789040"/>
            <a:ext cx="3600400" cy="2704066"/>
          </a:xfrm>
          <a:prstGeom prst="rect">
            <a:avLst/>
          </a:prstGeom>
          <a:noFill/>
        </p:spPr>
      </p:pic>
      <p:pic>
        <p:nvPicPr>
          <p:cNvPr id="25602" name="Picture 2" descr="Risultati immagini per teresa buonocore e figlia"/>
          <p:cNvPicPr>
            <a:picLocks noChangeAspect="1" noChangeArrowheads="1"/>
          </p:cNvPicPr>
          <p:nvPr/>
        </p:nvPicPr>
        <p:blipFill>
          <a:blip r:embed="rId3" cstate="print"/>
          <a:srcRect/>
          <a:stretch>
            <a:fillRect/>
          </a:stretch>
        </p:blipFill>
        <p:spPr bwMode="auto">
          <a:xfrm>
            <a:off x="5220072" y="1052736"/>
            <a:ext cx="3744416" cy="2498889"/>
          </a:xfrm>
          <a:prstGeom prst="rect">
            <a:avLst/>
          </a:prstGeom>
          <a:noFill/>
        </p:spPr>
      </p:pic>
    </p:spTree>
  </p:cSld>
  <p:clrMapOvr>
    <a:masterClrMapping/>
  </p:clrMapOvr>
  <p:transition advTm="68487">
    <p:pull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0" y="404664"/>
            <a:ext cx="9540552" cy="769441"/>
          </a:xfrm>
          <a:prstGeom prst="rect">
            <a:avLst/>
          </a:prstGeom>
          <a:noFill/>
        </p:spPr>
        <p:txBody>
          <a:bodyPr wrap="square" rtlCol="0">
            <a:spAutoFit/>
          </a:bodyPr>
          <a:lstStyle/>
          <a:p>
            <a:r>
              <a:rPr lang="it-IT" sz="4400" b="1" dirty="0" smtClean="0">
                <a:latin typeface="Bookman Old Style" pitchFamily="18" charset="0"/>
              </a:rPr>
              <a:t>LA SCOPERTA E LA DENUNCIA</a:t>
            </a:r>
            <a:endParaRPr lang="it-IT" sz="4400" b="1" dirty="0">
              <a:latin typeface="Bookman Old Style" pitchFamily="18" charset="0"/>
            </a:endParaRPr>
          </a:p>
        </p:txBody>
      </p:sp>
      <p:sp>
        <p:nvSpPr>
          <p:cNvPr id="4" name="CasellaDiTesto 3"/>
          <p:cNvSpPr txBox="1"/>
          <p:nvPr/>
        </p:nvSpPr>
        <p:spPr>
          <a:xfrm>
            <a:off x="323528" y="1484784"/>
            <a:ext cx="4680520" cy="3785652"/>
          </a:xfrm>
          <a:prstGeom prst="rect">
            <a:avLst/>
          </a:prstGeom>
          <a:noFill/>
        </p:spPr>
        <p:txBody>
          <a:bodyPr wrap="square" rtlCol="0">
            <a:spAutoFit/>
          </a:bodyPr>
          <a:lstStyle/>
          <a:p>
            <a:r>
              <a:rPr lang="it-IT" sz="1600" dirty="0" smtClean="0">
                <a:latin typeface="Bookman Old Style" pitchFamily="18" charset="0"/>
              </a:rPr>
              <a:t>Le due bambine minacciate e terrorizzate, tacciono anche se gli adulti intorno ad esse si accorgono che qualcosa non va. Infatti dopo che la bambina nella casa famiglia parlò degli episodi, allora anche la figlia di Teresa sporse denuncia. Da questo momento in poi per Teresa e le sue figlie iniziarono una serie di intimidazioni che culminarono con l’incendio della porta di casa del legale della donna. Malgrado ciò la donna continuò la sua lotta contro tale ingiustizia, sporgendo denunce sugli atti subiti. La vendetta dell’uomo, come aveva promesso alla figlia, arrivò il 20 settembre 2010, quando due uomini in motorino spararono a Teresa.</a:t>
            </a:r>
            <a:endParaRPr lang="it-IT" sz="1600" dirty="0">
              <a:latin typeface="Bookman Old Style" pitchFamily="18" charset="0"/>
            </a:endParaRPr>
          </a:p>
        </p:txBody>
      </p:sp>
      <p:pic>
        <p:nvPicPr>
          <p:cNvPr id="5" name="Picture 2" descr="Il luogo dell'omicidio di Teresa fonte Ansa.it"/>
          <p:cNvPicPr>
            <a:picLocks noChangeAspect="1" noChangeArrowheads="1"/>
          </p:cNvPicPr>
          <p:nvPr/>
        </p:nvPicPr>
        <p:blipFill>
          <a:blip r:embed="rId2" cstate="print"/>
          <a:srcRect/>
          <a:stretch>
            <a:fillRect/>
          </a:stretch>
        </p:blipFill>
        <p:spPr bwMode="auto">
          <a:xfrm>
            <a:off x="5076055" y="4005064"/>
            <a:ext cx="3776313" cy="2520280"/>
          </a:xfrm>
          <a:prstGeom prst="rect">
            <a:avLst/>
          </a:prstGeom>
          <a:noFill/>
        </p:spPr>
      </p:pic>
      <p:sp>
        <p:nvSpPr>
          <p:cNvPr id="24580" name="AutoShape 4" descr="Risultati immagini per teresa buonocore e figlia"/>
          <p:cNvSpPr>
            <a:spLocks noChangeAspect="1" noChangeArrowheads="1"/>
          </p:cNvSpPr>
          <p:nvPr/>
        </p:nvSpPr>
        <p:spPr bwMode="auto">
          <a:xfrm>
            <a:off x="155575" y="-1233488"/>
            <a:ext cx="4552950" cy="257175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4582" name="AutoShape 6" descr="Risultati immagini per teresa buonocore e figlia"/>
          <p:cNvSpPr>
            <a:spLocks noChangeAspect="1" noChangeArrowheads="1"/>
          </p:cNvSpPr>
          <p:nvPr/>
        </p:nvSpPr>
        <p:spPr bwMode="auto">
          <a:xfrm>
            <a:off x="155575" y="-1233488"/>
            <a:ext cx="4552950" cy="257175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4584" name="AutoShape 8" descr="Risultati immagini per teresa buonocore e figlia"/>
          <p:cNvSpPr>
            <a:spLocks noChangeAspect="1" noChangeArrowheads="1"/>
          </p:cNvSpPr>
          <p:nvPr/>
        </p:nvSpPr>
        <p:spPr bwMode="auto">
          <a:xfrm>
            <a:off x="155575" y="-1233488"/>
            <a:ext cx="4552950" cy="257175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24586" name="Picture 10" descr="Risultati immagini per teresa buonocore e figlia"/>
          <p:cNvPicPr>
            <a:picLocks noChangeAspect="1" noChangeArrowheads="1"/>
          </p:cNvPicPr>
          <p:nvPr/>
        </p:nvPicPr>
        <p:blipFill>
          <a:blip r:embed="rId3" cstate="print"/>
          <a:srcRect/>
          <a:stretch>
            <a:fillRect/>
          </a:stretch>
        </p:blipFill>
        <p:spPr bwMode="auto">
          <a:xfrm>
            <a:off x="5076056" y="1340768"/>
            <a:ext cx="3773602" cy="2376264"/>
          </a:xfrm>
          <a:prstGeom prst="rect">
            <a:avLst/>
          </a:prstGeom>
          <a:noFill/>
        </p:spPr>
      </p:pic>
    </p:spTree>
  </p:cSld>
  <p:clrMapOvr>
    <a:masterClrMapping/>
  </p:clrMapOvr>
  <p:transition advTm="46233">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260648"/>
            <a:ext cx="6048672" cy="769441"/>
          </a:xfrm>
          <a:prstGeom prst="rect">
            <a:avLst/>
          </a:prstGeom>
          <a:noFill/>
        </p:spPr>
        <p:txBody>
          <a:bodyPr wrap="square" rtlCol="0">
            <a:spAutoFit/>
          </a:bodyPr>
          <a:lstStyle/>
          <a:p>
            <a:r>
              <a:rPr lang="it-IT" sz="4400" b="1" dirty="0" smtClean="0">
                <a:latin typeface="Bookman Old Style" pitchFamily="18" charset="0"/>
              </a:rPr>
              <a:t>LE INDAGINI</a:t>
            </a:r>
            <a:endParaRPr lang="it-IT" sz="4400" b="1" dirty="0">
              <a:latin typeface="Bookman Old Style" pitchFamily="18" charset="0"/>
            </a:endParaRPr>
          </a:p>
        </p:txBody>
      </p:sp>
      <p:sp>
        <p:nvSpPr>
          <p:cNvPr id="3" name="Rettangolo 2"/>
          <p:cNvSpPr/>
          <p:nvPr/>
        </p:nvSpPr>
        <p:spPr>
          <a:xfrm>
            <a:off x="0" y="1124744"/>
            <a:ext cx="4824536" cy="3293209"/>
          </a:xfrm>
          <a:prstGeom prst="rect">
            <a:avLst/>
          </a:prstGeom>
        </p:spPr>
        <p:txBody>
          <a:bodyPr wrap="square">
            <a:spAutoFit/>
          </a:bodyPr>
          <a:lstStyle/>
          <a:p>
            <a:pPr algn="just"/>
            <a:r>
              <a:rPr lang="it-IT" sz="1600" dirty="0" smtClean="0">
                <a:latin typeface="Bookman Old Style" pitchFamily="18" charset="0"/>
              </a:rPr>
              <a:t>In un primo momento gli inquirenti pensano che la donna fosse stata uccisa per un regolamento di conti, che avesse a che fare con cattivi giri, ma in poche ore l’indagine viene capovolta e si scoprì il reale concatenarsi dei fatti: la vita di Teresa valeva 15 euro, la ricompensa che Enrico ha promesso ad Alberto Amendola e Giuseppe </a:t>
            </a:r>
            <a:r>
              <a:rPr lang="it-IT" sz="1600" dirty="0" err="1" smtClean="0">
                <a:latin typeface="Bookman Old Style" pitchFamily="18" charset="0"/>
              </a:rPr>
              <a:t>Avolio</a:t>
            </a:r>
            <a:r>
              <a:rPr lang="it-IT" sz="1600" dirty="0" smtClean="0">
                <a:latin typeface="Bookman Old Style" pitchFamily="18" charset="0"/>
              </a:rPr>
              <a:t>, che in poco meno di 48 ore vengono rintracciati dalla polizia, interrogati e confessano. Durante il processo, vennero fuori altri agghiaccianti particolari sul conto della famiglia </a:t>
            </a:r>
            <a:r>
              <a:rPr lang="it-IT" sz="1600" dirty="0" err="1" smtClean="0">
                <a:latin typeface="Bookman Old Style" pitchFamily="18" charset="0"/>
              </a:rPr>
              <a:t>Perillo</a:t>
            </a:r>
            <a:r>
              <a:rPr lang="it-IT" sz="1600" dirty="0" smtClean="0">
                <a:latin typeface="Bookman Old Style" pitchFamily="18" charset="0"/>
              </a:rPr>
              <a:t>.</a:t>
            </a:r>
            <a:endParaRPr lang="it-IT" sz="1600" dirty="0">
              <a:latin typeface="Bookman Old Style" pitchFamily="18" charset="0"/>
            </a:endParaRPr>
          </a:p>
        </p:txBody>
      </p:sp>
      <p:pic>
        <p:nvPicPr>
          <p:cNvPr id="23556" name="Picture 4" descr="Risultati immagini per enrico perillo"/>
          <p:cNvPicPr>
            <a:picLocks noChangeAspect="1" noChangeArrowheads="1"/>
          </p:cNvPicPr>
          <p:nvPr/>
        </p:nvPicPr>
        <p:blipFill>
          <a:blip r:embed="rId2" cstate="print"/>
          <a:srcRect/>
          <a:stretch>
            <a:fillRect/>
          </a:stretch>
        </p:blipFill>
        <p:spPr bwMode="auto">
          <a:xfrm>
            <a:off x="4866799" y="3931964"/>
            <a:ext cx="4277201" cy="2926036"/>
          </a:xfrm>
          <a:prstGeom prst="rect">
            <a:avLst/>
          </a:prstGeom>
          <a:noFill/>
        </p:spPr>
      </p:pic>
      <p:pic>
        <p:nvPicPr>
          <p:cNvPr id="23558" name="Picture 6" descr="Immagine correlata"/>
          <p:cNvPicPr>
            <a:picLocks noChangeAspect="1" noChangeArrowheads="1"/>
          </p:cNvPicPr>
          <p:nvPr/>
        </p:nvPicPr>
        <p:blipFill>
          <a:blip r:embed="rId3" cstate="print"/>
          <a:srcRect/>
          <a:stretch>
            <a:fillRect/>
          </a:stretch>
        </p:blipFill>
        <p:spPr bwMode="auto">
          <a:xfrm>
            <a:off x="5043834" y="836712"/>
            <a:ext cx="4100166" cy="2736304"/>
          </a:xfrm>
          <a:prstGeom prst="rect">
            <a:avLst/>
          </a:prstGeom>
          <a:noFill/>
        </p:spPr>
      </p:pic>
      <p:pic>
        <p:nvPicPr>
          <p:cNvPr id="23560" name="Picture 8" descr="Risultati immagini per alberto amendola"/>
          <p:cNvPicPr>
            <a:picLocks noChangeAspect="1" noChangeArrowheads="1"/>
          </p:cNvPicPr>
          <p:nvPr/>
        </p:nvPicPr>
        <p:blipFill>
          <a:blip r:embed="rId4" cstate="print"/>
          <a:srcRect/>
          <a:stretch>
            <a:fillRect/>
          </a:stretch>
        </p:blipFill>
        <p:spPr bwMode="auto">
          <a:xfrm>
            <a:off x="251520" y="4509121"/>
            <a:ext cx="1800200" cy="2348880"/>
          </a:xfrm>
          <a:prstGeom prst="rect">
            <a:avLst/>
          </a:prstGeom>
          <a:noFill/>
        </p:spPr>
      </p:pic>
    </p:spTree>
  </p:cSld>
  <p:clrMapOvr>
    <a:masterClrMapping/>
  </p:clrMapOvr>
  <p:transition advTm="37124">
    <p:split orient="vert" dir="in"/>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331640" y="332656"/>
            <a:ext cx="6120680" cy="2923877"/>
          </a:xfrm>
          <a:prstGeom prst="rect">
            <a:avLst/>
          </a:prstGeom>
          <a:noFill/>
        </p:spPr>
        <p:txBody>
          <a:bodyPr wrap="square" rtlCol="0">
            <a:spAutoFit/>
          </a:bodyPr>
          <a:lstStyle/>
          <a:p>
            <a:r>
              <a:rPr lang="it-IT" sz="4400" b="1" dirty="0" smtClean="0">
                <a:latin typeface="Bookman Old Style" pitchFamily="18" charset="0"/>
              </a:rPr>
              <a:t>SITOGRAFIA:</a:t>
            </a:r>
          </a:p>
          <a:p>
            <a:endParaRPr lang="it-IT" sz="4400" b="1" dirty="0">
              <a:latin typeface="Bookman Old Style" pitchFamily="18" charset="0"/>
            </a:endParaRPr>
          </a:p>
          <a:p>
            <a:endParaRPr lang="it-IT" sz="1600" dirty="0" smtClean="0">
              <a:latin typeface="Bookman Old Style" pitchFamily="18" charset="0"/>
            </a:endParaRPr>
          </a:p>
          <a:p>
            <a:pPr>
              <a:buFont typeface="Arial" pitchFamily="34" charset="0"/>
              <a:buChar char="•"/>
            </a:pPr>
            <a:r>
              <a:rPr lang="it-IT" sz="1600" dirty="0">
                <a:latin typeface="Bookman Old Style" pitchFamily="18" charset="0"/>
              </a:rPr>
              <a:t> </a:t>
            </a:r>
            <a:r>
              <a:rPr lang="it-IT" sz="1600" dirty="0" smtClean="0">
                <a:latin typeface="Bookman Old Style" pitchFamily="18" charset="0"/>
              </a:rPr>
              <a:t>Uno sguardo al femminile;</a:t>
            </a:r>
          </a:p>
          <a:p>
            <a:pPr>
              <a:buFont typeface="Arial" pitchFamily="34" charset="0"/>
              <a:buChar char="•"/>
            </a:pPr>
            <a:r>
              <a:rPr lang="it-IT" sz="1600" dirty="0">
                <a:latin typeface="Bookman Old Style" pitchFamily="18" charset="0"/>
              </a:rPr>
              <a:t> </a:t>
            </a:r>
            <a:r>
              <a:rPr lang="it-IT" sz="1600" dirty="0" smtClean="0">
                <a:latin typeface="Bookman Old Style" pitchFamily="18" charset="0"/>
              </a:rPr>
              <a:t>Rita </a:t>
            </a:r>
            <a:r>
              <a:rPr lang="it-IT" sz="1600" dirty="0" err="1" smtClean="0">
                <a:latin typeface="Bookman Old Style" pitchFamily="18" charset="0"/>
              </a:rPr>
              <a:t>Atria</a:t>
            </a:r>
            <a:r>
              <a:rPr lang="it-IT" sz="1600" dirty="0" smtClean="0">
                <a:latin typeface="Bookman Old Style" pitchFamily="18" charset="0"/>
              </a:rPr>
              <a:t>;</a:t>
            </a:r>
          </a:p>
          <a:p>
            <a:pPr>
              <a:buFont typeface="Arial" pitchFamily="34" charset="0"/>
              <a:buChar char="•"/>
            </a:pPr>
            <a:r>
              <a:rPr lang="it-IT" sz="1600" dirty="0">
                <a:latin typeface="Bookman Old Style" pitchFamily="18" charset="0"/>
              </a:rPr>
              <a:t> A</a:t>
            </a:r>
            <a:r>
              <a:rPr lang="it-IT" sz="1600" dirty="0" smtClean="0">
                <a:latin typeface="Bookman Old Style" pitchFamily="18" charset="0"/>
              </a:rPr>
              <a:t>rchivio stampa;</a:t>
            </a:r>
          </a:p>
          <a:p>
            <a:pPr>
              <a:buFont typeface="Arial" pitchFamily="34" charset="0"/>
              <a:buChar char="•"/>
            </a:pPr>
            <a:r>
              <a:rPr lang="it-IT" sz="1600" dirty="0">
                <a:latin typeface="Bookman Old Style" pitchFamily="18" charset="0"/>
              </a:rPr>
              <a:t> </a:t>
            </a:r>
            <a:r>
              <a:rPr lang="it-IT" sz="1600" dirty="0" smtClean="0">
                <a:latin typeface="Bookman Old Style" pitchFamily="18" charset="0"/>
              </a:rPr>
              <a:t>Enciclopedia Treccani;</a:t>
            </a:r>
          </a:p>
          <a:p>
            <a:pPr>
              <a:buFont typeface="Arial" pitchFamily="34" charset="0"/>
              <a:buChar char="•"/>
            </a:pPr>
            <a:r>
              <a:rPr lang="it-IT" sz="1600" dirty="0">
                <a:latin typeface="Bookman Old Style" pitchFamily="18" charset="0"/>
              </a:rPr>
              <a:t> </a:t>
            </a:r>
            <a:r>
              <a:rPr lang="it-IT" sz="1600" dirty="0" err="1" smtClean="0">
                <a:latin typeface="Bookman Old Style" pitchFamily="18" charset="0"/>
              </a:rPr>
              <a:t>Friariella</a:t>
            </a:r>
            <a:r>
              <a:rPr lang="it-IT" sz="1600" dirty="0" smtClean="0">
                <a:latin typeface="Bookman Old Style" pitchFamily="18" charset="0"/>
              </a:rPr>
              <a:t>.</a:t>
            </a:r>
            <a:endParaRPr lang="it-IT" sz="4400" dirty="0">
              <a:latin typeface="Bookman Old Style" pitchFamily="18" charset="0"/>
            </a:endParaRPr>
          </a:p>
        </p:txBody>
      </p:sp>
    </p:spTree>
  </p:cSld>
  <p:clrMapOvr>
    <a:masterClrMapping/>
  </p:clrMapOvr>
  <p:transition advTm="8000">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1403648" y="764704"/>
            <a:ext cx="5904656" cy="1477328"/>
          </a:xfrm>
          <a:prstGeom prst="rect">
            <a:avLst/>
          </a:prstGeom>
        </p:spPr>
        <p:txBody>
          <a:bodyPr wrap="square">
            <a:spAutoFit/>
          </a:bodyPr>
          <a:lstStyle/>
          <a:p>
            <a:pPr algn="ctr"/>
            <a:r>
              <a:rPr lang="it-IT" i="1" dirty="0" err="1" smtClean="0"/>
              <a:t>„</a:t>
            </a:r>
            <a:r>
              <a:rPr lang="it-IT" i="1" dirty="0" err="1" smtClean="0">
                <a:latin typeface="Bookman Old Style" pitchFamily="18" charset="0"/>
              </a:rPr>
              <a:t>A</a:t>
            </a:r>
            <a:r>
              <a:rPr lang="it-IT" i="1" dirty="0" smtClean="0">
                <a:latin typeface="Bookman Old Style" pitchFamily="18" charset="0"/>
              </a:rPr>
              <a:t> questo può servire parlare di mafia, parlarne spesso, in modo capillare, a scuola: è una battaglia contro la mentalità mafiosa, che è poi qualunque ideologia disposta a svendere la dignità dell'uomo per soldi.“ don Pino </a:t>
            </a:r>
            <a:r>
              <a:rPr lang="it-IT" i="1" dirty="0" err="1" smtClean="0">
                <a:latin typeface="Bookman Old Style" pitchFamily="18" charset="0"/>
              </a:rPr>
              <a:t>Puglisi</a:t>
            </a:r>
            <a:endParaRPr lang="it-IT" i="1" dirty="0">
              <a:latin typeface="Bookman Old Style" pitchFamily="18" charset="0"/>
            </a:endParaRPr>
          </a:p>
        </p:txBody>
      </p:sp>
      <p:sp>
        <p:nvSpPr>
          <p:cNvPr id="4" name="Rettangolo 3"/>
          <p:cNvSpPr/>
          <p:nvPr/>
        </p:nvSpPr>
        <p:spPr>
          <a:xfrm>
            <a:off x="1619672" y="2413338"/>
            <a:ext cx="5760640" cy="2031325"/>
          </a:xfrm>
          <a:prstGeom prst="rect">
            <a:avLst/>
          </a:prstGeom>
        </p:spPr>
        <p:txBody>
          <a:bodyPr wrap="square">
            <a:spAutoFit/>
          </a:bodyPr>
          <a:lstStyle/>
          <a:p>
            <a:pPr algn="ctr"/>
            <a:r>
              <a:rPr lang="it-IT" i="1" dirty="0" err="1" smtClean="0">
                <a:latin typeface="Bookman Old Style" pitchFamily="18" charset="0"/>
              </a:rPr>
              <a:t>„Certo</a:t>
            </a:r>
            <a:r>
              <a:rPr lang="it-IT" i="1" dirty="0" smtClean="0">
                <a:latin typeface="Bookman Old Style" pitchFamily="18" charset="0"/>
              </a:rPr>
              <a:t> dovremo ancora per lungo tempo confrontarci con la criminalità organizzata di stampo mafioso. Per lungo tempo, non per l'eternità: perché la mafia è un fenomeno umano e come tutti i fenomeni umani ha un principio, una sua evoluzione e avrà quindi anche una fine.“  Paolo Borsellino</a:t>
            </a:r>
            <a:endParaRPr lang="it-IT" i="1" dirty="0">
              <a:latin typeface="Bookman Old Style" pitchFamily="18" charset="0"/>
            </a:endParaRPr>
          </a:p>
        </p:txBody>
      </p:sp>
      <p:sp>
        <p:nvSpPr>
          <p:cNvPr id="5" name="CasellaDiTesto 4"/>
          <p:cNvSpPr txBox="1"/>
          <p:nvPr/>
        </p:nvSpPr>
        <p:spPr>
          <a:xfrm>
            <a:off x="4139952" y="6381328"/>
            <a:ext cx="4824536" cy="369332"/>
          </a:xfrm>
          <a:prstGeom prst="rect">
            <a:avLst/>
          </a:prstGeom>
          <a:noFill/>
        </p:spPr>
        <p:txBody>
          <a:bodyPr wrap="square" rtlCol="0">
            <a:spAutoFit/>
          </a:bodyPr>
          <a:lstStyle/>
          <a:p>
            <a:r>
              <a:rPr lang="it-IT" i="1" dirty="0" smtClean="0">
                <a:latin typeface="Bookman Old Style" pitchFamily="18" charset="0"/>
              </a:rPr>
              <a:t>Veronica </a:t>
            </a:r>
            <a:r>
              <a:rPr lang="it-IT" i="1" dirty="0" err="1" smtClean="0">
                <a:latin typeface="Bookman Old Style" pitchFamily="18" charset="0"/>
              </a:rPr>
              <a:t>Silvestrin</a:t>
            </a:r>
            <a:r>
              <a:rPr lang="it-IT" i="1" dirty="0" smtClean="0">
                <a:latin typeface="Bookman Old Style" pitchFamily="18" charset="0"/>
              </a:rPr>
              <a:t> e Andrea Catoni.</a:t>
            </a:r>
            <a:endParaRPr lang="it-IT" i="1" dirty="0">
              <a:latin typeface="Bookman Old Style" pitchFamily="18" charset="0"/>
            </a:endParaRPr>
          </a:p>
        </p:txBody>
      </p:sp>
    </p:spTree>
  </p:cSld>
  <p:clrMapOvr>
    <a:masterClrMapping/>
  </p:clrMapOvr>
  <p:transition advTm="41846">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79512" y="188640"/>
            <a:ext cx="6192688" cy="769441"/>
          </a:xfrm>
          <a:prstGeom prst="rect">
            <a:avLst/>
          </a:prstGeom>
          <a:noFill/>
        </p:spPr>
        <p:txBody>
          <a:bodyPr wrap="square" rtlCol="0">
            <a:spAutoFit/>
          </a:bodyPr>
          <a:lstStyle/>
          <a:p>
            <a:r>
              <a:rPr lang="it-IT" sz="4400" b="1" dirty="0" smtClean="0">
                <a:latin typeface="Bookman Old Style" pitchFamily="18" charset="0"/>
              </a:rPr>
              <a:t>COS’E’ LA MAFIA?</a:t>
            </a:r>
            <a:endParaRPr lang="it-IT" sz="4400" b="1" dirty="0">
              <a:latin typeface="Bookman Old Style" pitchFamily="18" charset="0"/>
            </a:endParaRPr>
          </a:p>
        </p:txBody>
      </p:sp>
      <p:sp>
        <p:nvSpPr>
          <p:cNvPr id="3" name="CasellaDiTesto 2"/>
          <p:cNvSpPr txBox="1"/>
          <p:nvPr/>
        </p:nvSpPr>
        <p:spPr>
          <a:xfrm>
            <a:off x="323528" y="980728"/>
            <a:ext cx="8496944" cy="1569660"/>
          </a:xfrm>
          <a:prstGeom prst="rect">
            <a:avLst/>
          </a:prstGeom>
          <a:noFill/>
        </p:spPr>
        <p:txBody>
          <a:bodyPr wrap="square" rtlCol="0">
            <a:spAutoFit/>
          </a:bodyPr>
          <a:lstStyle/>
          <a:p>
            <a:pPr algn="just"/>
            <a:r>
              <a:rPr lang="it-IT" sz="1600" dirty="0" smtClean="0">
                <a:latin typeface="Bookman Old Style" pitchFamily="18" charset="0"/>
              </a:rPr>
              <a:t>Con il termine mafia si intende un sistema di potere esercitato attraverso l’uso della violenza e dell’intimidazione per il controllo del territorio, di commerci illegali, di attività economiche e imprenditoriali; è un potere che si presenta come alternativo a quello legittimo fondato sulle leggi e rappresentato dallo Stato. </a:t>
            </a:r>
          </a:p>
          <a:p>
            <a:pPr algn="just"/>
            <a:r>
              <a:rPr lang="it-IT" sz="1600" dirty="0" smtClean="0">
                <a:latin typeface="Bookman Old Style" pitchFamily="18" charset="0"/>
              </a:rPr>
              <a:t>Un sistema di contro-potere. La struttura è gerarchica e verticistica, basata su regole interne a loro volta fondate sull’uso della violenza e dell’intimidazione. </a:t>
            </a:r>
            <a:endParaRPr lang="it-IT" sz="1600" dirty="0"/>
          </a:p>
        </p:txBody>
      </p:sp>
      <p:sp>
        <p:nvSpPr>
          <p:cNvPr id="4" name="Triangolo isoscele 3"/>
          <p:cNvSpPr/>
          <p:nvPr/>
        </p:nvSpPr>
        <p:spPr>
          <a:xfrm>
            <a:off x="395536" y="3068960"/>
            <a:ext cx="4320480" cy="3240360"/>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6" name="Connettore 1 5"/>
          <p:cNvCxnSpPr/>
          <p:nvPr/>
        </p:nvCxnSpPr>
        <p:spPr>
          <a:xfrm>
            <a:off x="755576" y="5805264"/>
            <a:ext cx="3600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Connettore 1 7"/>
          <p:cNvCxnSpPr/>
          <p:nvPr/>
        </p:nvCxnSpPr>
        <p:spPr>
          <a:xfrm>
            <a:off x="1043608" y="5373216"/>
            <a:ext cx="309634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Connettore 1 9"/>
          <p:cNvCxnSpPr/>
          <p:nvPr/>
        </p:nvCxnSpPr>
        <p:spPr>
          <a:xfrm>
            <a:off x="1331640" y="4941168"/>
            <a:ext cx="24482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nettore 1 11"/>
          <p:cNvCxnSpPr/>
          <p:nvPr/>
        </p:nvCxnSpPr>
        <p:spPr>
          <a:xfrm>
            <a:off x="1619672" y="4509120"/>
            <a:ext cx="19442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Connettore 1 13"/>
          <p:cNvCxnSpPr/>
          <p:nvPr/>
        </p:nvCxnSpPr>
        <p:spPr>
          <a:xfrm>
            <a:off x="1907704" y="4077072"/>
            <a:ext cx="129614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CasellaDiTesto 14"/>
          <p:cNvSpPr txBox="1"/>
          <p:nvPr/>
        </p:nvSpPr>
        <p:spPr>
          <a:xfrm>
            <a:off x="2123728" y="3645024"/>
            <a:ext cx="936104" cy="369332"/>
          </a:xfrm>
          <a:prstGeom prst="rect">
            <a:avLst/>
          </a:prstGeom>
          <a:noFill/>
        </p:spPr>
        <p:txBody>
          <a:bodyPr wrap="square" rtlCol="0">
            <a:spAutoFit/>
          </a:bodyPr>
          <a:lstStyle/>
          <a:p>
            <a:r>
              <a:rPr lang="it-IT" sz="900" dirty="0" smtClean="0"/>
              <a:t>COMMISSIONE REGIONALE</a:t>
            </a:r>
            <a:endParaRPr lang="it-IT" sz="900" dirty="0"/>
          </a:p>
        </p:txBody>
      </p:sp>
      <p:sp>
        <p:nvSpPr>
          <p:cNvPr id="16" name="CasellaDiTesto 15"/>
          <p:cNvSpPr txBox="1"/>
          <p:nvPr/>
        </p:nvSpPr>
        <p:spPr>
          <a:xfrm>
            <a:off x="1763688" y="4149080"/>
            <a:ext cx="1656184" cy="230832"/>
          </a:xfrm>
          <a:prstGeom prst="rect">
            <a:avLst/>
          </a:prstGeom>
          <a:noFill/>
        </p:spPr>
        <p:txBody>
          <a:bodyPr wrap="square" rtlCol="0">
            <a:spAutoFit/>
          </a:bodyPr>
          <a:lstStyle/>
          <a:p>
            <a:r>
              <a:rPr lang="it-IT" sz="900" dirty="0" smtClean="0">
                <a:latin typeface="Bookman Old Style" pitchFamily="18" charset="0"/>
              </a:rPr>
              <a:t>COMMISSIONE/CUPOLA</a:t>
            </a:r>
            <a:endParaRPr lang="it-IT" sz="900" dirty="0">
              <a:latin typeface="Bookman Old Style" pitchFamily="18" charset="0"/>
            </a:endParaRPr>
          </a:p>
        </p:txBody>
      </p:sp>
      <p:sp>
        <p:nvSpPr>
          <p:cNvPr id="17" name="CasellaDiTesto 16"/>
          <p:cNvSpPr txBox="1"/>
          <p:nvPr/>
        </p:nvSpPr>
        <p:spPr>
          <a:xfrm>
            <a:off x="1475656" y="4653136"/>
            <a:ext cx="2304256" cy="230832"/>
          </a:xfrm>
          <a:prstGeom prst="rect">
            <a:avLst/>
          </a:prstGeom>
          <a:noFill/>
        </p:spPr>
        <p:txBody>
          <a:bodyPr wrap="square" rtlCol="0">
            <a:spAutoFit/>
          </a:bodyPr>
          <a:lstStyle/>
          <a:p>
            <a:r>
              <a:rPr lang="it-IT" sz="900" dirty="0" smtClean="0">
                <a:latin typeface="Bookman Old Style" pitchFamily="18" charset="0"/>
              </a:rPr>
              <a:t>3 O PIU’ FAMIGLIE = MANDAMENTO</a:t>
            </a:r>
            <a:endParaRPr lang="it-IT" sz="900" dirty="0">
              <a:latin typeface="Bookman Old Style" pitchFamily="18" charset="0"/>
            </a:endParaRPr>
          </a:p>
        </p:txBody>
      </p:sp>
      <p:sp>
        <p:nvSpPr>
          <p:cNvPr id="19" name="CasellaDiTesto 18"/>
          <p:cNvSpPr txBox="1"/>
          <p:nvPr/>
        </p:nvSpPr>
        <p:spPr>
          <a:xfrm>
            <a:off x="1187624" y="5013176"/>
            <a:ext cx="2736304" cy="369332"/>
          </a:xfrm>
          <a:prstGeom prst="rect">
            <a:avLst/>
          </a:prstGeom>
          <a:noFill/>
        </p:spPr>
        <p:txBody>
          <a:bodyPr wrap="square" rtlCol="0">
            <a:spAutoFit/>
          </a:bodyPr>
          <a:lstStyle/>
          <a:p>
            <a:r>
              <a:rPr lang="it-IT" sz="900" dirty="0" smtClean="0">
                <a:latin typeface="Bookman Old Style" pitchFamily="18" charset="0"/>
              </a:rPr>
              <a:t>RAPPRESENTANTE REFERENTE DEI CAPODECINA</a:t>
            </a:r>
            <a:endParaRPr lang="it-IT" sz="900" dirty="0">
              <a:latin typeface="Bookman Old Style" pitchFamily="18" charset="0"/>
            </a:endParaRPr>
          </a:p>
        </p:txBody>
      </p:sp>
      <p:sp>
        <p:nvSpPr>
          <p:cNvPr id="20" name="CasellaDiTesto 19"/>
          <p:cNvSpPr txBox="1"/>
          <p:nvPr/>
        </p:nvSpPr>
        <p:spPr>
          <a:xfrm>
            <a:off x="971600" y="5517232"/>
            <a:ext cx="3240360" cy="230832"/>
          </a:xfrm>
          <a:prstGeom prst="rect">
            <a:avLst/>
          </a:prstGeom>
          <a:noFill/>
        </p:spPr>
        <p:txBody>
          <a:bodyPr wrap="square" rtlCol="0">
            <a:spAutoFit/>
          </a:bodyPr>
          <a:lstStyle/>
          <a:p>
            <a:r>
              <a:rPr lang="it-IT" sz="900" dirty="0" smtClean="0">
                <a:latin typeface="Bookman Old Style" pitchFamily="18" charset="0"/>
              </a:rPr>
              <a:t>CAPODECINA HA UN DETERMINATO TERRITORIO </a:t>
            </a:r>
            <a:endParaRPr lang="it-IT" sz="900" dirty="0">
              <a:latin typeface="Bookman Old Style" pitchFamily="18" charset="0"/>
            </a:endParaRPr>
          </a:p>
        </p:txBody>
      </p:sp>
      <p:sp>
        <p:nvSpPr>
          <p:cNvPr id="21" name="CasellaDiTesto 20"/>
          <p:cNvSpPr txBox="1"/>
          <p:nvPr/>
        </p:nvSpPr>
        <p:spPr>
          <a:xfrm>
            <a:off x="899592" y="5877272"/>
            <a:ext cx="3456384" cy="230832"/>
          </a:xfrm>
          <a:prstGeom prst="rect">
            <a:avLst/>
          </a:prstGeom>
          <a:noFill/>
        </p:spPr>
        <p:txBody>
          <a:bodyPr wrap="square" rtlCol="0">
            <a:spAutoFit/>
          </a:bodyPr>
          <a:lstStyle/>
          <a:p>
            <a:r>
              <a:rPr lang="it-IT" sz="900" dirty="0" smtClean="0">
                <a:latin typeface="Bookman Old Style" pitchFamily="18" charset="0"/>
              </a:rPr>
              <a:t>FAMIGLIA CON  UOMINI </a:t>
            </a:r>
            <a:r>
              <a:rPr lang="it-IT" sz="900" dirty="0" err="1" smtClean="0">
                <a:latin typeface="Bookman Old Style" pitchFamily="18" charset="0"/>
              </a:rPr>
              <a:t>D’ONORE</a:t>
            </a:r>
            <a:r>
              <a:rPr lang="it-IT" sz="900" dirty="0" smtClean="0">
                <a:latin typeface="Bookman Old Style" pitchFamily="18" charset="0"/>
              </a:rPr>
              <a:t> </a:t>
            </a:r>
            <a:endParaRPr lang="it-IT" sz="900" dirty="0">
              <a:latin typeface="Bookman Old Style" pitchFamily="18" charset="0"/>
            </a:endParaRPr>
          </a:p>
        </p:txBody>
      </p:sp>
      <p:pic>
        <p:nvPicPr>
          <p:cNvPr id="16386" name="Picture 2" descr="Risultati immagini per mafia"/>
          <p:cNvPicPr>
            <a:picLocks noChangeAspect="1" noChangeArrowheads="1"/>
          </p:cNvPicPr>
          <p:nvPr/>
        </p:nvPicPr>
        <p:blipFill>
          <a:blip r:embed="rId2" cstate="print"/>
          <a:srcRect/>
          <a:stretch>
            <a:fillRect/>
          </a:stretch>
        </p:blipFill>
        <p:spPr bwMode="auto">
          <a:xfrm>
            <a:off x="4751512" y="2924944"/>
            <a:ext cx="4392488" cy="3298961"/>
          </a:xfrm>
          <a:prstGeom prst="rect">
            <a:avLst/>
          </a:prstGeom>
          <a:noFill/>
        </p:spPr>
      </p:pic>
    </p:spTree>
  </p:cSld>
  <p:clrMapOvr>
    <a:masterClrMapping/>
  </p:clrMapOvr>
  <p:transition advTm="247">
    <p:wheel spokes="3"/>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0" y="0"/>
            <a:ext cx="8820472" cy="1446550"/>
          </a:xfrm>
          <a:prstGeom prst="rect">
            <a:avLst/>
          </a:prstGeom>
          <a:noFill/>
        </p:spPr>
        <p:txBody>
          <a:bodyPr wrap="square" rtlCol="0">
            <a:spAutoFit/>
          </a:bodyPr>
          <a:lstStyle/>
          <a:p>
            <a:r>
              <a:rPr lang="it-IT" sz="4400" b="1" dirty="0" smtClean="0">
                <a:latin typeface="Bookman Old Style" pitchFamily="18" charset="0"/>
              </a:rPr>
              <a:t>DONNE AFFILIATE A CLAN MAFIOSI</a:t>
            </a:r>
            <a:endParaRPr lang="it-IT" sz="4400" b="1" dirty="0">
              <a:latin typeface="Bookman Old Style" pitchFamily="18" charset="0"/>
            </a:endParaRPr>
          </a:p>
        </p:txBody>
      </p:sp>
      <p:sp>
        <p:nvSpPr>
          <p:cNvPr id="4" name="CasellaDiTesto 3"/>
          <p:cNvSpPr txBox="1"/>
          <p:nvPr/>
        </p:nvSpPr>
        <p:spPr>
          <a:xfrm>
            <a:off x="251520" y="1556792"/>
            <a:ext cx="8244408" cy="2554545"/>
          </a:xfrm>
          <a:prstGeom prst="rect">
            <a:avLst/>
          </a:prstGeom>
          <a:noFill/>
        </p:spPr>
        <p:txBody>
          <a:bodyPr wrap="square" rtlCol="0">
            <a:spAutoFit/>
          </a:bodyPr>
          <a:lstStyle/>
          <a:p>
            <a:pPr algn="just"/>
            <a:r>
              <a:rPr lang="it-IT" sz="1600" dirty="0" smtClean="0">
                <a:latin typeface="Bookman Old Style" pitchFamily="18" charset="0"/>
              </a:rPr>
              <a:t>Si può parlare di mafia al femminile? La risposta è indubbiamente affermativa. Nonostante inizialmente le donne avessero un ruolo marginale quale l’educazione dei figli e l’essere brave mogli, ovvero mantenere l’onore della famiglia nella società, acquistarono sempre più importanza fino a prendere parte attiva all’interno delle organizzazioni mafiose. Grazie a tale emancipazione, le donne acquistano sempre più autorevolezza e, se prima dai giudici erano ritenute incolpevoli o incapaci di commettere determinati atti, ora divengono le menti macchinose dei clan mafiosi. Nonostante ciò, alcune di queste donne decidono di costituirsi e diventano collaboratrici di giustizia, esempio di queste figure sono: Giusy Pesce, Carmela Rosalia </a:t>
            </a:r>
            <a:r>
              <a:rPr lang="it-IT" sz="1600" dirty="0" err="1" smtClean="0">
                <a:latin typeface="Bookman Old Style" pitchFamily="18" charset="0"/>
              </a:rPr>
              <a:t>Iuculano</a:t>
            </a:r>
            <a:r>
              <a:rPr lang="it-IT" sz="1600" dirty="0">
                <a:latin typeface="Bookman Old Style" pitchFamily="18" charset="0"/>
              </a:rPr>
              <a:t>.</a:t>
            </a:r>
          </a:p>
        </p:txBody>
      </p:sp>
      <p:pic>
        <p:nvPicPr>
          <p:cNvPr id="4098" name="Picture 2" descr="Giuseppina Pesce"/>
          <p:cNvPicPr>
            <a:picLocks noChangeAspect="1" noChangeArrowheads="1"/>
          </p:cNvPicPr>
          <p:nvPr/>
        </p:nvPicPr>
        <p:blipFill>
          <a:blip r:embed="rId2" cstate="print"/>
          <a:srcRect/>
          <a:stretch>
            <a:fillRect/>
          </a:stretch>
        </p:blipFill>
        <p:spPr bwMode="auto">
          <a:xfrm>
            <a:off x="323528" y="4221088"/>
            <a:ext cx="1584176" cy="1234565"/>
          </a:xfrm>
          <a:prstGeom prst="rect">
            <a:avLst/>
          </a:prstGeom>
          <a:noFill/>
        </p:spPr>
      </p:pic>
      <p:sp>
        <p:nvSpPr>
          <p:cNvPr id="6" name="Rettangolo 5"/>
          <p:cNvSpPr/>
          <p:nvPr/>
        </p:nvSpPr>
        <p:spPr>
          <a:xfrm>
            <a:off x="1979712" y="4221088"/>
            <a:ext cx="6264696" cy="1169551"/>
          </a:xfrm>
          <a:prstGeom prst="rect">
            <a:avLst/>
          </a:prstGeom>
        </p:spPr>
        <p:txBody>
          <a:bodyPr wrap="square">
            <a:spAutoFit/>
          </a:bodyPr>
          <a:lstStyle/>
          <a:p>
            <a:pPr algn="just"/>
            <a:r>
              <a:rPr lang="it-IT" sz="1400" dirty="0" smtClean="0"/>
              <a:t>“</a:t>
            </a:r>
            <a:r>
              <a:rPr lang="it-IT" sz="1400" dirty="0" smtClean="0">
                <a:latin typeface="Bookman Old Style" pitchFamily="18" charset="0"/>
              </a:rPr>
              <a:t>Ho espresso la mia volontà di iniziare questo percorso, spinta dall’amore di madre e dal desiderio di poter avere anch’io una vita migliore, lontana dall’ambiente in cui siamo nati e cresciuti. A CAPO VERO Ero e sono convinta che sia la scelta giusta” - scrive in una lettera alla pm Alessandra Cerreti</a:t>
            </a:r>
            <a:endParaRPr lang="it-IT" sz="1400" dirty="0">
              <a:latin typeface="Bookman Old Style" pitchFamily="18" charset="0"/>
            </a:endParaRPr>
          </a:p>
        </p:txBody>
      </p:sp>
      <p:sp>
        <p:nvSpPr>
          <p:cNvPr id="11" name="Rettangolo 10"/>
          <p:cNvSpPr/>
          <p:nvPr/>
        </p:nvSpPr>
        <p:spPr>
          <a:xfrm>
            <a:off x="323528" y="5589240"/>
            <a:ext cx="6264696" cy="954107"/>
          </a:xfrm>
          <a:prstGeom prst="rect">
            <a:avLst/>
          </a:prstGeom>
        </p:spPr>
        <p:txBody>
          <a:bodyPr wrap="square">
            <a:spAutoFit/>
          </a:bodyPr>
          <a:lstStyle/>
          <a:p>
            <a:pPr algn="just"/>
            <a:r>
              <a:rPr lang="it-IT" sz="1400" dirty="0" smtClean="0">
                <a:latin typeface="Bookman Old Style" pitchFamily="18" charset="0"/>
              </a:rPr>
              <a:t>«Ho deciso questo passo anche per questo motivo, per iniziare una vita nuova, onesta, pulita, tranquilla, alla luce del sole... Vorrei che i miei figli, crescendo, abbiano un buon esempio da parte mia e iniziare una vita normale, come tutti gli altri...».</a:t>
            </a:r>
            <a:endParaRPr lang="it-IT" sz="1400" dirty="0">
              <a:latin typeface="Bookman Old Style" pitchFamily="18" charset="0"/>
            </a:endParaRPr>
          </a:p>
        </p:txBody>
      </p:sp>
      <p:sp>
        <p:nvSpPr>
          <p:cNvPr id="4104" name="AutoShape 8" descr="Risultati immagini per carmela rosalia iuculano"/>
          <p:cNvSpPr>
            <a:spLocks noChangeAspect="1" noChangeArrowheads="1"/>
          </p:cNvSpPr>
          <p:nvPr/>
        </p:nvSpPr>
        <p:spPr bwMode="auto">
          <a:xfrm>
            <a:off x="155575" y="-1485900"/>
            <a:ext cx="1905000" cy="3095625"/>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4106" name="Picture 10" descr="Risultati immagini per carmela rosalia iuculano"/>
          <p:cNvPicPr>
            <a:picLocks noChangeAspect="1" noChangeArrowheads="1"/>
          </p:cNvPicPr>
          <p:nvPr/>
        </p:nvPicPr>
        <p:blipFill>
          <a:blip r:embed="rId3" cstate="print"/>
          <a:srcRect/>
          <a:stretch>
            <a:fillRect/>
          </a:stretch>
        </p:blipFill>
        <p:spPr bwMode="auto">
          <a:xfrm>
            <a:off x="6939136" y="5085184"/>
            <a:ext cx="1772815" cy="1772816"/>
          </a:xfrm>
          <a:prstGeom prst="rect">
            <a:avLst/>
          </a:prstGeom>
          <a:noFill/>
        </p:spPr>
      </p:pic>
    </p:spTree>
  </p:cSld>
  <p:clrMapOvr>
    <a:masterClrMapping/>
  </p:clrMapOvr>
  <p:transition advTm="989">
    <p:wheel spokes="2"/>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332656"/>
            <a:ext cx="9144000" cy="769441"/>
          </a:xfrm>
          <a:prstGeom prst="rect">
            <a:avLst/>
          </a:prstGeom>
          <a:noFill/>
        </p:spPr>
        <p:txBody>
          <a:bodyPr wrap="square" rtlCol="0">
            <a:spAutoFit/>
          </a:bodyPr>
          <a:lstStyle/>
          <a:p>
            <a:r>
              <a:rPr lang="it-IT" sz="4400" b="1" dirty="0" smtClean="0">
                <a:latin typeface="Bookman Old Style" pitchFamily="18" charset="0"/>
              </a:rPr>
              <a:t>LE DONNE VITTIME </a:t>
            </a:r>
            <a:r>
              <a:rPr lang="it-IT" sz="4400" b="1" dirty="0" err="1" smtClean="0">
                <a:latin typeface="Bookman Old Style" pitchFamily="18" charset="0"/>
              </a:rPr>
              <a:t>DI</a:t>
            </a:r>
            <a:r>
              <a:rPr lang="it-IT" sz="4400" b="1" dirty="0" smtClean="0">
                <a:latin typeface="Bookman Old Style" pitchFamily="18" charset="0"/>
              </a:rPr>
              <a:t> MAFIA</a:t>
            </a:r>
            <a:endParaRPr lang="it-IT" sz="4400" b="1" dirty="0">
              <a:latin typeface="Bookman Old Style" pitchFamily="18" charset="0"/>
            </a:endParaRPr>
          </a:p>
        </p:txBody>
      </p:sp>
      <p:sp>
        <p:nvSpPr>
          <p:cNvPr id="3" name="CasellaDiTesto 2"/>
          <p:cNvSpPr txBox="1"/>
          <p:nvPr/>
        </p:nvSpPr>
        <p:spPr>
          <a:xfrm>
            <a:off x="0" y="1484784"/>
            <a:ext cx="9144000" cy="584775"/>
          </a:xfrm>
          <a:prstGeom prst="rect">
            <a:avLst/>
          </a:prstGeom>
          <a:noFill/>
        </p:spPr>
        <p:txBody>
          <a:bodyPr wrap="square" rtlCol="0">
            <a:spAutoFit/>
          </a:bodyPr>
          <a:lstStyle/>
          <a:p>
            <a:pPr algn="just"/>
            <a:r>
              <a:rPr lang="it-IT" sz="1600" dirty="0" smtClean="0">
                <a:latin typeface="Bookman Old Style" pitchFamily="18" charset="0"/>
              </a:rPr>
              <a:t>Le vittime di mafia sono 157 e comprendono donne, ragazzine e bambine. Una di queste è Lea </a:t>
            </a:r>
            <a:r>
              <a:rPr lang="it-IT" sz="1600" dirty="0" err="1" smtClean="0">
                <a:latin typeface="Bookman Old Style" pitchFamily="18" charset="0"/>
              </a:rPr>
              <a:t>Garofalo</a:t>
            </a:r>
            <a:r>
              <a:rPr lang="it-IT" sz="1600" dirty="0" smtClean="0">
                <a:latin typeface="Bookman Old Style" pitchFamily="18" charset="0"/>
              </a:rPr>
              <a:t>.</a:t>
            </a:r>
            <a:endParaRPr lang="it-IT" sz="1600" dirty="0">
              <a:latin typeface="Bookman Old Style" pitchFamily="18" charset="0"/>
            </a:endParaRPr>
          </a:p>
        </p:txBody>
      </p:sp>
      <p:pic>
        <p:nvPicPr>
          <p:cNvPr id="15362" name="Picture 2" descr="http://www.wikimafia.it/wiki/images/thumb/f/f7/Lea_Garofalo.jpg/200px-Lea_Garofalo.jpg"/>
          <p:cNvPicPr>
            <a:picLocks noChangeAspect="1" noChangeArrowheads="1"/>
          </p:cNvPicPr>
          <p:nvPr/>
        </p:nvPicPr>
        <p:blipFill>
          <a:blip r:embed="rId2" cstate="print"/>
          <a:srcRect/>
          <a:stretch>
            <a:fillRect/>
          </a:stretch>
        </p:blipFill>
        <p:spPr bwMode="auto">
          <a:xfrm>
            <a:off x="6300192" y="2636912"/>
            <a:ext cx="2220510" cy="2520280"/>
          </a:xfrm>
          <a:prstGeom prst="rect">
            <a:avLst/>
          </a:prstGeom>
          <a:noFill/>
        </p:spPr>
      </p:pic>
      <p:sp>
        <p:nvSpPr>
          <p:cNvPr id="5" name="CasellaDiTesto 4"/>
          <p:cNvSpPr txBox="1"/>
          <p:nvPr/>
        </p:nvSpPr>
        <p:spPr>
          <a:xfrm>
            <a:off x="0" y="2204864"/>
            <a:ext cx="5328592" cy="400110"/>
          </a:xfrm>
          <a:prstGeom prst="rect">
            <a:avLst/>
          </a:prstGeom>
          <a:noFill/>
        </p:spPr>
        <p:txBody>
          <a:bodyPr wrap="square" rtlCol="0">
            <a:spAutoFit/>
          </a:bodyPr>
          <a:lstStyle/>
          <a:p>
            <a:r>
              <a:rPr lang="it-IT" sz="2000" b="1" dirty="0" smtClean="0">
                <a:latin typeface="Bookman Old Style" pitchFamily="18" charset="0"/>
              </a:rPr>
              <a:t>LA SUA INFANZIA E ADOLESCENZA </a:t>
            </a:r>
            <a:endParaRPr lang="it-IT" sz="2000" b="1" dirty="0">
              <a:latin typeface="Bookman Old Style" pitchFamily="18" charset="0"/>
            </a:endParaRPr>
          </a:p>
        </p:txBody>
      </p:sp>
      <p:sp>
        <p:nvSpPr>
          <p:cNvPr id="6" name="CasellaDiTesto 5"/>
          <p:cNvSpPr txBox="1"/>
          <p:nvPr/>
        </p:nvSpPr>
        <p:spPr>
          <a:xfrm>
            <a:off x="0" y="2780928"/>
            <a:ext cx="5472608" cy="2800767"/>
          </a:xfrm>
          <a:prstGeom prst="rect">
            <a:avLst/>
          </a:prstGeom>
          <a:noFill/>
        </p:spPr>
        <p:txBody>
          <a:bodyPr wrap="square" rtlCol="0">
            <a:spAutoFit/>
          </a:bodyPr>
          <a:lstStyle/>
          <a:p>
            <a:pPr algn="just"/>
            <a:r>
              <a:rPr lang="it-IT" sz="1600" dirty="0" smtClean="0">
                <a:latin typeface="Bookman Old Style" pitchFamily="18" charset="0"/>
              </a:rPr>
              <a:t>Lea </a:t>
            </a:r>
            <a:r>
              <a:rPr lang="it-IT" sz="1600" dirty="0" err="1" smtClean="0">
                <a:latin typeface="Bookman Old Style" pitchFamily="18" charset="0"/>
              </a:rPr>
              <a:t>Garofalo</a:t>
            </a:r>
            <a:r>
              <a:rPr lang="it-IT" sz="1600" dirty="0" smtClean="0">
                <a:latin typeface="Bookman Old Style" pitchFamily="18" charset="0"/>
              </a:rPr>
              <a:t> fu figlia di Antonio </a:t>
            </a:r>
            <a:r>
              <a:rPr lang="it-IT" sz="1600" dirty="0" err="1" smtClean="0">
                <a:latin typeface="Bookman Old Style" pitchFamily="18" charset="0"/>
              </a:rPr>
              <a:t>Garofalo</a:t>
            </a:r>
            <a:r>
              <a:rPr lang="it-IT" sz="1600" dirty="0" smtClean="0">
                <a:latin typeface="Bookman Old Style" pitchFamily="18" charset="0"/>
              </a:rPr>
              <a:t> e Santina </a:t>
            </a:r>
            <a:r>
              <a:rPr lang="it-IT" sz="1600" dirty="0" err="1" smtClean="0">
                <a:latin typeface="Bookman Old Style" pitchFamily="18" charset="0"/>
              </a:rPr>
              <a:t>Miletta</a:t>
            </a:r>
            <a:r>
              <a:rPr lang="it-IT" sz="1600" dirty="0" smtClean="0">
                <a:latin typeface="Bookman Old Style" pitchFamily="18" charset="0"/>
              </a:rPr>
              <a:t>, Lea rimase orfana all'età di nove mesi in quanto suo padre venne ucciso nella cosiddetta “faida di </a:t>
            </a:r>
            <a:r>
              <a:rPr lang="it-IT" sz="1600" dirty="0" err="1" smtClean="0">
                <a:latin typeface="Bookman Old Style" pitchFamily="18" charset="0"/>
              </a:rPr>
              <a:t>Pagliarelle</a:t>
            </a:r>
            <a:r>
              <a:rPr lang="it-IT" sz="1600" dirty="0" smtClean="0">
                <a:latin typeface="Bookman Old Style" pitchFamily="18" charset="0"/>
              </a:rPr>
              <a:t>”. La piccola Lea crebbe insieme alla nonna, alla madre e ai fratelli maggiori Marisa e Floriano che anni dopo avrebbe vendicato l'omicidio del padre, salvo poi essere a sua volta ucciso in un agguato, l'8 giugno 2005. A quattordici anni Lea si innamorò del diciassettenne Carlo </a:t>
            </a:r>
            <a:r>
              <a:rPr lang="it-IT" sz="1600" dirty="0" err="1" smtClean="0">
                <a:latin typeface="Bookman Old Style" pitchFamily="18" charset="0"/>
              </a:rPr>
              <a:t>Cosco</a:t>
            </a:r>
            <a:r>
              <a:rPr lang="it-IT" sz="1600" dirty="0" smtClean="0">
                <a:latin typeface="Bookman Old Style" pitchFamily="18" charset="0"/>
              </a:rPr>
              <a:t> e decise di stabilirsi con lui a Milano. Il 4 dicembre 1991 diede alla luce Denise. </a:t>
            </a:r>
            <a:endParaRPr lang="it-IT" sz="1600" dirty="0">
              <a:latin typeface="Bookman Old Style" pitchFamily="18" charset="0"/>
            </a:endParaRPr>
          </a:p>
        </p:txBody>
      </p:sp>
    </p:spTree>
  </p:cSld>
  <p:clrMapOvr>
    <a:masterClrMapping/>
  </p:clrMapOvr>
  <p:transition advTm="906">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0"/>
            <a:ext cx="5976664" cy="769441"/>
          </a:xfrm>
          <a:prstGeom prst="rect">
            <a:avLst/>
          </a:prstGeom>
          <a:noFill/>
        </p:spPr>
        <p:txBody>
          <a:bodyPr wrap="square" rtlCol="0">
            <a:spAutoFit/>
          </a:bodyPr>
          <a:lstStyle/>
          <a:p>
            <a:r>
              <a:rPr lang="it-IT" sz="4400" b="1" dirty="0" smtClean="0">
                <a:latin typeface="Bookman Old Style" pitchFamily="18" charset="0"/>
              </a:rPr>
              <a:t>LA SVOLTA</a:t>
            </a:r>
            <a:endParaRPr lang="it-IT" sz="4400" b="1" dirty="0">
              <a:latin typeface="Bookman Old Style" pitchFamily="18" charset="0"/>
            </a:endParaRPr>
          </a:p>
        </p:txBody>
      </p:sp>
      <p:sp>
        <p:nvSpPr>
          <p:cNvPr id="3" name="Rettangolo 2"/>
          <p:cNvSpPr/>
          <p:nvPr/>
        </p:nvSpPr>
        <p:spPr>
          <a:xfrm>
            <a:off x="0" y="1268760"/>
            <a:ext cx="4283968" cy="4031873"/>
          </a:xfrm>
          <a:prstGeom prst="rect">
            <a:avLst/>
          </a:prstGeom>
        </p:spPr>
        <p:txBody>
          <a:bodyPr wrap="square">
            <a:spAutoFit/>
          </a:bodyPr>
          <a:lstStyle/>
          <a:p>
            <a:pPr algn="just"/>
            <a:r>
              <a:rPr lang="it-IT" sz="1600" dirty="0" smtClean="0">
                <a:latin typeface="Bookman Old Style" pitchFamily="18" charset="0"/>
              </a:rPr>
              <a:t>Lea </a:t>
            </a:r>
            <a:r>
              <a:rPr lang="it-IT" sz="1600" dirty="0" err="1" smtClean="0">
                <a:latin typeface="Bookman Old Style" pitchFamily="18" charset="0"/>
              </a:rPr>
              <a:t>Garofalo</a:t>
            </a:r>
            <a:r>
              <a:rPr lang="it-IT" sz="1600" dirty="0" smtClean="0">
                <a:latin typeface="Bookman Old Style" pitchFamily="18" charset="0"/>
              </a:rPr>
              <a:t> decise di trasferirsi a Milano, ignara del fatto che Carlo </a:t>
            </a:r>
            <a:r>
              <a:rPr lang="it-IT" sz="1600" dirty="0" err="1" smtClean="0">
                <a:latin typeface="Bookman Old Style" pitchFamily="18" charset="0"/>
              </a:rPr>
              <a:t>Cosco</a:t>
            </a:r>
            <a:r>
              <a:rPr lang="it-IT" sz="1600" dirty="0" smtClean="0">
                <a:latin typeface="Bookman Old Style" pitchFamily="18" charset="0"/>
              </a:rPr>
              <a:t> l'avesse scelta come compagna solo per acquisire maggior prestigio agli occhi della cosca </a:t>
            </a:r>
            <a:r>
              <a:rPr lang="it-IT" sz="1600" dirty="0" err="1" smtClean="0">
                <a:latin typeface="Bookman Old Style" pitchFamily="18" charset="0"/>
              </a:rPr>
              <a:t>Garofalo</a:t>
            </a:r>
            <a:r>
              <a:rPr lang="it-IT" sz="1600" dirty="0" smtClean="0">
                <a:latin typeface="Bookman Old Style" pitchFamily="18" charset="0"/>
              </a:rPr>
              <a:t>. Il  7 maggio 1996, il compagno e alcuni componenti della sua famiglia vennero arrestati per traffico di stupefacenti. Durante un colloquio in carcere, la ragazza comunicò al compagno la volontà di lasciarlo e di volersi portare via la figlia. Madre e figlia abbandonarono dunque Milano. Nel 2002, quando Lea, sotto casa, si accorse dell'incendio della propria auto, capì che i </a:t>
            </a:r>
            <a:r>
              <a:rPr lang="it-IT" sz="1600" dirty="0" err="1" smtClean="0">
                <a:latin typeface="Bookman Old Style" pitchFamily="18" charset="0"/>
              </a:rPr>
              <a:t>Cosco</a:t>
            </a:r>
            <a:r>
              <a:rPr lang="it-IT" sz="1600" dirty="0" smtClean="0">
                <a:latin typeface="Bookman Old Style" pitchFamily="18" charset="0"/>
              </a:rPr>
              <a:t> erano sulle loro tracce e che lei e sua figlia si trovavano in pericolo.</a:t>
            </a:r>
            <a:endParaRPr lang="it-IT" dirty="0"/>
          </a:p>
        </p:txBody>
      </p:sp>
      <p:pic>
        <p:nvPicPr>
          <p:cNvPr id="20482" name="Picture 2" descr="Immagine correlata"/>
          <p:cNvPicPr>
            <a:picLocks noChangeAspect="1" noChangeArrowheads="1"/>
          </p:cNvPicPr>
          <p:nvPr/>
        </p:nvPicPr>
        <p:blipFill>
          <a:blip r:embed="rId2" cstate="print"/>
          <a:srcRect/>
          <a:stretch>
            <a:fillRect/>
          </a:stretch>
        </p:blipFill>
        <p:spPr bwMode="auto">
          <a:xfrm>
            <a:off x="4211960" y="4005064"/>
            <a:ext cx="4552950" cy="2562226"/>
          </a:xfrm>
          <a:prstGeom prst="rect">
            <a:avLst/>
          </a:prstGeom>
          <a:noFill/>
        </p:spPr>
      </p:pic>
      <p:pic>
        <p:nvPicPr>
          <p:cNvPr id="20484" name="Picture 4" descr="Risultati immagini per lea garofalo"/>
          <p:cNvPicPr>
            <a:picLocks noChangeAspect="1" noChangeArrowheads="1"/>
          </p:cNvPicPr>
          <p:nvPr/>
        </p:nvPicPr>
        <p:blipFill>
          <a:blip r:embed="rId3" cstate="print"/>
          <a:srcRect/>
          <a:stretch>
            <a:fillRect/>
          </a:stretch>
        </p:blipFill>
        <p:spPr bwMode="auto">
          <a:xfrm>
            <a:off x="4355976" y="764704"/>
            <a:ext cx="4552950" cy="3200401"/>
          </a:xfrm>
          <a:prstGeom prst="rect">
            <a:avLst/>
          </a:prstGeom>
          <a:noFill/>
        </p:spPr>
      </p:pic>
    </p:spTree>
  </p:cSld>
  <p:clrMapOvr>
    <a:masterClrMapping/>
  </p:clrMapOvr>
  <p:transition advTm="1034">
    <p:plus/>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188640"/>
            <a:ext cx="7488832" cy="769441"/>
          </a:xfrm>
          <a:prstGeom prst="rect">
            <a:avLst/>
          </a:prstGeom>
          <a:noFill/>
        </p:spPr>
        <p:txBody>
          <a:bodyPr wrap="square" rtlCol="0">
            <a:spAutoFit/>
          </a:bodyPr>
          <a:lstStyle/>
          <a:p>
            <a:r>
              <a:rPr lang="it-IT" sz="4400" b="1" dirty="0" smtClean="0">
                <a:latin typeface="Bookman Old Style" pitchFamily="18" charset="0"/>
              </a:rPr>
              <a:t>LA VITA DA TESTIMONE</a:t>
            </a:r>
            <a:endParaRPr lang="it-IT" sz="4400" b="1" dirty="0">
              <a:latin typeface="Bookman Old Style" pitchFamily="18" charset="0"/>
            </a:endParaRPr>
          </a:p>
        </p:txBody>
      </p:sp>
      <p:sp>
        <p:nvSpPr>
          <p:cNvPr id="3" name="CasellaDiTesto 2"/>
          <p:cNvSpPr txBox="1"/>
          <p:nvPr/>
        </p:nvSpPr>
        <p:spPr>
          <a:xfrm>
            <a:off x="179512" y="1196752"/>
            <a:ext cx="4752528" cy="3293209"/>
          </a:xfrm>
          <a:prstGeom prst="rect">
            <a:avLst/>
          </a:prstGeom>
          <a:noFill/>
        </p:spPr>
        <p:txBody>
          <a:bodyPr wrap="square" rtlCol="0">
            <a:spAutoFit/>
          </a:bodyPr>
          <a:lstStyle/>
          <a:p>
            <a:pPr algn="just"/>
            <a:r>
              <a:rPr lang="it-IT" sz="1600" dirty="0" smtClean="0">
                <a:latin typeface="Bookman Old Style" pitchFamily="18" charset="0"/>
              </a:rPr>
              <a:t>Avendo capito di essere in pericolo, Lea decise di denunciare i fatti ai Carabinieri, i quali inserirono la giovane donna e la figlia nel programma di protezione testimoni. La vita da testimone di giustizia fu difficile, caratterizzata da una profonda solitudine. Le dichiarazioni di Lea non sfociarono in alcun processo e per questo motivo le viene revocata la protezione dello Stato. Nonostante il ricorso vinto al Consiglio di Stato, nel frattempo i documenti falsi suoi e della figlia non esistevano più. </a:t>
            </a:r>
          </a:p>
          <a:p>
            <a:endParaRPr lang="it-IT" sz="1600" dirty="0">
              <a:latin typeface="Bookman Old Style" pitchFamily="18" charset="0"/>
            </a:endParaRPr>
          </a:p>
        </p:txBody>
      </p:sp>
      <p:pic>
        <p:nvPicPr>
          <p:cNvPr id="19458" name="Picture 2" descr="Risultati immagini per lea garofalo"/>
          <p:cNvPicPr>
            <a:picLocks noChangeAspect="1" noChangeArrowheads="1"/>
          </p:cNvPicPr>
          <p:nvPr/>
        </p:nvPicPr>
        <p:blipFill>
          <a:blip r:embed="rId2" cstate="print"/>
          <a:srcRect/>
          <a:stretch>
            <a:fillRect/>
          </a:stretch>
        </p:blipFill>
        <p:spPr bwMode="auto">
          <a:xfrm>
            <a:off x="4932040" y="3861048"/>
            <a:ext cx="3924300" cy="2686051"/>
          </a:xfrm>
          <a:prstGeom prst="rect">
            <a:avLst/>
          </a:prstGeom>
          <a:noFill/>
        </p:spPr>
      </p:pic>
      <p:pic>
        <p:nvPicPr>
          <p:cNvPr id="19460" name="Picture 4" descr="Immagine correlata"/>
          <p:cNvPicPr>
            <a:picLocks noChangeAspect="1" noChangeArrowheads="1"/>
          </p:cNvPicPr>
          <p:nvPr/>
        </p:nvPicPr>
        <p:blipFill>
          <a:blip r:embed="rId3" cstate="print"/>
          <a:srcRect/>
          <a:stretch>
            <a:fillRect/>
          </a:stretch>
        </p:blipFill>
        <p:spPr bwMode="auto">
          <a:xfrm>
            <a:off x="5724128" y="1556792"/>
            <a:ext cx="2880320" cy="1794662"/>
          </a:xfrm>
          <a:prstGeom prst="rect">
            <a:avLst/>
          </a:prstGeom>
          <a:noFill/>
        </p:spPr>
      </p:pic>
      <p:pic>
        <p:nvPicPr>
          <p:cNvPr id="19462" name="Picture 6" descr="Risultati immagini per lea garofalo"/>
          <p:cNvPicPr>
            <a:picLocks noChangeAspect="1" noChangeArrowheads="1"/>
          </p:cNvPicPr>
          <p:nvPr/>
        </p:nvPicPr>
        <p:blipFill>
          <a:blip r:embed="rId4" cstate="print"/>
          <a:srcRect/>
          <a:stretch>
            <a:fillRect/>
          </a:stretch>
        </p:blipFill>
        <p:spPr bwMode="auto">
          <a:xfrm>
            <a:off x="251520" y="4319717"/>
            <a:ext cx="3384376" cy="2538283"/>
          </a:xfrm>
          <a:prstGeom prst="rect">
            <a:avLst/>
          </a:prstGeom>
          <a:noFill/>
        </p:spPr>
      </p:pic>
    </p:spTree>
  </p:cSld>
  <p:clrMapOvr>
    <a:masterClrMapping/>
  </p:clrMapOvr>
  <p:transition advTm="37090">
    <p:split dir="in"/>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51520" y="188640"/>
            <a:ext cx="4536504" cy="769441"/>
          </a:xfrm>
          <a:prstGeom prst="rect">
            <a:avLst/>
          </a:prstGeom>
          <a:noFill/>
        </p:spPr>
        <p:txBody>
          <a:bodyPr wrap="square" rtlCol="0">
            <a:spAutoFit/>
          </a:bodyPr>
          <a:lstStyle/>
          <a:p>
            <a:r>
              <a:rPr lang="it-IT" sz="4400" b="1" dirty="0" smtClean="0">
                <a:latin typeface="Bookman Old Style" pitchFamily="18" charset="0"/>
              </a:rPr>
              <a:t>L’OMICIDIO</a:t>
            </a:r>
            <a:endParaRPr lang="it-IT" sz="4400" b="1" dirty="0">
              <a:latin typeface="Bookman Old Style" pitchFamily="18" charset="0"/>
            </a:endParaRPr>
          </a:p>
        </p:txBody>
      </p:sp>
      <p:sp>
        <p:nvSpPr>
          <p:cNvPr id="3" name="Rettangolo 2"/>
          <p:cNvSpPr/>
          <p:nvPr/>
        </p:nvSpPr>
        <p:spPr>
          <a:xfrm>
            <a:off x="0" y="1052736"/>
            <a:ext cx="5652120" cy="5786199"/>
          </a:xfrm>
          <a:prstGeom prst="rect">
            <a:avLst/>
          </a:prstGeom>
        </p:spPr>
        <p:txBody>
          <a:bodyPr wrap="square">
            <a:spAutoFit/>
          </a:bodyPr>
          <a:lstStyle/>
          <a:p>
            <a:pPr algn="just"/>
            <a:r>
              <a:rPr lang="it-IT" sz="1600" dirty="0" smtClean="0">
                <a:latin typeface="Bookman Old Style" pitchFamily="18" charset="0"/>
              </a:rPr>
              <a:t> La sua sete di vendetta venne soddisfatta il 24 novembre 2009. Lea e sua figlia si trovavano a Milano da quattro giorni: partite da Petilia Policastro alla volta di Firenze, mamma e figlia il 20 novembre presero il treno che le avrebbe portate nel capoluogo lombardo. Fu lo stesso Carlo </a:t>
            </a:r>
            <a:r>
              <a:rPr lang="it-IT" sz="1600" dirty="0" err="1" smtClean="0">
                <a:latin typeface="Bookman Old Style" pitchFamily="18" charset="0"/>
              </a:rPr>
              <a:t>Cosco</a:t>
            </a:r>
            <a:r>
              <a:rPr lang="it-IT" sz="1600" dirty="0" smtClean="0">
                <a:latin typeface="Bookman Old Style" pitchFamily="18" charset="0"/>
              </a:rPr>
              <a:t> ad invitarle. Si trattava di una trappola. Lea era convinta che insieme a sua figlia non le sarebbe accaduto mai nulla, anche perché “</a:t>
            </a:r>
            <a:r>
              <a:rPr lang="it-IT" sz="1600" i="1" dirty="0" smtClean="0">
                <a:latin typeface="Bookman Old Style" pitchFamily="18" charset="0"/>
              </a:rPr>
              <a:t>Milano è una grande città, non è come la Calabria</a:t>
            </a:r>
            <a:r>
              <a:rPr lang="it-IT" sz="1600" dirty="0" smtClean="0">
                <a:latin typeface="Bookman Old Style" pitchFamily="18" charset="0"/>
              </a:rPr>
              <a:t>”.L'intento dell'uomo era di fare in modo che Lea tornasse a fidarsi di lui. Nel pomeriggio del 24 novembre, Lea e Denise decisero di concedersi una passeggiata per Milano, in zona Arco della Pace. Alle 18.15 circa, Carlo </a:t>
            </a:r>
            <a:r>
              <a:rPr lang="it-IT" sz="1600" dirty="0" err="1" smtClean="0">
                <a:latin typeface="Bookman Old Style" pitchFamily="18" charset="0"/>
              </a:rPr>
              <a:t>Cosco</a:t>
            </a:r>
            <a:r>
              <a:rPr lang="it-IT" sz="1600" dirty="0" smtClean="0">
                <a:latin typeface="Bookman Old Style" pitchFamily="18" charset="0"/>
              </a:rPr>
              <a:t> le raggiunse, prendendo la figlia e accompagnandola a casa del fratello Giuseppe </a:t>
            </a:r>
            <a:r>
              <a:rPr lang="it-IT" sz="1600" dirty="0" err="1" smtClean="0">
                <a:latin typeface="Bookman Old Style" pitchFamily="18" charset="0"/>
              </a:rPr>
              <a:t>Cosco</a:t>
            </a:r>
            <a:r>
              <a:rPr lang="it-IT" sz="1600" dirty="0" smtClean="0">
                <a:latin typeface="Bookman Old Style" pitchFamily="18" charset="0"/>
              </a:rPr>
              <a:t>, per farla cenare e poi salutare i suoi zii e i suoi cugini. Poi l'uomo fece ritorno all'Arco della Pace, dove aveva appuntamento con Lea </a:t>
            </a:r>
            <a:r>
              <a:rPr lang="it-IT" sz="1600" dirty="0" err="1" smtClean="0">
                <a:latin typeface="Bookman Old Style" pitchFamily="18" charset="0"/>
              </a:rPr>
              <a:t>Garofalo</a:t>
            </a:r>
            <a:r>
              <a:rPr lang="it-IT" sz="1600" dirty="0" smtClean="0">
                <a:latin typeface="Bookman Old Style" pitchFamily="18" charset="0"/>
              </a:rPr>
              <a:t>. L'omicidio si consumò intorno alle 19.10, in un appartamento di piazza Prealpi 2 a Milano, di proprietà della nonna di un amico dei </a:t>
            </a:r>
            <a:r>
              <a:rPr lang="it-IT" sz="1600" dirty="0" err="1" smtClean="0">
                <a:latin typeface="Bookman Old Style" pitchFamily="18" charset="0"/>
              </a:rPr>
              <a:t>Cosco</a:t>
            </a:r>
            <a:r>
              <a:rPr lang="it-IT" sz="1600" dirty="0" smtClean="0">
                <a:latin typeface="Bookman Old Style" pitchFamily="18" charset="0"/>
              </a:rPr>
              <a:t>. Il corpo di Lea </a:t>
            </a:r>
            <a:r>
              <a:rPr lang="it-IT" sz="1600" dirty="0" err="1" smtClean="0">
                <a:latin typeface="Bookman Old Style" pitchFamily="18" charset="0"/>
              </a:rPr>
              <a:t>Garofalo</a:t>
            </a:r>
            <a:r>
              <a:rPr lang="it-IT" sz="1600" dirty="0" smtClean="0">
                <a:latin typeface="Bookman Old Style" pitchFamily="18" charset="0"/>
              </a:rPr>
              <a:t> venne poi trasportato su un terreno a San Fruttuoso e lì distrutto</a:t>
            </a:r>
            <a:r>
              <a:rPr lang="it-IT" dirty="0" smtClean="0"/>
              <a:t>. </a:t>
            </a:r>
            <a:endParaRPr lang="it-IT" dirty="0"/>
          </a:p>
        </p:txBody>
      </p:sp>
      <p:pic>
        <p:nvPicPr>
          <p:cNvPr id="18434" name="Picture 2" descr="Risultati immagini per lea garofalo"/>
          <p:cNvPicPr>
            <a:picLocks noChangeAspect="1" noChangeArrowheads="1"/>
          </p:cNvPicPr>
          <p:nvPr/>
        </p:nvPicPr>
        <p:blipFill>
          <a:blip r:embed="rId2" cstate="print"/>
          <a:srcRect/>
          <a:stretch>
            <a:fillRect/>
          </a:stretch>
        </p:blipFill>
        <p:spPr bwMode="auto">
          <a:xfrm>
            <a:off x="5532003" y="4221088"/>
            <a:ext cx="3611997" cy="2017580"/>
          </a:xfrm>
          <a:prstGeom prst="rect">
            <a:avLst/>
          </a:prstGeom>
          <a:noFill/>
        </p:spPr>
      </p:pic>
      <p:pic>
        <p:nvPicPr>
          <p:cNvPr id="18436" name="Picture 4" descr="Risultati immagini per lea garofalo"/>
          <p:cNvPicPr>
            <a:picLocks noChangeAspect="1" noChangeArrowheads="1"/>
          </p:cNvPicPr>
          <p:nvPr/>
        </p:nvPicPr>
        <p:blipFill>
          <a:blip r:embed="rId3" cstate="print"/>
          <a:srcRect/>
          <a:stretch>
            <a:fillRect/>
          </a:stretch>
        </p:blipFill>
        <p:spPr bwMode="auto">
          <a:xfrm>
            <a:off x="5663344" y="1340768"/>
            <a:ext cx="3480656" cy="2592288"/>
          </a:xfrm>
          <a:prstGeom prst="rect">
            <a:avLst/>
          </a:prstGeom>
          <a:noFill/>
        </p:spPr>
      </p:pic>
    </p:spTree>
  </p:cSld>
  <p:clrMapOvr>
    <a:masterClrMapping/>
  </p:clrMapOvr>
  <p:transition advTm="84090">
    <p:spli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260648"/>
            <a:ext cx="9756576" cy="769441"/>
          </a:xfrm>
          <a:prstGeom prst="rect">
            <a:avLst/>
          </a:prstGeom>
          <a:noFill/>
        </p:spPr>
        <p:txBody>
          <a:bodyPr wrap="square" rtlCol="0">
            <a:spAutoFit/>
          </a:bodyPr>
          <a:lstStyle/>
          <a:p>
            <a:r>
              <a:rPr lang="it-IT" sz="4400" b="1" dirty="0" smtClean="0">
                <a:latin typeface="Bookman Old Style" pitchFamily="18" charset="0"/>
              </a:rPr>
              <a:t>LE CONDANNE E LA STAMPA</a:t>
            </a:r>
            <a:endParaRPr lang="it-IT" sz="4400" b="1" dirty="0">
              <a:latin typeface="Bookman Old Style" pitchFamily="18" charset="0"/>
            </a:endParaRPr>
          </a:p>
        </p:txBody>
      </p:sp>
      <p:sp>
        <p:nvSpPr>
          <p:cNvPr id="4" name="CasellaDiTesto 3"/>
          <p:cNvSpPr txBox="1"/>
          <p:nvPr/>
        </p:nvSpPr>
        <p:spPr>
          <a:xfrm>
            <a:off x="0" y="1340768"/>
            <a:ext cx="4680520" cy="2123658"/>
          </a:xfrm>
          <a:prstGeom prst="rect">
            <a:avLst/>
          </a:prstGeom>
          <a:noFill/>
        </p:spPr>
        <p:txBody>
          <a:bodyPr wrap="square" rtlCol="0">
            <a:spAutoFit/>
          </a:bodyPr>
          <a:lstStyle/>
          <a:p>
            <a:pPr algn="just"/>
            <a:r>
              <a:rPr lang="it-IT" sz="2000" b="1" dirty="0" smtClean="0">
                <a:latin typeface="Bookman Old Style" pitchFamily="18" charset="0"/>
              </a:rPr>
              <a:t>LE CONDANNE DEGLI ASSASSINI</a:t>
            </a:r>
          </a:p>
          <a:p>
            <a:pPr algn="just"/>
            <a:r>
              <a:rPr lang="it-IT" sz="1600" dirty="0" smtClean="0">
                <a:latin typeface="Bookman Old Style" pitchFamily="18" charset="0"/>
              </a:rPr>
              <a:t>Solo nel 2014 la Corte di Cassazione confermò le condanne nei confronti degli assassini: Ergastolo per Carlo e Vito </a:t>
            </a:r>
            <a:r>
              <a:rPr lang="it-IT" sz="1600" dirty="0" err="1" smtClean="0">
                <a:latin typeface="Bookman Old Style" pitchFamily="18" charset="0"/>
              </a:rPr>
              <a:t>Cosco</a:t>
            </a:r>
            <a:r>
              <a:rPr lang="it-IT" sz="1600" dirty="0" smtClean="0">
                <a:latin typeface="Bookman Old Style" pitchFamily="18" charset="0"/>
              </a:rPr>
              <a:t>, Rosario Curcio e Massimo Sabatino, mentre  Carmine </a:t>
            </a:r>
            <a:r>
              <a:rPr lang="it-IT" sz="1600" dirty="0" err="1" smtClean="0">
                <a:latin typeface="Bookman Old Style" pitchFamily="18" charset="0"/>
              </a:rPr>
              <a:t>Venturino</a:t>
            </a:r>
            <a:r>
              <a:rPr lang="it-IT" sz="1600" dirty="0" smtClean="0">
                <a:latin typeface="Bookman Old Style" pitchFamily="18" charset="0"/>
              </a:rPr>
              <a:t>, ottenne 25 anni, in ragione dello sconto di pena per la sua collaborazione.  </a:t>
            </a:r>
            <a:endParaRPr lang="it-IT" sz="1600" dirty="0">
              <a:latin typeface="Bookman Old Style" pitchFamily="18" charset="0"/>
            </a:endParaRPr>
          </a:p>
        </p:txBody>
      </p:sp>
      <p:sp>
        <p:nvSpPr>
          <p:cNvPr id="6" name="CasellaDiTesto 5"/>
          <p:cNvSpPr txBox="1"/>
          <p:nvPr/>
        </p:nvSpPr>
        <p:spPr>
          <a:xfrm>
            <a:off x="0" y="3717032"/>
            <a:ext cx="3563888" cy="2123658"/>
          </a:xfrm>
          <a:prstGeom prst="rect">
            <a:avLst/>
          </a:prstGeom>
          <a:noFill/>
        </p:spPr>
        <p:txBody>
          <a:bodyPr wrap="square" rtlCol="0">
            <a:spAutoFit/>
          </a:bodyPr>
          <a:lstStyle/>
          <a:p>
            <a:pPr algn="just"/>
            <a:r>
              <a:rPr lang="it-IT" sz="2000" b="1" dirty="0" smtClean="0">
                <a:latin typeface="Bookman Old Style" pitchFamily="18" charset="0"/>
              </a:rPr>
              <a:t>LA STAMPA</a:t>
            </a:r>
          </a:p>
          <a:p>
            <a:pPr algn="just"/>
            <a:r>
              <a:rPr lang="it-IT" sz="1600" dirty="0" smtClean="0">
                <a:latin typeface="Bookman Old Style" pitchFamily="18" charset="0"/>
              </a:rPr>
              <a:t>La vicenda di Lea </a:t>
            </a:r>
            <a:r>
              <a:rPr lang="it-IT" sz="1600" dirty="0" err="1" smtClean="0">
                <a:latin typeface="Bookman Old Style" pitchFamily="18" charset="0"/>
              </a:rPr>
              <a:t>Garofalo</a:t>
            </a:r>
            <a:r>
              <a:rPr lang="it-IT" sz="1600" dirty="0" smtClean="0">
                <a:latin typeface="Bookman Old Style" pitchFamily="18" charset="0"/>
              </a:rPr>
              <a:t> non fu approfondita sino a quando non assunse un’importanza nazionale. Solo nel 2015, in prossimità dell’anniversario della sua morte, andò in onda un film in sua memoria.</a:t>
            </a:r>
            <a:endParaRPr lang="it-IT" sz="1600" dirty="0">
              <a:latin typeface="Bookman Old Style" pitchFamily="18" charset="0"/>
            </a:endParaRPr>
          </a:p>
        </p:txBody>
      </p:sp>
      <p:pic>
        <p:nvPicPr>
          <p:cNvPr id="17412" name="Picture 4" descr="Immagine correlata"/>
          <p:cNvPicPr>
            <a:picLocks noChangeAspect="1" noChangeArrowheads="1"/>
          </p:cNvPicPr>
          <p:nvPr/>
        </p:nvPicPr>
        <p:blipFill>
          <a:blip r:embed="rId2" cstate="print"/>
          <a:srcRect/>
          <a:stretch>
            <a:fillRect/>
          </a:stretch>
        </p:blipFill>
        <p:spPr bwMode="auto">
          <a:xfrm>
            <a:off x="5362575" y="980728"/>
            <a:ext cx="3781425" cy="3743325"/>
          </a:xfrm>
          <a:prstGeom prst="rect">
            <a:avLst/>
          </a:prstGeom>
          <a:noFill/>
        </p:spPr>
      </p:pic>
      <p:pic>
        <p:nvPicPr>
          <p:cNvPr id="17414" name="Picture 6" descr="Immagine correlata"/>
          <p:cNvPicPr>
            <a:picLocks noChangeAspect="1" noChangeArrowheads="1"/>
          </p:cNvPicPr>
          <p:nvPr/>
        </p:nvPicPr>
        <p:blipFill>
          <a:blip r:embed="rId3" cstate="print"/>
          <a:srcRect/>
          <a:stretch>
            <a:fillRect/>
          </a:stretch>
        </p:blipFill>
        <p:spPr bwMode="auto">
          <a:xfrm>
            <a:off x="3491880" y="3933056"/>
            <a:ext cx="1806201" cy="2520280"/>
          </a:xfrm>
          <a:prstGeom prst="rect">
            <a:avLst/>
          </a:prstGeom>
          <a:noFill/>
        </p:spPr>
      </p:pic>
    </p:spTree>
  </p:cSld>
  <p:clrMapOvr>
    <a:masterClrMapping/>
  </p:clrMapOvr>
  <p:transition advTm="43400">
    <p:pull dir="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0"/>
            <a:ext cx="7848872" cy="769441"/>
          </a:xfrm>
          <a:prstGeom prst="rect">
            <a:avLst/>
          </a:prstGeom>
          <a:noFill/>
        </p:spPr>
        <p:txBody>
          <a:bodyPr wrap="square" rtlCol="0">
            <a:spAutoFit/>
          </a:bodyPr>
          <a:lstStyle/>
          <a:p>
            <a:r>
              <a:rPr lang="it-IT" sz="4400" b="1" dirty="0" smtClean="0">
                <a:latin typeface="Bookman Old Style" pitchFamily="18" charset="0"/>
              </a:rPr>
              <a:t>VITTIME PER DENUNCIA</a:t>
            </a:r>
          </a:p>
        </p:txBody>
      </p:sp>
      <p:sp>
        <p:nvSpPr>
          <p:cNvPr id="3" name="CasellaDiTesto 2"/>
          <p:cNvSpPr txBox="1"/>
          <p:nvPr/>
        </p:nvSpPr>
        <p:spPr>
          <a:xfrm>
            <a:off x="0" y="980728"/>
            <a:ext cx="8748464" cy="338554"/>
          </a:xfrm>
          <a:prstGeom prst="rect">
            <a:avLst/>
          </a:prstGeom>
          <a:noFill/>
        </p:spPr>
        <p:txBody>
          <a:bodyPr wrap="square" rtlCol="0">
            <a:spAutoFit/>
          </a:bodyPr>
          <a:lstStyle/>
          <a:p>
            <a:pPr algn="just"/>
            <a:r>
              <a:rPr lang="it-IT" sz="1600" dirty="0" smtClean="0">
                <a:latin typeface="Bookman Old Style" pitchFamily="18" charset="0"/>
              </a:rPr>
              <a:t>Tra le donne rimaste vittime a causa della giustizia, ricordiamo Teresa </a:t>
            </a:r>
            <a:r>
              <a:rPr lang="it-IT" sz="1600" dirty="0" err="1" smtClean="0">
                <a:latin typeface="Bookman Old Style" pitchFamily="18" charset="0"/>
              </a:rPr>
              <a:t>Buonocore</a:t>
            </a:r>
            <a:r>
              <a:rPr lang="it-IT" sz="1600" dirty="0">
                <a:latin typeface="Bookman Old Style" pitchFamily="18" charset="0"/>
              </a:rPr>
              <a:t>.</a:t>
            </a:r>
            <a:r>
              <a:rPr lang="it-IT" sz="1600" dirty="0" smtClean="0">
                <a:latin typeface="Bookman Old Style" pitchFamily="18" charset="0"/>
              </a:rPr>
              <a:t> </a:t>
            </a:r>
            <a:endParaRPr lang="it-IT" sz="1600" dirty="0">
              <a:latin typeface="Bookman Old Style" pitchFamily="18" charset="0"/>
            </a:endParaRPr>
          </a:p>
        </p:txBody>
      </p:sp>
      <p:pic>
        <p:nvPicPr>
          <p:cNvPr id="22530" name="Picture 2" descr="Teresa Buonocore"/>
          <p:cNvPicPr>
            <a:picLocks noChangeAspect="1" noChangeArrowheads="1"/>
          </p:cNvPicPr>
          <p:nvPr/>
        </p:nvPicPr>
        <p:blipFill>
          <a:blip r:embed="rId2" cstate="print"/>
          <a:srcRect/>
          <a:stretch>
            <a:fillRect/>
          </a:stretch>
        </p:blipFill>
        <p:spPr bwMode="auto">
          <a:xfrm>
            <a:off x="4860032" y="1700808"/>
            <a:ext cx="3312368" cy="3312368"/>
          </a:xfrm>
          <a:prstGeom prst="rect">
            <a:avLst/>
          </a:prstGeom>
          <a:noFill/>
        </p:spPr>
      </p:pic>
      <p:sp>
        <p:nvSpPr>
          <p:cNvPr id="5" name="CasellaDiTesto 4"/>
          <p:cNvSpPr txBox="1"/>
          <p:nvPr/>
        </p:nvSpPr>
        <p:spPr>
          <a:xfrm>
            <a:off x="0" y="1916832"/>
            <a:ext cx="4860032" cy="3046988"/>
          </a:xfrm>
          <a:prstGeom prst="rect">
            <a:avLst/>
          </a:prstGeom>
          <a:noFill/>
        </p:spPr>
        <p:txBody>
          <a:bodyPr wrap="square" rtlCol="0">
            <a:spAutoFit/>
          </a:bodyPr>
          <a:lstStyle/>
          <a:p>
            <a:pPr algn="just"/>
            <a:r>
              <a:rPr lang="it-IT" sz="1600" dirty="0" smtClean="0">
                <a:latin typeface="Bookman Old Style" pitchFamily="18" charset="0"/>
              </a:rPr>
              <a:t>Teresa aveva 51 anni quando l’hanno strappata ad i suoi quattro figli. Aveva avuto due figli da un primo matrimonio che si era concluso dopo pochi anni. Successivamente, aveva conosciuto quello che sarebbe diventato il suo secondo compagno in una vacanza in Sud America. Lui aveva lasciato il suo Paese per seguire Teresa ed in pochi anni erano riusciti a mettere su famiglia: una casa e due bambine. Anche questo secondo matrimonio si concluse dopo poco e Teresa si ritrovò sola a dover mantenere quattro figli.</a:t>
            </a:r>
            <a:endParaRPr lang="it-IT" sz="1600" b="1" dirty="0">
              <a:latin typeface="Bookman Old Style" pitchFamily="18" charset="0"/>
            </a:endParaRPr>
          </a:p>
        </p:txBody>
      </p:sp>
    </p:spTree>
  </p:cSld>
  <p:clrMapOvr>
    <a:masterClrMapping/>
  </p:clrMapOvr>
  <p:transition advTm="45139">
    <p:wedge/>
  </p:transition>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362</TotalTime>
  <Words>1620</Words>
  <Application>Microsoft Office PowerPoint</Application>
  <PresentationFormat>Presentazione su schermo (4:3)</PresentationFormat>
  <Paragraphs>48</Paragraphs>
  <Slides>14</Slides>
  <Notes>0</Notes>
  <HiddenSlides>0</HiddenSlides>
  <MMClips>1</MMClips>
  <ScaleCrop>false</ScaleCrop>
  <HeadingPairs>
    <vt:vector size="4" baseType="variant">
      <vt:variant>
        <vt:lpstr>Tema</vt:lpstr>
      </vt:variant>
      <vt:variant>
        <vt:i4>1</vt:i4>
      </vt:variant>
      <vt:variant>
        <vt:lpstr>Titoli diapositive</vt:lpstr>
      </vt:variant>
      <vt:variant>
        <vt:i4>14</vt:i4>
      </vt:variant>
    </vt:vector>
  </HeadingPairs>
  <TitlesOfParts>
    <vt:vector size="15" baseType="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Amministratore</dc:creator>
  <cp:lastModifiedBy>Roberto Signorello</cp:lastModifiedBy>
  <cp:revision>15</cp:revision>
  <dcterms:created xsi:type="dcterms:W3CDTF">2017-04-24T11:17:04Z</dcterms:created>
  <dcterms:modified xsi:type="dcterms:W3CDTF">2017-05-26T05:55:28Z</dcterms:modified>
</cp:coreProperties>
</file>