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F325-744F-44EB-81DF-BD9B152298DA}" type="datetimeFigureOut">
              <a:rPr lang="it-IT" smtClean="0"/>
              <a:pPr/>
              <a:t>22/07/2016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B6EE-3B37-482B-BA81-9F4129ACD92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rgbClr val="00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841F-CD2C-47DC-810C-B55307CDFFFC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7926-BD9E-4CA3-8C83-7DF4844A4A17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B4C7-3E7F-4546-AA01-E909A58B2662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23DD-DD74-46BA-82D2-04BD5FF97DA8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4B83-55F2-476E-9CA8-B51AA60E8E6B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889D-3E40-4BAF-9BFF-329F5743DB69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EFD2-C086-4560-95A7-0BC7FEEB56C0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910-D7F4-465F-A62F-4CE773A07739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464D-3490-4DC4-97BC-FA89BAF34729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391B-F483-4364-B0C8-ACDE727AF0CE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568" y="6525344"/>
            <a:ext cx="2026568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300"/>
                </a:solidFill>
              </a:defRPr>
            </a:lvl1pPr>
          </a:lstStyle>
          <a:p>
            <a:pPr algn="ctr"/>
            <a:fld id="{D09CC0E6-F2BD-4F6F-A92C-0CC3D91BFBB6}" type="datetime1">
              <a:rPr lang="it-IT" smtClean="0"/>
              <a:pPr algn="ctr"/>
              <a:t>22/07/2016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69458" y="6525344"/>
            <a:ext cx="2750342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300"/>
                </a:solidFill>
              </a:defRPr>
            </a:lvl1pPr>
          </a:lstStyle>
          <a:p>
            <a:r>
              <a:rPr lang="it-IT" dirty="0" smtClean="0"/>
              <a:t>EPICA - LA PROFEZIA </a:t>
            </a:r>
            <a:r>
              <a:rPr lang="it-IT" dirty="0" err="1" smtClean="0"/>
              <a:t>DI</a:t>
            </a:r>
            <a:r>
              <a:rPr lang="it-IT" dirty="0" smtClean="0"/>
              <a:t> ANCHISE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660232" y="6525344"/>
            <a:ext cx="2026568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9CB73A6-F9AA-41D4-8306-D469638F529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Immagine 8" descr="enea-incontra-anchise-20ab863a-d47d-44b8-9ae0-c656075a9913.jpeg"/>
          <p:cNvPicPr>
            <a:picLocks noChangeAspect="1"/>
          </p:cNvPicPr>
          <p:nvPr userDrawn="1"/>
        </p:nvPicPr>
        <p:blipFill>
          <a:blip r:embed="rId13" cstate="print"/>
          <a:srcRect l="7923" t="7161" r="6520" b="10941"/>
          <a:stretch>
            <a:fillRect/>
          </a:stretch>
        </p:blipFill>
        <p:spPr>
          <a:xfrm>
            <a:off x="0" y="0"/>
            <a:ext cx="1584176" cy="1688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772400" cy="1470025"/>
          </a:xfrm>
        </p:spPr>
        <p:txBody>
          <a:bodyPr>
            <a:normAutofit/>
          </a:bodyPr>
          <a:lstStyle/>
          <a:p>
            <a:r>
              <a:rPr lang="it-IT" sz="8000" dirty="0" smtClean="0"/>
              <a:t>NEI CAMPI ELISI</a:t>
            </a:r>
            <a:endParaRPr lang="it-IT" sz="8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it-IT" sz="4400" dirty="0" smtClean="0"/>
              <a:t>ENEA INCONTRA IL PADRE ANCHISE</a:t>
            </a:r>
            <a:endParaRPr lang="it-IT" sz="4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6AF-8F64-4A43-B31D-C4EF54B980AC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just"/>
            <a:r>
              <a:rPr lang="it-IT" sz="2800" dirty="0" smtClean="0"/>
              <a:t>Localizzazione dell’antica ALBALONGA</a:t>
            </a:r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87624" y="5367338"/>
            <a:ext cx="6624736" cy="804862"/>
          </a:xfrm>
        </p:spPr>
        <p:txBody>
          <a:bodyPr anchor="ctr">
            <a:normAutofit/>
          </a:bodyPr>
          <a:lstStyle/>
          <a:p>
            <a:r>
              <a:rPr lang="it-IT" sz="1800" dirty="0" smtClean="0"/>
              <a:t>Fondata dal figlio di Enea, la città sorgeva ai piedi del colle Albano</a:t>
            </a:r>
            <a:endParaRPr lang="it-IT" sz="1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391B-F483-4364-B0C8-ACDE727AF0CE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10" name="Segnaposto immagine 9" descr="carta Albalonga e Lavinio.GIF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contrast="10000"/>
          </a:blip>
          <a:srcRect l="14769" r="14769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ROMOLO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Nipote di </a:t>
            </a:r>
            <a:r>
              <a:rPr lang="it-IT" b="1" dirty="0" smtClean="0">
                <a:solidFill>
                  <a:srgbClr val="006600"/>
                </a:solidFill>
              </a:rPr>
              <a:t>NUMITORE</a:t>
            </a:r>
            <a:r>
              <a:rPr lang="it-IT" dirty="0" smtClean="0"/>
              <a:t> e figlio di </a:t>
            </a:r>
            <a:r>
              <a:rPr lang="it-IT" b="1" dirty="0">
                <a:solidFill>
                  <a:srgbClr val="006600"/>
                </a:solidFill>
              </a:rPr>
              <a:t>REA SILVIA</a:t>
            </a:r>
          </a:p>
          <a:p>
            <a:pPr algn="just"/>
            <a:r>
              <a:rPr lang="it-IT" dirty="0" smtClean="0"/>
              <a:t>Fondatore di </a:t>
            </a:r>
            <a:r>
              <a:rPr lang="it-IT" b="1" dirty="0">
                <a:solidFill>
                  <a:srgbClr val="006600"/>
                </a:solidFill>
              </a:rPr>
              <a:t>ROMA</a:t>
            </a:r>
            <a:r>
              <a:rPr lang="it-IT" dirty="0" smtClean="0"/>
              <a:t>, sui 7 colli cinti di mura</a:t>
            </a:r>
          </a:p>
          <a:p>
            <a:pPr lvl="2" algn="just">
              <a:buNone/>
            </a:pPr>
            <a:r>
              <a:rPr lang="it-IT" sz="3200" b="1" i="1" dirty="0" smtClean="0">
                <a:solidFill>
                  <a:srgbClr val="006600"/>
                </a:solidFill>
              </a:rPr>
              <a:t>… </a:t>
            </a:r>
            <a:r>
              <a:rPr lang="it-IT" sz="3200" b="1" i="1" dirty="0" err="1" smtClean="0">
                <a:solidFill>
                  <a:srgbClr val="006600"/>
                </a:solidFill>
              </a:rPr>
              <a:t>illa</a:t>
            </a:r>
            <a:r>
              <a:rPr lang="it-IT" sz="3200" b="1" i="1" dirty="0" smtClean="0">
                <a:solidFill>
                  <a:srgbClr val="006600"/>
                </a:solidFill>
              </a:rPr>
              <a:t> </a:t>
            </a:r>
            <a:r>
              <a:rPr lang="it-IT" sz="3200" b="1" i="1" dirty="0" err="1" smtClean="0">
                <a:solidFill>
                  <a:srgbClr val="006600"/>
                </a:solidFill>
              </a:rPr>
              <a:t>incluta</a:t>
            </a:r>
            <a:r>
              <a:rPr lang="it-IT" sz="3200" b="1" i="1" dirty="0" smtClean="0">
                <a:solidFill>
                  <a:srgbClr val="006600"/>
                </a:solidFill>
              </a:rPr>
              <a:t> Roma</a:t>
            </a:r>
          </a:p>
          <a:p>
            <a:pPr lvl="2" algn="just">
              <a:spcAft>
                <a:spcPts val="1200"/>
              </a:spcAft>
              <a:buNone/>
            </a:pPr>
            <a:r>
              <a:rPr lang="it-IT" sz="3200" b="1" i="1" dirty="0" err="1" smtClean="0">
                <a:solidFill>
                  <a:srgbClr val="006600"/>
                </a:solidFill>
              </a:rPr>
              <a:t>imperium</a:t>
            </a:r>
            <a:r>
              <a:rPr lang="it-IT" sz="3200" b="1" i="1" dirty="0" smtClean="0">
                <a:solidFill>
                  <a:srgbClr val="006600"/>
                </a:solidFill>
              </a:rPr>
              <a:t> </a:t>
            </a:r>
            <a:r>
              <a:rPr lang="it-IT" sz="3200" b="1" i="1" dirty="0" err="1" smtClean="0">
                <a:solidFill>
                  <a:srgbClr val="006600"/>
                </a:solidFill>
              </a:rPr>
              <a:t>terris</a:t>
            </a:r>
            <a:r>
              <a:rPr lang="it-IT" sz="3200" b="1" i="1" dirty="0" smtClean="0">
                <a:solidFill>
                  <a:srgbClr val="006600"/>
                </a:solidFill>
              </a:rPr>
              <a:t>, </a:t>
            </a:r>
            <a:r>
              <a:rPr lang="it-IT" sz="3200" b="1" i="1" dirty="0" err="1" smtClean="0">
                <a:solidFill>
                  <a:srgbClr val="006600"/>
                </a:solidFill>
              </a:rPr>
              <a:t>animos</a:t>
            </a:r>
            <a:r>
              <a:rPr lang="it-IT" sz="3200" b="1" i="1" dirty="0" smtClean="0">
                <a:solidFill>
                  <a:srgbClr val="006600"/>
                </a:solidFill>
              </a:rPr>
              <a:t> </a:t>
            </a:r>
            <a:r>
              <a:rPr lang="it-IT" sz="3200" b="1" i="1" dirty="0" err="1" smtClean="0">
                <a:solidFill>
                  <a:srgbClr val="006600"/>
                </a:solidFill>
              </a:rPr>
              <a:t>aequabit</a:t>
            </a:r>
            <a:r>
              <a:rPr lang="it-IT" sz="3200" b="1" i="1" dirty="0" smtClean="0">
                <a:solidFill>
                  <a:srgbClr val="006600"/>
                </a:solidFill>
              </a:rPr>
              <a:t> </a:t>
            </a:r>
            <a:r>
              <a:rPr lang="it-IT" sz="3200" b="1" i="1" dirty="0" err="1" smtClean="0">
                <a:solidFill>
                  <a:srgbClr val="006600"/>
                </a:solidFill>
              </a:rPr>
              <a:t>Olympo</a:t>
            </a:r>
            <a:endParaRPr lang="it-IT" sz="3200" dirty="0" smtClean="0">
              <a:solidFill>
                <a:srgbClr val="006600"/>
              </a:solidFill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it-IT" sz="3200" dirty="0" smtClean="0"/>
              <a:t>impero senza limiti di spazio e tempo</a:t>
            </a:r>
          </a:p>
          <a:p>
            <a:pPr lvl="2" algn="just">
              <a:buFont typeface="Wingdings" pitchFamily="2" charset="2"/>
              <a:buChar char="ü"/>
            </a:pPr>
            <a:r>
              <a:rPr lang="it-IT" sz="3200" dirty="0" smtClean="0"/>
              <a:t>coraggio divino dei suoi guerrieri</a:t>
            </a:r>
            <a:endParaRPr lang="it-IT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ROMOLO</a:t>
            </a:r>
            <a:endParaRPr lang="it-IT" sz="2800" dirty="0"/>
          </a:p>
        </p:txBody>
      </p:sp>
      <p:pic>
        <p:nvPicPr>
          <p:cNvPr id="8" name="Segnaposto immagine 7" descr="26-carracci-affreschi-di-palazzo-magnani-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654" b="6654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it-IT" sz="1800" dirty="0" smtClean="0"/>
              <a:t>Romolo traccia con l’aratro il solco dove sorgerà Roma</a:t>
            </a:r>
            <a:endParaRPr lang="it-IT" sz="1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391B-F483-4364-B0C8-ACDE727AF0CE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QUALIS BERECYNTIA MATER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CIBELE</a:t>
            </a:r>
            <a:r>
              <a:rPr lang="it-IT" dirty="0" smtClean="0"/>
              <a:t>, la Magna Mater degli Dei, percorre con la sua corona ornata di torri sul capo le città della Frigia, lieta della sua prole divina</a:t>
            </a:r>
          </a:p>
          <a:p>
            <a:pPr algn="just"/>
            <a:r>
              <a:rPr lang="it-IT" b="1" dirty="0">
                <a:solidFill>
                  <a:srgbClr val="006600"/>
                </a:solidFill>
              </a:rPr>
              <a:t>ROMA</a:t>
            </a:r>
            <a:r>
              <a:rPr lang="it-IT" dirty="0" smtClean="0"/>
              <a:t>, come la dea </a:t>
            </a:r>
            <a:r>
              <a:rPr lang="it-IT" dirty="0" err="1" smtClean="0"/>
              <a:t>Cibele</a:t>
            </a:r>
            <a:r>
              <a:rPr lang="it-IT" dirty="0" smtClean="0"/>
              <a:t>, andrà fiera della sua prole guerriera</a:t>
            </a:r>
          </a:p>
          <a:p>
            <a:pPr algn="just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7" name="Immagine 6" descr="11216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861048"/>
            <a:ext cx="1752588" cy="24090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 GENS  IULIA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CESARE OTTAVIANO AUGUSTO</a:t>
            </a:r>
            <a:r>
              <a:rPr lang="it-IT" dirty="0" smtClean="0"/>
              <a:t>, pronipote e figlio adottivo di </a:t>
            </a:r>
            <a:r>
              <a:rPr lang="it-IT" b="1" dirty="0" smtClean="0">
                <a:solidFill>
                  <a:srgbClr val="006600"/>
                </a:solidFill>
              </a:rPr>
              <a:t>GIULIO CESARE</a:t>
            </a:r>
          </a:p>
          <a:p>
            <a:pPr lvl="1" algn="just"/>
            <a:r>
              <a:rPr lang="it-IT" dirty="0" smtClean="0"/>
              <a:t>riporterà di nuovo nel Lazio l’età dell’oro, dove e come quando regnava Saturno</a:t>
            </a:r>
          </a:p>
          <a:p>
            <a:pPr lvl="1" algn="just"/>
            <a:r>
              <a:rPr lang="it-IT" dirty="0" smtClean="0"/>
              <a:t>estenderà i confini dell’impero all’India e all’Africa</a:t>
            </a:r>
          </a:p>
          <a:p>
            <a:pPr algn="just"/>
            <a:r>
              <a:rPr lang="it-IT" b="1" dirty="0">
                <a:solidFill>
                  <a:srgbClr val="006600"/>
                </a:solidFill>
              </a:rPr>
              <a:t>ERCOLE</a:t>
            </a:r>
            <a:r>
              <a:rPr lang="it-IT" dirty="0" smtClean="0"/>
              <a:t> e </a:t>
            </a:r>
            <a:r>
              <a:rPr lang="it-IT" b="1" dirty="0">
                <a:solidFill>
                  <a:srgbClr val="006600"/>
                </a:solidFill>
              </a:rPr>
              <a:t>BACCO</a:t>
            </a:r>
            <a:r>
              <a:rPr lang="it-IT" dirty="0" smtClean="0"/>
              <a:t> non percorsero nelle loro imprese tanto spazio quanto quello per cui si estende l’impero di Roma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504056"/>
          </a:xfrm>
        </p:spPr>
        <p:txBody>
          <a:bodyPr anchor="ctr">
            <a:noAutofit/>
          </a:bodyPr>
          <a:lstStyle/>
          <a:p>
            <a:pPr algn="ctr"/>
            <a:r>
              <a:rPr lang="it-IT" sz="2800" dirty="0" smtClean="0"/>
              <a:t>ERCOLE E L’IDRA </a:t>
            </a:r>
            <a:r>
              <a:rPr lang="it-IT" sz="2800" dirty="0" err="1" smtClean="0"/>
              <a:t>DI</a:t>
            </a:r>
            <a:r>
              <a:rPr lang="it-IT" sz="2800" dirty="0" smtClean="0"/>
              <a:t> LERNA</a:t>
            </a:r>
            <a:endParaRPr lang="it-IT" sz="2800" dirty="0"/>
          </a:p>
        </p:txBody>
      </p:sp>
      <p:pic>
        <p:nvPicPr>
          <p:cNvPr id="8" name="Segnaposto immagine 7" descr="300px-Antonio_del_Pollaiolo_-_Ercole_e_l'Idra_e_Ercole_e_Anteo_-_Google_Art_Projec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5" y="332656"/>
            <a:ext cx="3245431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648072"/>
          </a:xfrm>
        </p:spPr>
        <p:txBody>
          <a:bodyPr anchor="ctr">
            <a:normAutofit/>
          </a:bodyPr>
          <a:lstStyle/>
          <a:p>
            <a:r>
              <a:rPr lang="it-IT" sz="1800" dirty="0" smtClean="0"/>
              <a:t>Questa impresa rappresenta la seconda fatica di Ercole</a:t>
            </a:r>
            <a:endParaRPr lang="it-IT" sz="1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391B-F483-4364-B0C8-ACDE727AF0CE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BACCO </a:t>
            </a:r>
            <a:endParaRPr lang="it-IT" sz="2800" dirty="0"/>
          </a:p>
        </p:txBody>
      </p:sp>
      <p:pic>
        <p:nvPicPr>
          <p:cNvPr id="8" name="Segnaposto immagine 7" descr="b3ae8b89-096e-4f2a-8489-0ae6327a03c5.jpg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667" r="4667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7848872" cy="804862"/>
          </a:xfrm>
        </p:spPr>
        <p:txBody>
          <a:bodyPr anchor="ctr">
            <a:normAutofit/>
          </a:bodyPr>
          <a:lstStyle/>
          <a:p>
            <a:pPr algn="just"/>
            <a:r>
              <a:rPr lang="it-IT" sz="1800" dirty="0" smtClean="0"/>
              <a:t>Bacco vittorioso guida il carro con le redini intrecciate di pampini, trainato da tigri</a:t>
            </a:r>
            <a:endParaRPr lang="it-IT" sz="1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391B-F483-4364-B0C8-ACDE727AF0CE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ROMA: I 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NUMA POMPILIO</a:t>
            </a:r>
            <a:r>
              <a:rPr lang="it-IT" dirty="0" smtClean="0"/>
              <a:t>, proveniente da CURI nella Sabina, re e sacerdote, che regolò con le leggi la città di Roma</a:t>
            </a:r>
          </a:p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TULLO OSTILIO</a:t>
            </a:r>
            <a:r>
              <a:rPr lang="it-IT" dirty="0" smtClean="0"/>
              <a:t>, re guerriero che portò i cittadini in guerre e trionfi</a:t>
            </a:r>
          </a:p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ANCO MARZIO</a:t>
            </a:r>
            <a:r>
              <a:rPr lang="it-IT" dirty="0" smtClean="0"/>
              <a:t>, che favorì il popolo per averne le simpatie quando usurpò il regno a Tullio</a:t>
            </a:r>
          </a:p>
          <a:p>
            <a:r>
              <a:rPr lang="it-IT" dirty="0" smtClean="0"/>
              <a:t>I </a:t>
            </a:r>
            <a:r>
              <a:rPr lang="it-IT" b="1" dirty="0" smtClean="0">
                <a:solidFill>
                  <a:srgbClr val="006600"/>
                </a:solidFill>
              </a:rPr>
              <a:t>TARQUINI</a:t>
            </a:r>
            <a:r>
              <a:rPr lang="it-IT" dirty="0" smtClean="0"/>
              <a:t>, </a:t>
            </a:r>
            <a:r>
              <a:rPr lang="it-IT" b="1" dirty="0" smtClean="0">
                <a:solidFill>
                  <a:srgbClr val="006600"/>
                </a:solidFill>
              </a:rPr>
              <a:t>PRISCO</a:t>
            </a:r>
            <a:r>
              <a:rPr lang="it-IT" dirty="0" smtClean="0"/>
              <a:t> e </a:t>
            </a:r>
            <a:r>
              <a:rPr lang="it-IT" b="1" dirty="0" smtClean="0">
                <a:solidFill>
                  <a:srgbClr val="006600"/>
                </a:solidFill>
              </a:rPr>
              <a:t>SUPERBO</a:t>
            </a:r>
            <a:r>
              <a:rPr lang="it-IT" dirty="0" smtClean="0"/>
              <a:t>, ultimo dei re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ROMA: I CONSOLI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GIUNIO BRUTO</a:t>
            </a:r>
            <a:r>
              <a:rPr lang="it-IT" dirty="0" smtClean="0"/>
              <a:t>, che instaurò la repubblica dopo aver vendicato Lucrezia, oltraggiata da Sesto Tarquinio: restituì così i fasci littori ai legittimi rappresentanti del popolo, i</a:t>
            </a:r>
            <a:r>
              <a:rPr lang="it-IT" b="1" dirty="0" smtClean="0">
                <a:solidFill>
                  <a:srgbClr val="006600"/>
                </a:solidFill>
              </a:rPr>
              <a:t> CONSOLI</a:t>
            </a:r>
          </a:p>
          <a:p>
            <a:pPr algn="just"/>
            <a:r>
              <a:rPr lang="it-IT" dirty="0" smtClean="0"/>
              <a:t>le famiglie che diedero molti eroi a Roma: i </a:t>
            </a:r>
            <a:r>
              <a:rPr lang="it-IT" b="1" dirty="0" smtClean="0">
                <a:solidFill>
                  <a:srgbClr val="006600"/>
                </a:solidFill>
              </a:rPr>
              <a:t>DECI</a:t>
            </a:r>
            <a:r>
              <a:rPr lang="it-IT" dirty="0" smtClean="0"/>
              <a:t>, i </a:t>
            </a:r>
            <a:r>
              <a:rPr lang="it-IT" b="1" dirty="0" smtClean="0">
                <a:solidFill>
                  <a:srgbClr val="006600"/>
                </a:solidFill>
              </a:rPr>
              <a:t>DRUSI</a:t>
            </a:r>
            <a:r>
              <a:rPr lang="it-IT" dirty="0" smtClean="0"/>
              <a:t>; gli uomini integri come </a:t>
            </a:r>
            <a:r>
              <a:rPr lang="it-IT" b="1" dirty="0" smtClean="0">
                <a:solidFill>
                  <a:srgbClr val="006600"/>
                </a:solidFill>
              </a:rPr>
              <a:t>TORQUATO</a:t>
            </a:r>
            <a:r>
              <a:rPr lang="it-IT" dirty="0" smtClean="0"/>
              <a:t>, che mandò a morte il figlio disobbediente agli ordini in guerra e </a:t>
            </a:r>
            <a:r>
              <a:rPr lang="it-IT" b="1" dirty="0" smtClean="0">
                <a:solidFill>
                  <a:srgbClr val="006600"/>
                </a:solidFill>
              </a:rPr>
              <a:t>CAMILLO</a:t>
            </a:r>
            <a:r>
              <a:rPr lang="it-IT" dirty="0" smtClean="0"/>
              <a:t>, vincitore dei </a:t>
            </a:r>
            <a:r>
              <a:rPr lang="it-IT" b="1" dirty="0" smtClean="0">
                <a:solidFill>
                  <a:srgbClr val="006600"/>
                </a:solidFill>
              </a:rPr>
              <a:t>Galli</a:t>
            </a:r>
            <a:r>
              <a:rPr lang="it-IT" dirty="0" smtClean="0"/>
              <a:t>, dopo la sconfitta di </a:t>
            </a:r>
            <a:r>
              <a:rPr lang="it-IT" b="1" dirty="0" err="1" smtClean="0">
                <a:solidFill>
                  <a:srgbClr val="006600"/>
                </a:solidFill>
              </a:rPr>
              <a:t>Allia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CESARE  E  POMPEO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Presentazione dei protagonisti della 1° guerra civile, di pari valore nelle armi:</a:t>
            </a:r>
          </a:p>
          <a:p>
            <a:pPr lvl="1" algn="just"/>
            <a:r>
              <a:rPr lang="it-IT" sz="3200" b="1" dirty="0" smtClean="0">
                <a:solidFill>
                  <a:srgbClr val="006600"/>
                </a:solidFill>
              </a:rPr>
              <a:t>CESARE</a:t>
            </a:r>
            <a:r>
              <a:rPr lang="it-IT" sz="3200" dirty="0" smtClean="0"/>
              <a:t>:  diede in moglie la propria figlia Giulia a </a:t>
            </a:r>
            <a:r>
              <a:rPr lang="it-IT" sz="3200" dirty="0" err="1" smtClean="0"/>
              <a:t>Pompeo</a:t>
            </a:r>
            <a:r>
              <a:rPr lang="it-IT" sz="3200" dirty="0" smtClean="0"/>
              <a:t>, contro cui mosse guerra dalla Gallia </a:t>
            </a:r>
          </a:p>
          <a:p>
            <a:pPr lvl="1" algn="just"/>
            <a:r>
              <a:rPr lang="it-IT" sz="3200" b="1" dirty="0" smtClean="0">
                <a:solidFill>
                  <a:srgbClr val="006600"/>
                </a:solidFill>
              </a:rPr>
              <a:t>POMPEO</a:t>
            </a:r>
            <a:r>
              <a:rPr lang="it-IT" sz="3200" dirty="0" smtClean="0"/>
              <a:t>: si oppose a Cesare con un esercito appoggiato dal Senato e quasi tutto raccolto in Oriente</a:t>
            </a:r>
            <a:endParaRPr lang="it-IT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L’IMPOSSIBILE  ABBRACCIO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ANCHISE</a:t>
            </a:r>
            <a:r>
              <a:rPr lang="it-IT" dirty="0" smtClean="0"/>
              <a:t> accoglie con gioia il figlio, che ha atteso per tanto tempo</a:t>
            </a:r>
          </a:p>
          <a:p>
            <a:pPr algn="just"/>
            <a:r>
              <a:rPr lang="it-IT" b="1" dirty="0">
                <a:solidFill>
                  <a:srgbClr val="006600"/>
                </a:solidFill>
              </a:rPr>
              <a:t>ENEA</a:t>
            </a:r>
            <a:r>
              <a:rPr lang="it-IT" dirty="0" smtClean="0"/>
              <a:t> con commozione dice al padre che tante volte lo ha rivisto nel sogno e che desidera tanto riabbracciarlo</a:t>
            </a:r>
          </a:p>
          <a:p>
            <a:pPr algn="just"/>
            <a:r>
              <a:rPr lang="it-IT" dirty="0" smtClean="0"/>
              <a:t>Per </a:t>
            </a:r>
            <a:r>
              <a:rPr lang="it-IT" b="1" dirty="0" smtClean="0">
                <a:solidFill>
                  <a:srgbClr val="006600"/>
                </a:solidFill>
              </a:rPr>
              <a:t>3 volte </a:t>
            </a:r>
            <a:r>
              <a:rPr lang="it-IT" dirty="0" smtClean="0"/>
              <a:t>gli getta le braccia al collo, piangendo, ma l’ombra gli sfugge dalle mani …</a:t>
            </a:r>
          </a:p>
          <a:p>
            <a:pPr algn="r">
              <a:buNone/>
            </a:pPr>
            <a:r>
              <a:rPr lang="it-IT" dirty="0" smtClean="0"/>
              <a:t>… simile ai venti leggeri o a un alato sogno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ALTRI  PERSONAGGI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6600"/>
                </a:solidFill>
              </a:rPr>
              <a:t>LUCIO MUMMIO</a:t>
            </a:r>
            <a:r>
              <a:rPr lang="it-IT" dirty="0" smtClean="0"/>
              <a:t>, che vinse e distrusse </a:t>
            </a:r>
            <a:r>
              <a:rPr lang="it-IT" b="1" dirty="0" smtClean="0">
                <a:solidFill>
                  <a:srgbClr val="006600"/>
                </a:solidFill>
              </a:rPr>
              <a:t>CORINTO</a:t>
            </a:r>
          </a:p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LUCIO PAOLO EMILIO</a:t>
            </a:r>
            <a:r>
              <a:rPr lang="it-IT" dirty="0" smtClean="0"/>
              <a:t>, che vinse </a:t>
            </a:r>
            <a:r>
              <a:rPr lang="it-IT" b="1" dirty="0" smtClean="0">
                <a:solidFill>
                  <a:srgbClr val="006600"/>
                </a:solidFill>
              </a:rPr>
              <a:t>PERSEO</a:t>
            </a:r>
            <a:r>
              <a:rPr lang="it-IT" dirty="0" smtClean="0"/>
              <a:t>, re di Macedonia e sottomise la Grecia, vendicando la distruzione di Troia</a:t>
            </a:r>
          </a:p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CATONE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006600"/>
                </a:solidFill>
              </a:rPr>
              <a:t>il Vecchio</a:t>
            </a:r>
            <a:r>
              <a:rPr lang="it-IT" dirty="0" smtClean="0"/>
              <a:t>, di esemplare moralità</a:t>
            </a:r>
          </a:p>
          <a:p>
            <a:r>
              <a:rPr lang="it-IT" dirty="0" smtClean="0"/>
              <a:t>i </a:t>
            </a:r>
            <a:r>
              <a:rPr lang="it-IT" b="1" dirty="0" smtClean="0">
                <a:solidFill>
                  <a:srgbClr val="006600"/>
                </a:solidFill>
              </a:rPr>
              <a:t>GRACCHI</a:t>
            </a:r>
            <a:r>
              <a:rPr lang="it-IT" dirty="0" smtClean="0"/>
              <a:t>, tribuni rivendicatori dei diritti della plebe e promotori di leggi agrarie</a:t>
            </a:r>
          </a:p>
          <a:p>
            <a:r>
              <a:rPr lang="it-IT" dirty="0" smtClean="0"/>
              <a:t>gli </a:t>
            </a:r>
            <a:r>
              <a:rPr lang="it-IT" b="1" dirty="0" smtClean="0">
                <a:solidFill>
                  <a:srgbClr val="006600"/>
                </a:solidFill>
              </a:rPr>
              <a:t>SCIPIONI</a:t>
            </a:r>
            <a:r>
              <a:rPr lang="it-IT" dirty="0" smtClean="0"/>
              <a:t>, protagonisti delle guerre puniche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ALTRI GRANDI </a:t>
            </a:r>
            <a:r>
              <a:rPr lang="it-IT" dirty="0" err="1" smtClean="0"/>
              <a:t>UOMINI…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FABRIZIO</a:t>
            </a:r>
            <a:r>
              <a:rPr lang="it-IT" dirty="0" smtClean="0"/>
              <a:t>, che non si lasciò corrompere dai doni di PIRRO</a:t>
            </a:r>
          </a:p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ATTILIO REGOLO</a:t>
            </a:r>
            <a:r>
              <a:rPr lang="it-IT" dirty="0" smtClean="0"/>
              <a:t>, detto </a:t>
            </a:r>
            <a:r>
              <a:rPr lang="it-IT" b="1" dirty="0" smtClean="0">
                <a:solidFill>
                  <a:srgbClr val="006600"/>
                </a:solidFill>
              </a:rPr>
              <a:t>SERRANO</a:t>
            </a:r>
            <a:r>
              <a:rPr lang="it-IT" dirty="0" smtClean="0"/>
              <a:t> perché durante la 1° guerra punica fu nominato console mentre arava e seminava (</a:t>
            </a:r>
            <a:r>
              <a:rPr lang="it-IT" dirty="0" err="1" smtClean="0"/>
              <a:t>serere</a:t>
            </a:r>
            <a:r>
              <a:rPr lang="it-IT" dirty="0" smtClean="0"/>
              <a:t>)</a:t>
            </a:r>
          </a:p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QUINTO FABIO MASSIMO</a:t>
            </a:r>
            <a:r>
              <a:rPr lang="it-IT" dirty="0" smtClean="0"/>
              <a:t>, detto il </a:t>
            </a:r>
            <a:r>
              <a:rPr lang="it-IT" b="1" dirty="0" smtClean="0">
                <a:solidFill>
                  <a:srgbClr val="006600"/>
                </a:solidFill>
              </a:rPr>
              <a:t>TEMPOREGGIATORE</a:t>
            </a:r>
            <a:r>
              <a:rPr lang="it-IT" dirty="0" smtClean="0"/>
              <a:t> per la particolare tattica con cui affrontò Annibale nella 2° guerra punica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MISSIONE </a:t>
            </a:r>
            <a:r>
              <a:rPr lang="it-IT" dirty="0" err="1" smtClean="0"/>
              <a:t>DI</a:t>
            </a:r>
            <a:r>
              <a:rPr lang="it-IT" dirty="0" smtClean="0"/>
              <a:t> ROMA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it-IT" sz="2400" i="1" dirty="0" smtClean="0"/>
              <a:t>Foggeranno altri con maggior eleganza spirante bronzo,</a:t>
            </a:r>
          </a:p>
          <a:p>
            <a:pPr marL="0" algn="just">
              <a:buNone/>
            </a:pPr>
            <a:r>
              <a:rPr lang="it-IT" sz="2400" i="1" dirty="0" smtClean="0"/>
              <a:t>credo di certo, e trarranno dal marmo vivi volti,</a:t>
            </a:r>
          </a:p>
          <a:p>
            <a:pPr marL="0" algn="just">
              <a:buNone/>
            </a:pPr>
            <a:r>
              <a:rPr lang="it-IT" sz="2400" i="1" dirty="0" smtClean="0"/>
              <a:t>patrocineranno meglio le cause, e seguiranno con il compasso</a:t>
            </a:r>
          </a:p>
          <a:p>
            <a:pPr marL="0" algn="just">
              <a:buNone/>
            </a:pPr>
            <a:r>
              <a:rPr lang="it-IT" sz="2400" i="1" dirty="0" smtClean="0"/>
              <a:t>i percorsi del cielo e prediranno il corso degli astri</a:t>
            </a:r>
          </a:p>
          <a:p>
            <a:pPr marL="0" algn="just">
              <a:buNone/>
            </a:pPr>
            <a:r>
              <a:rPr lang="it-IT" sz="2800" b="1" i="1" dirty="0" smtClean="0">
                <a:solidFill>
                  <a:srgbClr val="006600"/>
                </a:solidFill>
              </a:rPr>
              <a:t>Tu </a:t>
            </a:r>
            <a:r>
              <a:rPr lang="it-IT" sz="2800" b="1" i="1" dirty="0" err="1" smtClean="0">
                <a:solidFill>
                  <a:srgbClr val="006600"/>
                </a:solidFill>
              </a:rPr>
              <a:t>regere</a:t>
            </a:r>
            <a:r>
              <a:rPr lang="it-IT" sz="2800" b="1" i="1" dirty="0" smtClean="0">
                <a:solidFill>
                  <a:srgbClr val="006600"/>
                </a:solidFill>
              </a:rPr>
              <a:t> imperio </a:t>
            </a:r>
            <a:r>
              <a:rPr lang="it-IT" sz="2800" b="1" i="1" dirty="0" err="1" smtClean="0">
                <a:solidFill>
                  <a:srgbClr val="006600"/>
                </a:solidFill>
              </a:rPr>
              <a:t>populos</a:t>
            </a:r>
            <a:r>
              <a:rPr lang="it-IT" sz="2800" b="1" i="1" dirty="0" smtClean="0">
                <a:solidFill>
                  <a:srgbClr val="006600"/>
                </a:solidFill>
              </a:rPr>
              <a:t>, Romane, memento</a:t>
            </a:r>
          </a:p>
          <a:p>
            <a:pPr marL="0" algn="just">
              <a:buNone/>
            </a:pPr>
            <a:r>
              <a:rPr lang="it-IT" sz="2800" b="1" i="1" dirty="0" smtClean="0">
                <a:solidFill>
                  <a:srgbClr val="006600"/>
                </a:solidFill>
              </a:rPr>
              <a:t>(</a:t>
            </a:r>
            <a:r>
              <a:rPr lang="it-IT" sz="2800" b="1" i="1" dirty="0" err="1" smtClean="0">
                <a:solidFill>
                  <a:srgbClr val="006600"/>
                </a:solidFill>
              </a:rPr>
              <a:t>hae</a:t>
            </a:r>
            <a:r>
              <a:rPr lang="it-IT" sz="2800" b="1" i="1" dirty="0" smtClean="0">
                <a:solidFill>
                  <a:srgbClr val="006600"/>
                </a:solidFill>
              </a:rPr>
              <a:t> </a:t>
            </a:r>
            <a:r>
              <a:rPr lang="it-IT" sz="2800" b="1" i="1" dirty="0" err="1" smtClean="0">
                <a:solidFill>
                  <a:srgbClr val="006600"/>
                </a:solidFill>
              </a:rPr>
              <a:t>tibi</a:t>
            </a:r>
            <a:r>
              <a:rPr lang="it-IT" sz="2800" b="1" i="1" dirty="0" smtClean="0">
                <a:solidFill>
                  <a:srgbClr val="006600"/>
                </a:solidFill>
              </a:rPr>
              <a:t> </a:t>
            </a:r>
            <a:r>
              <a:rPr lang="it-IT" sz="2800" b="1" i="1" dirty="0" err="1" smtClean="0">
                <a:solidFill>
                  <a:srgbClr val="006600"/>
                </a:solidFill>
              </a:rPr>
              <a:t>erunt</a:t>
            </a:r>
            <a:r>
              <a:rPr lang="it-IT" sz="2800" b="1" i="1" dirty="0" smtClean="0">
                <a:solidFill>
                  <a:srgbClr val="006600"/>
                </a:solidFill>
              </a:rPr>
              <a:t> </a:t>
            </a:r>
            <a:r>
              <a:rPr lang="it-IT" sz="2800" b="1" i="1" dirty="0" err="1" smtClean="0">
                <a:solidFill>
                  <a:srgbClr val="006600"/>
                </a:solidFill>
              </a:rPr>
              <a:t>artes</a:t>
            </a:r>
            <a:r>
              <a:rPr lang="it-IT" sz="2800" b="1" i="1" dirty="0" smtClean="0">
                <a:solidFill>
                  <a:srgbClr val="006600"/>
                </a:solidFill>
              </a:rPr>
              <a:t>), </a:t>
            </a:r>
            <a:r>
              <a:rPr lang="it-IT" sz="2800" b="1" i="1" dirty="0" err="1" smtClean="0">
                <a:solidFill>
                  <a:srgbClr val="006600"/>
                </a:solidFill>
              </a:rPr>
              <a:t>pacisque</a:t>
            </a:r>
            <a:r>
              <a:rPr lang="it-IT" sz="2800" b="1" i="1" dirty="0" smtClean="0">
                <a:solidFill>
                  <a:srgbClr val="006600"/>
                </a:solidFill>
              </a:rPr>
              <a:t> </a:t>
            </a:r>
            <a:r>
              <a:rPr lang="it-IT" sz="2800" b="1" i="1" dirty="0" err="1" smtClean="0">
                <a:solidFill>
                  <a:srgbClr val="006600"/>
                </a:solidFill>
              </a:rPr>
              <a:t>imponere</a:t>
            </a:r>
            <a:r>
              <a:rPr lang="it-IT" sz="2800" b="1" i="1" dirty="0" smtClean="0">
                <a:solidFill>
                  <a:srgbClr val="006600"/>
                </a:solidFill>
              </a:rPr>
              <a:t> </a:t>
            </a:r>
            <a:r>
              <a:rPr lang="it-IT" sz="2800" b="1" i="1" dirty="0" err="1" smtClean="0">
                <a:solidFill>
                  <a:srgbClr val="006600"/>
                </a:solidFill>
              </a:rPr>
              <a:t>morem</a:t>
            </a:r>
            <a:r>
              <a:rPr lang="it-IT" sz="2800" b="1" i="1" dirty="0" smtClean="0">
                <a:solidFill>
                  <a:srgbClr val="006600"/>
                </a:solidFill>
              </a:rPr>
              <a:t>,</a:t>
            </a:r>
          </a:p>
          <a:p>
            <a:pPr marL="0" algn="just">
              <a:spcAft>
                <a:spcPts val="600"/>
              </a:spcAft>
              <a:buNone/>
            </a:pPr>
            <a:r>
              <a:rPr lang="it-IT" sz="2800" b="1" i="1" dirty="0" err="1" smtClean="0">
                <a:solidFill>
                  <a:srgbClr val="006600"/>
                </a:solidFill>
              </a:rPr>
              <a:t>parcere</a:t>
            </a:r>
            <a:r>
              <a:rPr lang="it-IT" sz="2800" b="1" i="1" dirty="0" smtClean="0">
                <a:solidFill>
                  <a:srgbClr val="006600"/>
                </a:solidFill>
              </a:rPr>
              <a:t> </a:t>
            </a:r>
            <a:r>
              <a:rPr lang="it-IT" sz="2800" b="1" i="1" dirty="0" err="1" smtClean="0">
                <a:solidFill>
                  <a:srgbClr val="006600"/>
                </a:solidFill>
              </a:rPr>
              <a:t>subiectis</a:t>
            </a:r>
            <a:r>
              <a:rPr lang="it-IT" sz="2800" b="1" i="1" dirty="0" smtClean="0">
                <a:solidFill>
                  <a:srgbClr val="006600"/>
                </a:solidFill>
              </a:rPr>
              <a:t> </a:t>
            </a:r>
            <a:r>
              <a:rPr lang="it-IT" sz="2800" b="1" i="1" dirty="0" err="1" smtClean="0">
                <a:solidFill>
                  <a:srgbClr val="006600"/>
                </a:solidFill>
              </a:rPr>
              <a:t>et</a:t>
            </a:r>
            <a:r>
              <a:rPr lang="it-IT" sz="2800" b="1" i="1" dirty="0" smtClean="0">
                <a:solidFill>
                  <a:srgbClr val="006600"/>
                </a:solidFill>
              </a:rPr>
              <a:t> debellare </a:t>
            </a:r>
            <a:r>
              <a:rPr lang="it-IT" sz="2800" b="1" i="1" dirty="0" err="1" smtClean="0">
                <a:solidFill>
                  <a:srgbClr val="006600"/>
                </a:solidFill>
              </a:rPr>
              <a:t>superbos</a:t>
            </a:r>
            <a:r>
              <a:rPr lang="it-IT" sz="2400" i="1" dirty="0" smtClean="0"/>
              <a:t>.</a:t>
            </a:r>
          </a:p>
          <a:p>
            <a:pPr marL="171450" indent="-514350" algn="just">
              <a:buFont typeface="+mj-lt"/>
              <a:buAutoNum type="arabicPeriod"/>
            </a:pPr>
            <a:r>
              <a:rPr lang="it-IT" sz="2400" dirty="0" smtClean="0"/>
              <a:t>primato dei Greci: </a:t>
            </a:r>
            <a:r>
              <a:rPr lang="it-IT" sz="2400" dirty="0" err="1" smtClean="0"/>
              <a:t>artistico-oratorio</a:t>
            </a:r>
            <a:r>
              <a:rPr lang="it-IT" sz="2400" dirty="0" smtClean="0"/>
              <a:t>, scientifico-filosofico</a:t>
            </a:r>
          </a:p>
          <a:p>
            <a:pPr marL="171450" indent="-514350" algn="just">
              <a:buFont typeface="+mj-lt"/>
              <a:buAutoNum type="arabicPeriod"/>
            </a:pPr>
            <a:r>
              <a:rPr lang="it-IT" sz="2400" dirty="0" smtClean="0"/>
              <a:t>primato dei Romani: amministrativo, giuridico, politico-militare</a:t>
            </a:r>
            <a:endParaRPr lang="it-IT" sz="2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DA DARDANO AD AUGUSTO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DARDANO</a:t>
            </a:r>
            <a:r>
              <a:rPr lang="it-IT" dirty="0" smtClean="0"/>
              <a:t>: l’italico fondatore dell’impero di Troia, secondo la tradizione</a:t>
            </a:r>
          </a:p>
          <a:p>
            <a:pPr lvl="1" algn="just"/>
            <a:r>
              <a:rPr lang="it-IT" dirty="0" smtClean="0"/>
              <a:t>figlio di </a:t>
            </a:r>
            <a:r>
              <a:rPr lang="it-IT" b="1" dirty="0" smtClean="0">
                <a:solidFill>
                  <a:srgbClr val="006600"/>
                </a:solidFill>
              </a:rPr>
              <a:t>CORITO</a:t>
            </a:r>
            <a:r>
              <a:rPr lang="it-IT" dirty="0" smtClean="0"/>
              <a:t>, re Etrusco, e di </a:t>
            </a:r>
            <a:r>
              <a:rPr lang="it-IT" b="1" dirty="0" smtClean="0">
                <a:solidFill>
                  <a:srgbClr val="006600"/>
                </a:solidFill>
              </a:rPr>
              <a:t>ELETTRA</a:t>
            </a:r>
          </a:p>
          <a:p>
            <a:pPr lvl="1" algn="just"/>
            <a:r>
              <a:rPr lang="it-IT" dirty="0" smtClean="0"/>
              <a:t>sposò la figlia di </a:t>
            </a:r>
            <a:r>
              <a:rPr lang="it-IT" b="1" dirty="0" smtClean="0">
                <a:solidFill>
                  <a:srgbClr val="006600"/>
                </a:solidFill>
              </a:rPr>
              <a:t>TEUCRO</a:t>
            </a:r>
            <a:r>
              <a:rPr lang="it-IT" dirty="0" smtClean="0"/>
              <a:t>, re dell’Asia Minore, e generò con lei </a:t>
            </a:r>
            <a:r>
              <a:rPr lang="it-IT" b="1" dirty="0" smtClean="0">
                <a:solidFill>
                  <a:srgbClr val="006600"/>
                </a:solidFill>
              </a:rPr>
              <a:t>ERITTONIO</a:t>
            </a:r>
            <a:r>
              <a:rPr lang="it-IT" dirty="0" smtClean="0"/>
              <a:t>, il cui figlio </a:t>
            </a:r>
            <a:r>
              <a:rPr lang="it-IT" b="1" dirty="0" smtClean="0">
                <a:solidFill>
                  <a:srgbClr val="006600"/>
                </a:solidFill>
              </a:rPr>
              <a:t>TROO</a:t>
            </a:r>
            <a:r>
              <a:rPr lang="it-IT" dirty="0" smtClean="0"/>
              <a:t> diede il nome alla città di </a:t>
            </a:r>
            <a:r>
              <a:rPr lang="it-IT" b="1" dirty="0" smtClean="0">
                <a:solidFill>
                  <a:srgbClr val="006600"/>
                </a:solidFill>
              </a:rPr>
              <a:t>TROIA</a:t>
            </a:r>
          </a:p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AUGUSTO</a:t>
            </a:r>
            <a:r>
              <a:rPr lang="it-IT" dirty="0" smtClean="0"/>
              <a:t>: reggitore dell’impero di Roma, esteso al mondo intero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AUGUSTO OTTAVIANO</a:t>
            </a:r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15616" y="5367338"/>
            <a:ext cx="6840760" cy="804862"/>
          </a:xfrm>
        </p:spPr>
        <p:txBody>
          <a:bodyPr anchor="ctr">
            <a:normAutofit/>
          </a:bodyPr>
          <a:lstStyle/>
          <a:p>
            <a:pPr algn="ctr"/>
            <a:r>
              <a:rPr lang="it-IT" sz="2000" dirty="0" smtClean="0"/>
              <a:t>La missione dei Romani: essere i signori della pace e della guerra</a:t>
            </a:r>
            <a:endParaRPr lang="it-IT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391B-F483-4364-B0C8-ACDE727AF0CE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10" name="Segnaposto immagine 9" descr="49e57ec4af1549575ed3eafd444a83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r="-2161" b="8587"/>
          <a:stretch>
            <a:fillRect/>
          </a:stretch>
        </p:blipFill>
        <p:spPr>
          <a:xfrm>
            <a:off x="3059832" y="371617"/>
            <a:ext cx="3240360" cy="4353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MARCELLO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n</a:t>
            </a:r>
            <a:r>
              <a:rPr lang="it-IT" dirty="0" smtClean="0"/>
              <a:t>ipote di Ottaviano (figlio della sorella Ottavia) e marito di Giulia, figlia di Ottaviano</a:t>
            </a:r>
          </a:p>
          <a:p>
            <a:pPr algn="just"/>
            <a:r>
              <a:rPr lang="it-IT" dirty="0" smtClean="0"/>
              <a:t>f</a:t>
            </a:r>
            <a:r>
              <a:rPr lang="it-IT" dirty="0" smtClean="0"/>
              <a:t>u scelto come erede al trono e adottato come figlio dal </a:t>
            </a:r>
            <a:r>
              <a:rPr lang="it-IT" dirty="0" err="1" smtClean="0"/>
              <a:t>princeps</a:t>
            </a:r>
            <a:r>
              <a:rPr lang="it-IT" dirty="0" smtClean="0"/>
              <a:t> stesso</a:t>
            </a:r>
          </a:p>
          <a:p>
            <a:pPr algn="just"/>
            <a:r>
              <a:rPr lang="it-IT" dirty="0" smtClean="0"/>
              <a:t>morì in giovane età, a soli 19 anni, e sepolto nel mausoleo di Augusto</a:t>
            </a:r>
          </a:p>
          <a:p>
            <a:pPr algn="just"/>
            <a:r>
              <a:rPr lang="it-IT" dirty="0" smtClean="0"/>
              <a:t>vengono esaltate le sue doti: </a:t>
            </a:r>
            <a:r>
              <a:rPr lang="it-IT" b="1" dirty="0" smtClean="0">
                <a:solidFill>
                  <a:srgbClr val="006600"/>
                </a:solidFill>
              </a:rPr>
              <a:t>PIETAS</a:t>
            </a:r>
            <a:r>
              <a:rPr lang="it-IT" dirty="0" smtClean="0"/>
              <a:t>, </a:t>
            </a:r>
            <a:r>
              <a:rPr lang="it-IT" b="1" dirty="0" smtClean="0">
                <a:solidFill>
                  <a:srgbClr val="006600"/>
                </a:solidFill>
              </a:rPr>
              <a:t>FIDES</a:t>
            </a:r>
            <a:r>
              <a:rPr lang="it-IT" dirty="0" smtClean="0"/>
              <a:t>, </a:t>
            </a:r>
            <a:r>
              <a:rPr lang="it-IT" b="1" dirty="0" smtClean="0">
                <a:solidFill>
                  <a:srgbClr val="006600"/>
                </a:solidFill>
              </a:rPr>
              <a:t>VIRTUS</a:t>
            </a:r>
            <a:r>
              <a:rPr lang="it-IT" dirty="0" smtClean="0"/>
              <a:t>, che ne fanno un perfetto </a:t>
            </a:r>
            <a:r>
              <a:rPr lang="it-IT" b="1" dirty="0" smtClean="0">
                <a:solidFill>
                  <a:srgbClr val="006600"/>
                </a:solidFill>
              </a:rPr>
              <a:t>CIVIS ROMANUS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3212976"/>
            <a:ext cx="3456384" cy="566738"/>
          </a:xfrm>
        </p:spPr>
        <p:txBody>
          <a:bodyPr anchor="ctr">
            <a:normAutofit/>
          </a:bodyPr>
          <a:lstStyle/>
          <a:p>
            <a:pPr algn="ctr"/>
            <a:r>
              <a:rPr lang="it-IT" sz="2400" dirty="0" err="1" smtClean="0"/>
              <a:t>…TU</a:t>
            </a:r>
            <a:r>
              <a:rPr lang="it-IT" sz="2400" dirty="0" smtClean="0"/>
              <a:t> SARAI MARCELLO</a:t>
            </a:r>
            <a:endParaRPr lang="it-IT" sz="2400" dirty="0"/>
          </a:p>
        </p:txBody>
      </p:sp>
      <p:pic>
        <p:nvPicPr>
          <p:cNvPr id="8" name="Segnaposto immagine 7" descr="33026134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4" b="44"/>
          <a:stretch>
            <a:fillRect/>
          </a:stretch>
        </p:blipFill>
        <p:spPr>
          <a:xfrm>
            <a:off x="1792288" y="612775"/>
            <a:ext cx="2794860" cy="209614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15616" y="4653136"/>
            <a:ext cx="6624736" cy="1440160"/>
          </a:xfrm>
        </p:spPr>
        <p:txBody>
          <a:bodyPr>
            <a:normAutofit/>
          </a:bodyPr>
          <a:lstStyle/>
          <a:p>
            <a:pPr algn="just"/>
            <a:r>
              <a:rPr lang="it-IT" sz="1800" i="1" dirty="0" smtClean="0"/>
              <a:t>Spargete a piene mani gigli candidi, che io sparga</a:t>
            </a:r>
          </a:p>
          <a:p>
            <a:pPr algn="just"/>
            <a:r>
              <a:rPr lang="it-IT" sz="1800" i="1" dirty="0" smtClean="0"/>
              <a:t>fiori </a:t>
            </a:r>
            <a:r>
              <a:rPr lang="it-IT" sz="1800" i="1" dirty="0" err="1" smtClean="0"/>
              <a:t>purpurei…</a:t>
            </a:r>
            <a:endParaRPr lang="it-IT" sz="1800" i="1" dirty="0" smtClean="0"/>
          </a:p>
          <a:p>
            <a:pPr algn="just"/>
            <a:r>
              <a:rPr lang="it-IT" sz="2000" b="1" i="1" dirty="0" err="1" smtClean="0">
                <a:solidFill>
                  <a:srgbClr val="006600"/>
                </a:solidFill>
              </a:rPr>
              <a:t>Manibus</a:t>
            </a:r>
            <a:r>
              <a:rPr lang="it-IT" sz="2000" b="1" i="1" dirty="0" smtClean="0">
                <a:solidFill>
                  <a:srgbClr val="006600"/>
                </a:solidFill>
              </a:rPr>
              <a:t> date </a:t>
            </a:r>
            <a:r>
              <a:rPr lang="it-IT" sz="2000" b="1" i="1" dirty="0" err="1" smtClean="0">
                <a:solidFill>
                  <a:srgbClr val="006600"/>
                </a:solidFill>
              </a:rPr>
              <a:t>lilia</a:t>
            </a:r>
            <a:r>
              <a:rPr lang="it-IT" sz="2000" b="1" i="1" dirty="0" smtClean="0">
                <a:solidFill>
                  <a:srgbClr val="006600"/>
                </a:solidFill>
              </a:rPr>
              <a:t> </a:t>
            </a:r>
            <a:r>
              <a:rPr lang="it-IT" sz="2000" b="1" i="1" dirty="0" err="1" smtClean="0">
                <a:solidFill>
                  <a:srgbClr val="006600"/>
                </a:solidFill>
              </a:rPr>
              <a:t>plenis</a:t>
            </a:r>
            <a:r>
              <a:rPr lang="it-IT" sz="2000" b="1" i="1" dirty="0" smtClean="0">
                <a:solidFill>
                  <a:srgbClr val="006600"/>
                </a:solidFill>
              </a:rPr>
              <a:t>,</a:t>
            </a:r>
          </a:p>
          <a:p>
            <a:pPr algn="just"/>
            <a:r>
              <a:rPr lang="it-IT" sz="2000" b="1" i="1" dirty="0" err="1" smtClean="0">
                <a:solidFill>
                  <a:srgbClr val="006600"/>
                </a:solidFill>
              </a:rPr>
              <a:t>purpureos</a:t>
            </a:r>
            <a:r>
              <a:rPr lang="it-IT" sz="2000" b="1" i="1" dirty="0" smtClean="0">
                <a:solidFill>
                  <a:srgbClr val="006600"/>
                </a:solidFill>
              </a:rPr>
              <a:t> </a:t>
            </a:r>
            <a:r>
              <a:rPr lang="it-IT" sz="2000" b="1" i="1" dirty="0" err="1" smtClean="0">
                <a:solidFill>
                  <a:srgbClr val="006600"/>
                </a:solidFill>
              </a:rPr>
              <a:t>spargam</a:t>
            </a:r>
            <a:r>
              <a:rPr lang="it-IT" sz="2000" b="1" i="1" dirty="0" smtClean="0">
                <a:solidFill>
                  <a:srgbClr val="006600"/>
                </a:solidFill>
              </a:rPr>
              <a:t> </a:t>
            </a:r>
            <a:r>
              <a:rPr lang="it-IT" sz="2000" b="1" i="1" dirty="0" err="1" smtClean="0">
                <a:solidFill>
                  <a:srgbClr val="006600"/>
                </a:solidFill>
              </a:rPr>
              <a:t>flores…</a:t>
            </a:r>
            <a:endParaRPr lang="it-IT" sz="2000" b="1" i="1" dirty="0" smtClean="0">
              <a:solidFill>
                <a:srgbClr val="006600"/>
              </a:solidFill>
            </a:endParaRPr>
          </a:p>
          <a:p>
            <a:pPr algn="just"/>
            <a:endParaRPr lang="it-IT" sz="1800" i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391B-F483-4364-B0C8-ACDE727AF0CE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9" name="Immagine 8" descr="papaveri-rossi-da-adriano.png"/>
          <p:cNvPicPr>
            <a:picLocks noChangeAspect="1"/>
          </p:cNvPicPr>
          <p:nvPr/>
        </p:nvPicPr>
        <p:blipFill>
          <a:blip r:embed="rId3" cstate="print"/>
          <a:srcRect l="8998" r="17580" b="4983"/>
          <a:stretch>
            <a:fillRect/>
          </a:stretch>
        </p:blipFill>
        <p:spPr>
          <a:xfrm>
            <a:off x="4788024" y="2204864"/>
            <a:ext cx="3246906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FIUME LETE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ENEA</a:t>
            </a:r>
            <a:r>
              <a:rPr lang="it-IT" dirty="0" smtClean="0"/>
              <a:t> vede nella valle una selva solitaria bagnata da un fiume: è il </a:t>
            </a:r>
            <a:r>
              <a:rPr lang="it-IT" b="1" dirty="0" smtClean="0">
                <a:solidFill>
                  <a:srgbClr val="006600"/>
                </a:solidFill>
              </a:rPr>
              <a:t>LETE</a:t>
            </a:r>
            <a:r>
              <a:rPr lang="it-IT" dirty="0" smtClean="0"/>
              <a:t>, le cui acque donano l’oblio di tutto il passato vissuto</a:t>
            </a:r>
          </a:p>
          <a:p>
            <a:pPr algn="just"/>
            <a:r>
              <a:rPr lang="it-IT" dirty="0" smtClean="0"/>
              <a:t>Intorno a esso si affollano le anime desiderose di reincarnarsi in nuovi corpi</a:t>
            </a:r>
          </a:p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ENEA</a:t>
            </a:r>
            <a:r>
              <a:rPr lang="it-IT" dirty="0" smtClean="0"/>
              <a:t> si stupisce di questo desiderio “insensato” di vita e allora </a:t>
            </a:r>
            <a:r>
              <a:rPr lang="it-IT" b="1" dirty="0" smtClean="0">
                <a:solidFill>
                  <a:srgbClr val="006600"/>
                </a:solidFill>
              </a:rPr>
              <a:t>ANCHISE</a:t>
            </a:r>
            <a:r>
              <a:rPr lang="it-IT" dirty="0" smtClean="0"/>
              <a:t> gli spiega ogni </a:t>
            </a:r>
            <a:r>
              <a:rPr lang="it-IT" dirty="0" err="1" smtClean="0"/>
              <a:t>cosa…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I CAMPI ELISI</a:t>
            </a:r>
            <a:endParaRPr lang="it-IT" sz="2800" dirty="0"/>
          </a:p>
        </p:txBody>
      </p:sp>
      <p:pic>
        <p:nvPicPr>
          <p:cNvPr id="8" name="Segnaposto immagine 7" descr="Dosso,_entrata_di_enea_nei_campi_elisi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8128000" cy="27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1800" dirty="0" smtClean="0"/>
              <a:t>La vita serena e felice delle anime nei Campi Elisi</a:t>
            </a:r>
            <a:endParaRPr lang="it-IT" sz="1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391B-F483-4364-B0C8-ACDE727AF0CE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 METEMPSICOSI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 smtClean="0"/>
              <a:t>Le </a:t>
            </a:r>
            <a:r>
              <a:rPr lang="it-IT" b="1" dirty="0" smtClean="0">
                <a:solidFill>
                  <a:srgbClr val="006600"/>
                </a:solidFill>
              </a:rPr>
              <a:t>anime</a:t>
            </a:r>
            <a:r>
              <a:rPr lang="it-IT" dirty="0" smtClean="0"/>
              <a:t> sono particelle dello spirito universale, che si sono congiunte con la materia formando gli esseri viventi</a:t>
            </a:r>
          </a:p>
          <a:p>
            <a:pPr algn="just"/>
            <a:r>
              <a:rPr lang="it-IT" dirty="0" smtClean="0"/>
              <a:t>A contatto con il </a:t>
            </a:r>
            <a:r>
              <a:rPr lang="it-IT" b="1" dirty="0">
                <a:solidFill>
                  <a:srgbClr val="006600"/>
                </a:solidFill>
              </a:rPr>
              <a:t>corpo</a:t>
            </a:r>
            <a:r>
              <a:rPr lang="it-IT" dirty="0" smtClean="0"/>
              <a:t>, le anime contraggono passioni e deformità, che tolgono loro la primitiva purezza</a:t>
            </a:r>
          </a:p>
          <a:p>
            <a:pPr algn="just"/>
            <a:r>
              <a:rPr lang="it-IT" dirty="0" smtClean="0"/>
              <a:t>Dopo lunghe espiazioni (con acqua, aria, fuoco in un ciclo di 1000 anni), riacquistano l’originaria purezza e vengono destinate a nuovi corpi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1720" y="4509120"/>
            <a:ext cx="5688632" cy="566738"/>
          </a:xfrm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LA METEMPSICOSI</a:t>
            </a:r>
            <a:endParaRPr lang="it-IT" sz="2800" dirty="0"/>
          </a:p>
        </p:txBody>
      </p:sp>
      <p:pic>
        <p:nvPicPr>
          <p:cNvPr id="8" name="Segnaposto immagine 7" descr="reincarnati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042" r="17042"/>
          <a:stretch>
            <a:fillRect/>
          </a:stretch>
        </p:blipFill>
        <p:spPr>
          <a:xfrm>
            <a:off x="1835696" y="260648"/>
            <a:ext cx="5688632" cy="4266474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47664" y="5085184"/>
            <a:ext cx="6192688" cy="1008112"/>
          </a:xfrm>
        </p:spPr>
        <p:txBody>
          <a:bodyPr anchor="ctr">
            <a:normAutofit/>
          </a:bodyPr>
          <a:lstStyle/>
          <a:p>
            <a:pPr algn="just"/>
            <a:r>
              <a:rPr lang="it-IT" sz="1800" dirty="0" smtClean="0"/>
              <a:t>Ogni anima, una volta purificata, viene chiamata dal dio Mercurio al </a:t>
            </a:r>
            <a:r>
              <a:rPr lang="it-IT" sz="1800" dirty="0" err="1" smtClean="0"/>
              <a:t>Lete</a:t>
            </a:r>
            <a:r>
              <a:rPr lang="it-IT" sz="1800" dirty="0" smtClean="0"/>
              <a:t>, dove si immerge per dimenticare il passato ed essere così pronta a reincarnarsi in un nuovo </a:t>
            </a:r>
            <a:r>
              <a:rPr lang="it-IT" sz="1800" dirty="0" err="1" smtClean="0"/>
              <a:t>corpo…</a:t>
            </a:r>
            <a:endParaRPr lang="it-IT" sz="1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391B-F483-4364-B0C8-ACDE727AF0CE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CORTEO DEGLI ANTENATI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I discendenti di Enea sfilano davanti ai suoi occhi ammirati secondo l’esatta successione in cui si presenteranno alla storia</a:t>
            </a:r>
          </a:p>
          <a:p>
            <a:pPr algn="just"/>
            <a:r>
              <a:rPr lang="it-IT" dirty="0" smtClean="0"/>
              <a:t>Rappresentano la “</a:t>
            </a:r>
            <a:r>
              <a:rPr lang="it-IT" b="1" dirty="0">
                <a:solidFill>
                  <a:srgbClr val="006600"/>
                </a:solidFill>
              </a:rPr>
              <a:t>galleria degli antenati</a:t>
            </a:r>
            <a:r>
              <a:rPr lang="it-IT" dirty="0" smtClean="0"/>
              <a:t>” di Augusto e rispecchiano il rituale dello </a:t>
            </a:r>
            <a:r>
              <a:rPr lang="it-IT" b="1" dirty="0" smtClean="0">
                <a:solidFill>
                  <a:srgbClr val="006600"/>
                </a:solidFill>
              </a:rPr>
              <a:t>IUS IMAGINUM</a:t>
            </a:r>
            <a:r>
              <a:rPr lang="it-IT" dirty="0" smtClean="0"/>
              <a:t> che si svolgeva nel giorno delle estreme esequie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RE </a:t>
            </a:r>
            <a:r>
              <a:rPr lang="it-IT" dirty="0" err="1" smtClean="0"/>
              <a:t>DI</a:t>
            </a:r>
            <a:r>
              <a:rPr lang="it-IT" dirty="0" smtClean="0"/>
              <a:t> ALBALONGA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SILVIO</a:t>
            </a:r>
            <a:r>
              <a:rPr lang="it-IT" dirty="0" smtClean="0"/>
              <a:t>, figlio di Enea e Lavinia, chiamato così perché nato ed educato in una selva: regnerà sulla città distesa ai piedi del colle </a:t>
            </a:r>
            <a:r>
              <a:rPr lang="it-IT" b="1" dirty="0" smtClean="0">
                <a:solidFill>
                  <a:srgbClr val="006600"/>
                </a:solidFill>
              </a:rPr>
              <a:t>ALBANO</a:t>
            </a:r>
            <a:r>
              <a:rPr lang="it-IT" dirty="0" smtClean="0"/>
              <a:t> e chiamata perciò </a:t>
            </a:r>
            <a:r>
              <a:rPr lang="it-IT" b="1" dirty="0" smtClean="0">
                <a:solidFill>
                  <a:srgbClr val="006600"/>
                </a:solidFill>
              </a:rPr>
              <a:t>ALBALONGA</a:t>
            </a:r>
          </a:p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PROCA, CAPI, NUMITORE, SILVIO ENEA</a:t>
            </a:r>
            <a:r>
              <a:rPr lang="it-IT" dirty="0" smtClean="0"/>
              <a:t>: forti e giovani, con le tempie cinte di quercia, fondatori delle città di </a:t>
            </a:r>
            <a:r>
              <a:rPr lang="it-IT" b="1" dirty="0" smtClean="0">
                <a:solidFill>
                  <a:srgbClr val="006600"/>
                </a:solidFill>
              </a:rPr>
              <a:t>GABI, NOMENTO, FIDENE, POMEZIA, COLLAZIA, BOLA, CORA, INUO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61-AEAF-4538-BCA9-0BA1CE435915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ALBALONGA</a:t>
            </a:r>
            <a:endParaRPr lang="it-IT" sz="2800" dirty="0"/>
          </a:p>
        </p:txBody>
      </p:sp>
      <p:pic>
        <p:nvPicPr>
          <p:cNvPr id="8" name="Segnaposto immagine 7" descr="142689-004-2AAD7FD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1" b="61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it-IT" sz="1800" dirty="0" smtClean="0"/>
              <a:t>Panoramica del luogo dove un tempo sorgeva la città di </a:t>
            </a:r>
            <a:r>
              <a:rPr lang="it-IT" sz="1800" dirty="0" err="1" smtClean="0"/>
              <a:t>Albalonga</a:t>
            </a:r>
            <a:r>
              <a:rPr lang="it-IT" sz="1800" dirty="0" smtClean="0"/>
              <a:t>, fondata da Silvio</a:t>
            </a:r>
            <a:endParaRPr lang="it-IT" sz="1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391B-F483-4364-B0C8-ACDE727AF0CE}" type="datetime1">
              <a:rPr lang="it-IT" smtClean="0"/>
              <a:pPr/>
              <a:t>22/07/2016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EPICA - LA PROFEZIA DI ANCHISE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73A6-F9AA-41D4-8306-D469638F5294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1354</Words>
  <Application>Microsoft Office PowerPoint</Application>
  <PresentationFormat>Presentazione su schermo (4:3)</PresentationFormat>
  <Paragraphs>177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NEI CAMPI ELISI</vt:lpstr>
      <vt:lpstr>L’IMPOSSIBILE  ABBRACCIO</vt:lpstr>
      <vt:lpstr>IL FIUME LETE</vt:lpstr>
      <vt:lpstr>I CAMPI ELISI</vt:lpstr>
      <vt:lpstr>LA  METEMPSICOSI</vt:lpstr>
      <vt:lpstr>LA METEMPSICOSI</vt:lpstr>
      <vt:lpstr>IL CORTEO DEGLI ANTENATI</vt:lpstr>
      <vt:lpstr>I RE DI ALBALONGA</vt:lpstr>
      <vt:lpstr>ALBALONGA</vt:lpstr>
      <vt:lpstr>Localizzazione dell’antica ALBALONGA</vt:lpstr>
      <vt:lpstr>ROMOLO</vt:lpstr>
      <vt:lpstr>ROMOLO</vt:lpstr>
      <vt:lpstr>QUALIS BERECYNTIA MATER</vt:lpstr>
      <vt:lpstr>LA  GENS  IULIA</vt:lpstr>
      <vt:lpstr>ERCOLE E L’IDRA DI LERNA</vt:lpstr>
      <vt:lpstr>BACCO </vt:lpstr>
      <vt:lpstr>ROMA: I RE</vt:lpstr>
      <vt:lpstr>ROMA: I CONSOLI</vt:lpstr>
      <vt:lpstr>CESARE  E  POMPEO</vt:lpstr>
      <vt:lpstr>ALTRI  PERSONAGGI …</vt:lpstr>
      <vt:lpstr>ALTRI GRANDI UOMINI…</vt:lpstr>
      <vt:lpstr>LA MISSIONE DI ROMA</vt:lpstr>
      <vt:lpstr>DA DARDANO AD AUGUSTO</vt:lpstr>
      <vt:lpstr>AUGUSTO OTTAVIANO</vt:lpstr>
      <vt:lpstr>MARCELLO </vt:lpstr>
      <vt:lpstr>…TU SARAI MARCELLO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Alessandra Silva</dc:creator>
  <cp:lastModifiedBy>Alessandra Silva</cp:lastModifiedBy>
  <cp:revision>23</cp:revision>
  <dcterms:created xsi:type="dcterms:W3CDTF">2016-07-21T18:27:10Z</dcterms:created>
  <dcterms:modified xsi:type="dcterms:W3CDTF">2016-07-22T19:41:03Z</dcterms:modified>
</cp:coreProperties>
</file>