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Lato" panose="020B0604020202020204" charset="0"/>
      <p:regular r:id="rId31"/>
      <p:bold r:id="rId32"/>
      <p:italic r:id="rId33"/>
      <p:boldItalic r:id="rId34"/>
    </p:embeddedFont>
    <p:embeddedFont>
      <p:font typeface="Playfair Display" panose="020B0604020202020204" charset="0"/>
      <p:regular r:id="rId35"/>
      <p:bold r:id="rId36"/>
      <p:italic r:id="rId37"/>
      <p:boldItalic r:id="rId38"/>
    </p:embeddedFont>
    <p:embeddedFont>
      <p:font typeface="Source Code Pro" panose="020B0509030403020204" pitchFamily="49" charset="0"/>
      <p:regular r:id="rId39"/>
      <p:bold r:id="rId40"/>
      <p:italic r:id="rId41"/>
      <p:boldItalic r:id="rId42"/>
    </p:embeddedFont>
    <p:embeddedFont>
      <p:font typeface="Verdana" panose="020B060403050404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442198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6ecb119f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6ecb119f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908fefc9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908fefc9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6ecb119f7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6ecb119f7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908fefc94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908fefc9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6ecb119f7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6ecb119f7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929cf916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929cf916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929cf916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929cf916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6f15043a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6f15043a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6f15043a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6f15043a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6ecb119f7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6ecb119f7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6ecb119f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6ecb119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6f15043a4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6f15043a4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929cf916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929cf916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929cf916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929cf916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6f15043a4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6f15043a4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6f15043a4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6f15043a4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929cf916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929cf916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6f15043a4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6f15043a4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929cf9165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929cf916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6ecb119f7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6ecb119f7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908fefc9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908fefc9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908fefc9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908fefc9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6ecb119f7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6ecb119f7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92e02725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92e02725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929cf916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929cf916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908fefc9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908fefc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908fefc9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908fefc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2880750" y="1843050"/>
            <a:ext cx="3382500" cy="14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a:t>I COMPITI DELL’ESERCITO</a:t>
            </a:r>
            <a:endParaRPr/>
          </a:p>
        </p:txBody>
      </p:sp>
      <p:sp>
        <p:nvSpPr>
          <p:cNvPr id="2" name="CasellaDiTesto 1">
            <a:extLst>
              <a:ext uri="{FF2B5EF4-FFF2-40B4-BE49-F238E27FC236}">
                <a16:creationId xmlns:a16="http://schemas.microsoft.com/office/drawing/2014/main" id="{C203EA8C-08C8-48C8-9056-506C52A713D0}"/>
              </a:ext>
            </a:extLst>
          </p:cNvPr>
          <p:cNvSpPr txBox="1"/>
          <p:nvPr/>
        </p:nvSpPr>
        <p:spPr>
          <a:xfrm>
            <a:off x="3314701" y="4551218"/>
            <a:ext cx="5278582" cy="307777"/>
          </a:xfrm>
          <a:prstGeom prst="rect">
            <a:avLst/>
          </a:prstGeom>
          <a:noFill/>
        </p:spPr>
        <p:txBody>
          <a:bodyPr wrap="square" rtlCol="0">
            <a:spAutoFit/>
          </a:bodyPr>
          <a:lstStyle/>
          <a:p>
            <a:pPr algn="r"/>
            <a:r>
              <a:rPr lang="it-IT" dirty="0"/>
              <a:t>Classe 4L – Arzeno, Bellani, Bertolini, </a:t>
            </a:r>
            <a:r>
              <a:rPr lang="it-IT" dirty="0" err="1"/>
              <a:t>Carubelli</a:t>
            </a:r>
            <a:r>
              <a:rPr lang="it-IT" dirty="0"/>
              <a:t>, </a:t>
            </a:r>
            <a:r>
              <a:rPr lang="it-IT" dirty="0" err="1"/>
              <a:t>Pozzoli</a:t>
            </a:r>
            <a:endParaRPr lang="it-IT" dirty="0"/>
          </a:p>
        </p:txBody>
      </p:sp>
      <p:pic>
        <p:nvPicPr>
          <p:cNvPr id="3" name="Inno del Granatiere (con testo nel video) - 1° Reggimento Granatieri di Sardegna">
            <a:hlinkClick r:id="" action="ppaction://media"/>
            <a:extLst>
              <a:ext uri="{FF2B5EF4-FFF2-40B4-BE49-F238E27FC236}">
                <a16:creationId xmlns:a16="http://schemas.microsoft.com/office/drawing/2014/main" id="{D0B9780F-1683-4FD4-BFA6-9373542CBA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717" y="428576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379250" y="509850"/>
            <a:ext cx="5333400" cy="41238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it" dirty="0">
                <a:solidFill>
                  <a:srgbClr val="000000"/>
                </a:solidFill>
                <a:latin typeface="Verdana"/>
                <a:ea typeface="Verdana"/>
                <a:cs typeface="Verdana"/>
                <a:sym typeface="Verdana"/>
              </a:rPr>
              <a:t>Proprio in Iraq l’Italia ha pagato il maggior contributo in termini di caduti: 33, tra cui i </a:t>
            </a:r>
            <a:r>
              <a:rPr lang="it" b="1" dirty="0">
                <a:solidFill>
                  <a:srgbClr val="000000"/>
                </a:solidFill>
                <a:latin typeface="Verdana"/>
                <a:ea typeface="Verdana"/>
                <a:cs typeface="Verdana"/>
                <a:sym typeface="Verdana"/>
              </a:rPr>
              <a:t>13 soldati italiani che persero la vita a Nassiriya</a:t>
            </a:r>
            <a:r>
              <a:rPr lang="it" dirty="0">
                <a:solidFill>
                  <a:srgbClr val="000000"/>
                </a:solidFill>
                <a:latin typeface="Verdana"/>
                <a:ea typeface="Verdana"/>
                <a:cs typeface="Verdana"/>
                <a:sym typeface="Verdana"/>
              </a:rPr>
              <a:t> vittime di un attentato suicida.</a:t>
            </a:r>
            <a:endParaRPr dirty="0">
              <a:solidFill>
                <a:srgbClr val="000000"/>
              </a:solidFill>
              <a:latin typeface="Verdana"/>
              <a:ea typeface="Verdana"/>
              <a:cs typeface="Verdana"/>
              <a:sym typeface="Verdana"/>
            </a:endParaRPr>
          </a:p>
          <a:p>
            <a:pPr marL="0" lvl="0" indent="0" algn="ctr" rtl="0">
              <a:lnSpc>
                <a:spcPct val="100000"/>
              </a:lnSpc>
              <a:spcBef>
                <a:spcPts val="1800"/>
              </a:spcBef>
              <a:spcAft>
                <a:spcPts val="1800"/>
              </a:spcAft>
              <a:buNone/>
            </a:pPr>
            <a:r>
              <a:rPr lang="it" dirty="0">
                <a:solidFill>
                  <a:srgbClr val="000000"/>
                </a:solidFill>
                <a:latin typeface="Verdana"/>
                <a:ea typeface="Verdana"/>
                <a:cs typeface="Verdana"/>
                <a:sym typeface="Verdana"/>
              </a:rPr>
              <a:t>A parte queste missioni, dal sito dell’Esercito Italiano si evince che il nostro paese ha inviato nel corso degli anni personale militare e logistico praticamente in tutto il mondo: </a:t>
            </a:r>
            <a:r>
              <a:rPr lang="it" i="1" dirty="0">
                <a:solidFill>
                  <a:srgbClr val="000000"/>
                </a:solidFill>
                <a:latin typeface="Verdana"/>
                <a:ea typeface="Verdana"/>
                <a:cs typeface="Verdana"/>
                <a:sym typeface="Verdana"/>
              </a:rPr>
              <a:t>Albania</a:t>
            </a:r>
            <a:r>
              <a:rPr lang="it" dirty="0">
                <a:solidFill>
                  <a:srgbClr val="000000"/>
                </a:solidFill>
                <a:latin typeface="Verdana"/>
                <a:ea typeface="Verdana"/>
                <a:cs typeface="Verdana"/>
                <a:sym typeface="Verdana"/>
              </a:rPr>
              <a:t>, </a:t>
            </a:r>
            <a:r>
              <a:rPr lang="it" i="1" dirty="0">
                <a:solidFill>
                  <a:srgbClr val="000000"/>
                </a:solidFill>
                <a:latin typeface="Verdana"/>
                <a:ea typeface="Verdana"/>
                <a:cs typeface="Verdana"/>
                <a:sym typeface="Verdana"/>
              </a:rPr>
              <a:t>Bosnia</a:t>
            </a:r>
            <a:r>
              <a:rPr lang="it" dirty="0">
                <a:solidFill>
                  <a:srgbClr val="000000"/>
                </a:solidFill>
                <a:latin typeface="Verdana"/>
                <a:ea typeface="Verdana"/>
                <a:cs typeface="Verdana"/>
                <a:sym typeface="Verdana"/>
              </a:rPr>
              <a:t>, </a:t>
            </a:r>
            <a:r>
              <a:rPr lang="it" i="1" dirty="0">
                <a:solidFill>
                  <a:srgbClr val="000000"/>
                </a:solidFill>
                <a:latin typeface="Verdana"/>
                <a:ea typeface="Verdana"/>
                <a:cs typeface="Verdana"/>
                <a:sym typeface="Verdana"/>
              </a:rPr>
              <a:t>Ciad</a:t>
            </a:r>
            <a:r>
              <a:rPr lang="it" dirty="0">
                <a:solidFill>
                  <a:srgbClr val="000000"/>
                </a:solidFill>
                <a:latin typeface="Verdana"/>
                <a:ea typeface="Verdana"/>
                <a:cs typeface="Verdana"/>
                <a:sym typeface="Verdana"/>
              </a:rPr>
              <a:t>, </a:t>
            </a:r>
            <a:r>
              <a:rPr lang="it" i="1" dirty="0">
                <a:solidFill>
                  <a:srgbClr val="000000"/>
                </a:solidFill>
                <a:latin typeface="Verdana"/>
                <a:ea typeface="Verdana"/>
                <a:cs typeface="Verdana"/>
                <a:sym typeface="Verdana"/>
              </a:rPr>
              <a:t>Macedonia</a:t>
            </a:r>
            <a:r>
              <a:rPr lang="it" dirty="0">
                <a:solidFill>
                  <a:srgbClr val="000000"/>
                </a:solidFill>
                <a:latin typeface="Verdana"/>
                <a:ea typeface="Verdana"/>
                <a:cs typeface="Verdana"/>
                <a:sym typeface="Verdana"/>
              </a:rPr>
              <a:t>, </a:t>
            </a:r>
            <a:r>
              <a:rPr lang="it" i="1" dirty="0">
                <a:solidFill>
                  <a:srgbClr val="000000"/>
                </a:solidFill>
                <a:latin typeface="Verdana"/>
                <a:ea typeface="Verdana"/>
                <a:cs typeface="Verdana"/>
                <a:sym typeface="Verdana"/>
              </a:rPr>
              <a:t>Georgia</a:t>
            </a:r>
            <a:r>
              <a:rPr lang="it" dirty="0">
                <a:solidFill>
                  <a:srgbClr val="000000"/>
                </a:solidFill>
                <a:latin typeface="Verdana"/>
                <a:ea typeface="Verdana"/>
                <a:cs typeface="Verdana"/>
                <a:sym typeface="Verdana"/>
              </a:rPr>
              <a:t>, </a:t>
            </a:r>
            <a:r>
              <a:rPr lang="it" i="1" dirty="0">
                <a:solidFill>
                  <a:srgbClr val="000000"/>
                </a:solidFill>
                <a:latin typeface="Verdana"/>
                <a:ea typeface="Verdana"/>
                <a:cs typeface="Verdana"/>
                <a:sym typeface="Verdana"/>
              </a:rPr>
              <a:t>Haiti</a:t>
            </a:r>
            <a:r>
              <a:rPr lang="it" dirty="0">
                <a:solidFill>
                  <a:srgbClr val="000000"/>
                </a:solidFill>
                <a:latin typeface="Verdana"/>
                <a:ea typeface="Verdana"/>
                <a:cs typeface="Verdana"/>
                <a:sym typeface="Verdana"/>
              </a:rPr>
              <a:t>, </a:t>
            </a:r>
            <a:r>
              <a:rPr lang="it" i="1" dirty="0">
                <a:solidFill>
                  <a:srgbClr val="000000"/>
                </a:solidFill>
                <a:latin typeface="Verdana"/>
                <a:ea typeface="Verdana"/>
                <a:cs typeface="Verdana"/>
                <a:sym typeface="Verdana"/>
              </a:rPr>
              <a:t>Marocco</a:t>
            </a:r>
            <a:r>
              <a:rPr lang="it" dirty="0">
                <a:solidFill>
                  <a:srgbClr val="000000"/>
                </a:solidFill>
                <a:latin typeface="Verdana"/>
                <a:ea typeface="Verdana"/>
                <a:cs typeface="Verdana"/>
                <a:sym typeface="Verdana"/>
              </a:rPr>
              <a:t>, </a:t>
            </a:r>
            <a:r>
              <a:rPr lang="it" i="1" dirty="0">
                <a:solidFill>
                  <a:srgbClr val="000000"/>
                </a:solidFill>
                <a:latin typeface="Verdana"/>
                <a:ea typeface="Verdana"/>
                <a:cs typeface="Verdana"/>
                <a:sym typeface="Verdana"/>
              </a:rPr>
              <a:t>Mozambico</a:t>
            </a:r>
            <a:r>
              <a:rPr lang="it" dirty="0">
                <a:solidFill>
                  <a:srgbClr val="000000"/>
                </a:solidFill>
                <a:latin typeface="Verdana"/>
                <a:ea typeface="Verdana"/>
                <a:cs typeface="Verdana"/>
                <a:sym typeface="Verdana"/>
              </a:rPr>
              <a:t>, </a:t>
            </a:r>
            <a:r>
              <a:rPr lang="it" i="1" dirty="0">
                <a:solidFill>
                  <a:srgbClr val="000000"/>
                </a:solidFill>
                <a:latin typeface="Verdana"/>
                <a:ea typeface="Verdana"/>
                <a:cs typeface="Verdana"/>
                <a:sym typeface="Verdana"/>
              </a:rPr>
              <a:t>Namibia</a:t>
            </a:r>
            <a:r>
              <a:rPr lang="it" dirty="0">
                <a:solidFill>
                  <a:srgbClr val="000000"/>
                </a:solidFill>
                <a:latin typeface="Verdana"/>
                <a:ea typeface="Verdana"/>
                <a:cs typeface="Verdana"/>
                <a:sym typeface="Verdana"/>
              </a:rPr>
              <a:t>, </a:t>
            </a:r>
            <a:r>
              <a:rPr lang="it" i="1" dirty="0">
                <a:solidFill>
                  <a:srgbClr val="000000"/>
                </a:solidFill>
                <a:latin typeface="Verdana"/>
                <a:ea typeface="Verdana"/>
                <a:cs typeface="Verdana"/>
                <a:sym typeface="Verdana"/>
              </a:rPr>
              <a:t>Pakistan</a:t>
            </a:r>
            <a:r>
              <a:rPr lang="it" dirty="0">
                <a:solidFill>
                  <a:srgbClr val="000000"/>
                </a:solidFill>
                <a:latin typeface="Verdana"/>
                <a:ea typeface="Verdana"/>
                <a:cs typeface="Verdana"/>
                <a:sym typeface="Verdana"/>
              </a:rPr>
              <a:t>, </a:t>
            </a:r>
            <a:r>
              <a:rPr lang="it" i="1" dirty="0">
                <a:solidFill>
                  <a:srgbClr val="000000"/>
                </a:solidFill>
                <a:latin typeface="Verdana"/>
                <a:ea typeface="Verdana"/>
                <a:cs typeface="Verdana"/>
                <a:sym typeface="Verdana"/>
              </a:rPr>
              <a:t>Palestina</a:t>
            </a:r>
            <a:r>
              <a:rPr lang="it" dirty="0">
                <a:solidFill>
                  <a:srgbClr val="000000"/>
                </a:solidFill>
                <a:latin typeface="Verdana"/>
                <a:ea typeface="Verdana"/>
                <a:cs typeface="Verdana"/>
                <a:sym typeface="Verdana"/>
              </a:rPr>
              <a:t>, </a:t>
            </a:r>
            <a:r>
              <a:rPr lang="it" i="1" dirty="0">
                <a:solidFill>
                  <a:srgbClr val="000000"/>
                </a:solidFill>
                <a:latin typeface="Verdana"/>
                <a:ea typeface="Verdana"/>
                <a:cs typeface="Verdana"/>
                <a:sym typeface="Verdana"/>
              </a:rPr>
              <a:t>India</a:t>
            </a:r>
            <a:r>
              <a:rPr lang="it" dirty="0">
                <a:solidFill>
                  <a:srgbClr val="000000"/>
                </a:solidFill>
                <a:latin typeface="Verdana"/>
                <a:ea typeface="Verdana"/>
                <a:cs typeface="Verdana"/>
                <a:sym typeface="Verdana"/>
              </a:rPr>
              <a:t>, </a:t>
            </a:r>
            <a:r>
              <a:rPr lang="it" i="1" dirty="0">
                <a:solidFill>
                  <a:srgbClr val="000000"/>
                </a:solidFill>
                <a:latin typeface="Verdana"/>
                <a:ea typeface="Verdana"/>
                <a:cs typeface="Verdana"/>
                <a:sym typeface="Verdana"/>
              </a:rPr>
              <a:t>Ruanda</a:t>
            </a:r>
            <a:r>
              <a:rPr lang="it" dirty="0">
                <a:solidFill>
                  <a:srgbClr val="000000"/>
                </a:solidFill>
                <a:latin typeface="Verdana"/>
                <a:ea typeface="Verdana"/>
                <a:cs typeface="Verdana"/>
                <a:sym typeface="Verdana"/>
              </a:rPr>
              <a:t>, </a:t>
            </a:r>
            <a:r>
              <a:rPr lang="it" i="1" dirty="0">
                <a:solidFill>
                  <a:srgbClr val="000000"/>
                </a:solidFill>
                <a:latin typeface="Verdana"/>
                <a:ea typeface="Verdana"/>
                <a:cs typeface="Verdana"/>
                <a:sym typeface="Verdana"/>
              </a:rPr>
              <a:t>Somalia</a:t>
            </a:r>
            <a:r>
              <a:rPr lang="it" dirty="0">
                <a:solidFill>
                  <a:srgbClr val="000000"/>
                </a:solidFill>
                <a:latin typeface="Verdana"/>
                <a:ea typeface="Verdana"/>
                <a:cs typeface="Verdana"/>
                <a:sym typeface="Verdana"/>
              </a:rPr>
              <a:t>, </a:t>
            </a:r>
            <a:r>
              <a:rPr lang="it" i="1" dirty="0">
                <a:solidFill>
                  <a:srgbClr val="000000"/>
                </a:solidFill>
                <a:latin typeface="Verdana"/>
                <a:ea typeface="Verdana"/>
                <a:cs typeface="Verdana"/>
                <a:sym typeface="Verdana"/>
              </a:rPr>
              <a:t>Sudan</a:t>
            </a:r>
            <a:r>
              <a:rPr lang="it" dirty="0">
                <a:solidFill>
                  <a:srgbClr val="000000"/>
                </a:solidFill>
                <a:latin typeface="Verdana"/>
                <a:ea typeface="Verdana"/>
                <a:cs typeface="Verdana"/>
                <a:sym typeface="Verdana"/>
              </a:rPr>
              <a:t>.</a:t>
            </a:r>
            <a:endParaRPr dirty="0">
              <a:latin typeface="Verdana"/>
              <a:ea typeface="Verdana"/>
              <a:cs typeface="Verdana"/>
              <a:sym typeface="Verdana"/>
            </a:endParaRPr>
          </a:p>
        </p:txBody>
      </p:sp>
      <p:pic>
        <p:nvPicPr>
          <p:cNvPr id="118" name="Google Shape;118;p22"/>
          <p:cNvPicPr preferRelativeResize="0"/>
          <p:nvPr/>
        </p:nvPicPr>
        <p:blipFill>
          <a:blip r:embed="rId3">
            <a:alphaModFix/>
          </a:blip>
          <a:stretch>
            <a:fillRect/>
          </a:stretch>
        </p:blipFill>
        <p:spPr>
          <a:xfrm>
            <a:off x="6138600" y="1391850"/>
            <a:ext cx="2359775" cy="2359775"/>
          </a:xfrm>
          <a:prstGeom prst="rect">
            <a:avLst/>
          </a:prstGeom>
          <a:noFill/>
          <a:ln>
            <a:noFill/>
          </a:ln>
        </p:spPr>
      </p:pic>
    </p:spTree>
  </p:cSld>
  <p:clrMapOvr>
    <a:masterClrMapping/>
  </p:clrMapOvr>
  <p:transition spd="slow" advTm="15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body" idx="1"/>
          </p:nvPr>
        </p:nvSpPr>
        <p:spPr>
          <a:xfrm>
            <a:off x="395800" y="1491600"/>
            <a:ext cx="4802400" cy="269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a:solidFill>
                  <a:srgbClr val="000000"/>
                </a:solidFill>
                <a:latin typeface="Verdana"/>
                <a:ea typeface="Verdana"/>
                <a:cs typeface="Verdana"/>
                <a:sym typeface="Verdana"/>
              </a:rPr>
              <a:t>Proprio con lo scopo di dare continuità alle missioni militari italiane all’estero, lo scorso gennaio il </a:t>
            </a:r>
            <a:r>
              <a:rPr lang="it" b="1">
                <a:solidFill>
                  <a:srgbClr val="000000"/>
                </a:solidFill>
                <a:latin typeface="Verdana"/>
                <a:ea typeface="Verdana"/>
                <a:cs typeface="Verdana"/>
                <a:sym typeface="Verdana"/>
              </a:rPr>
              <a:t>Parlamento ha approvato lo stanziamento dei fondi</a:t>
            </a:r>
            <a:r>
              <a:rPr lang="it">
                <a:solidFill>
                  <a:srgbClr val="000000"/>
                </a:solidFill>
                <a:latin typeface="Verdana"/>
                <a:ea typeface="Verdana"/>
                <a:cs typeface="Verdana"/>
                <a:sym typeface="Verdana"/>
              </a:rPr>
              <a:t> per il rifinanziamento di quelle in corso più ulteriori sei nuove missioni internazionali, tra cui Libia, Niger, Tunisia, Spazio Aereo Nato.</a:t>
            </a:r>
            <a:endParaRPr>
              <a:solidFill>
                <a:srgbClr val="000000"/>
              </a:solidFill>
              <a:latin typeface="Verdana"/>
              <a:ea typeface="Verdana"/>
              <a:cs typeface="Verdana"/>
              <a:sym typeface="Verdana"/>
            </a:endParaRPr>
          </a:p>
          <a:p>
            <a:pPr marL="0" lvl="0" indent="0" algn="l" rtl="0">
              <a:spcBef>
                <a:spcPts val="1800"/>
              </a:spcBef>
              <a:spcAft>
                <a:spcPts val="0"/>
              </a:spcAft>
              <a:buNone/>
            </a:pPr>
            <a:endParaRPr sz="1100">
              <a:solidFill>
                <a:srgbClr val="000000"/>
              </a:solidFill>
              <a:latin typeface="Arial"/>
              <a:ea typeface="Arial"/>
              <a:cs typeface="Arial"/>
              <a:sym typeface="Arial"/>
            </a:endParaRPr>
          </a:p>
          <a:p>
            <a:pPr marL="0" lvl="0" indent="0" algn="l" rtl="0">
              <a:spcBef>
                <a:spcPts val="1800"/>
              </a:spcBef>
              <a:spcAft>
                <a:spcPts val="0"/>
              </a:spcAft>
              <a:buNone/>
            </a:pPr>
            <a:endParaRPr sz="1100">
              <a:solidFill>
                <a:srgbClr val="000000"/>
              </a:solidFill>
              <a:latin typeface="Arial"/>
              <a:ea typeface="Arial"/>
              <a:cs typeface="Arial"/>
              <a:sym typeface="Arial"/>
            </a:endParaRPr>
          </a:p>
          <a:p>
            <a:pPr marL="0" lvl="0" indent="0" algn="l" rtl="0">
              <a:spcBef>
                <a:spcPts val="1800"/>
              </a:spcBef>
              <a:spcAft>
                <a:spcPts val="1600"/>
              </a:spcAft>
              <a:buNone/>
            </a:pPr>
            <a:endParaRPr/>
          </a:p>
        </p:txBody>
      </p:sp>
      <p:pic>
        <p:nvPicPr>
          <p:cNvPr id="124" name="Google Shape;124;p23"/>
          <p:cNvPicPr preferRelativeResize="0"/>
          <p:nvPr/>
        </p:nvPicPr>
        <p:blipFill>
          <a:blip r:embed="rId3">
            <a:alphaModFix/>
          </a:blip>
          <a:stretch>
            <a:fillRect/>
          </a:stretch>
        </p:blipFill>
        <p:spPr>
          <a:xfrm>
            <a:off x="5526221" y="2080425"/>
            <a:ext cx="3206874" cy="1515750"/>
          </a:xfrm>
          <a:prstGeom prst="rect">
            <a:avLst/>
          </a:prstGeom>
          <a:noFill/>
          <a:ln>
            <a:noFill/>
          </a:ln>
        </p:spPr>
      </p:pic>
      <p:sp>
        <p:nvSpPr>
          <p:cNvPr id="125" name="Google Shape;125;p23"/>
          <p:cNvSpPr txBox="1">
            <a:spLocks noGrp="1"/>
          </p:cNvSpPr>
          <p:nvPr>
            <p:ph type="title"/>
          </p:nvPr>
        </p:nvSpPr>
        <p:spPr>
          <a:xfrm>
            <a:off x="48600" y="191450"/>
            <a:ext cx="9095400" cy="1157400"/>
          </a:xfrm>
          <a:prstGeom prst="rect">
            <a:avLst/>
          </a:prstGeom>
        </p:spPr>
        <p:txBody>
          <a:bodyPr spcFirstLastPara="1" wrap="square" lIns="91425" tIns="91425" rIns="91425" bIns="91425" anchor="t" anchorCtr="0">
            <a:noAutofit/>
          </a:bodyPr>
          <a:lstStyle/>
          <a:p>
            <a:pPr marL="0" lvl="0" indent="0" algn="ctr" rtl="0">
              <a:lnSpc>
                <a:spcPct val="130000"/>
              </a:lnSpc>
              <a:spcBef>
                <a:spcPts val="0"/>
              </a:spcBef>
              <a:spcAft>
                <a:spcPts val="0"/>
              </a:spcAft>
              <a:buNone/>
            </a:pPr>
            <a:r>
              <a:rPr lang="it" sz="3000" dirty="0"/>
              <a:t>LE MISSIONI MILITARI NEL  MONDO</a:t>
            </a:r>
            <a:endParaRPr sz="3000" dirty="0"/>
          </a:p>
          <a:p>
            <a:pPr marL="0" lvl="0" indent="0" algn="ctr" rtl="0">
              <a:lnSpc>
                <a:spcPct val="130000"/>
              </a:lnSpc>
              <a:spcBef>
                <a:spcPts val="1800"/>
              </a:spcBef>
              <a:spcAft>
                <a:spcPts val="1800"/>
              </a:spcAft>
              <a:buNone/>
            </a:pPr>
            <a:endParaRPr dirty="0">
              <a:solidFill>
                <a:srgbClr val="FF0000"/>
              </a:solidFill>
            </a:endParaRPr>
          </a:p>
        </p:txBody>
      </p:sp>
    </p:spTree>
  </p:cSld>
  <p:clrMapOvr>
    <a:masterClrMapping/>
  </p:clrMapOvr>
  <p:transition spd="slow" advTm="10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a:t>La nostra opinione</a:t>
            </a:r>
            <a:endParaRPr/>
          </a:p>
        </p:txBody>
      </p:sp>
      <p:sp>
        <p:nvSpPr>
          <p:cNvPr id="131" name="Google Shape;131;p24"/>
          <p:cNvSpPr txBox="1">
            <a:spLocks noGrp="1"/>
          </p:cNvSpPr>
          <p:nvPr>
            <p:ph type="body" idx="1"/>
          </p:nvPr>
        </p:nvSpPr>
        <p:spPr>
          <a:xfrm>
            <a:off x="311700" y="1291675"/>
            <a:ext cx="8520600" cy="3676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it" dirty="0">
                <a:solidFill>
                  <a:srgbClr val="000000"/>
                </a:solidFill>
                <a:latin typeface="Verdana"/>
                <a:ea typeface="Verdana"/>
                <a:cs typeface="Verdana"/>
                <a:sym typeface="Verdana"/>
              </a:rPr>
              <a:t>L’esercito italiano, come gli altri eserciti nazionali, è una organizzazione che ha il compito di mantenere la pace e di proteggere i propri cittadini. </a:t>
            </a:r>
            <a:r>
              <a:rPr lang="it-IT" dirty="0">
                <a:solidFill>
                  <a:srgbClr val="000000"/>
                </a:solidFill>
                <a:latin typeface="Verdana"/>
                <a:ea typeface="Verdana"/>
                <a:cs typeface="Verdana"/>
                <a:sym typeface="Verdana"/>
              </a:rPr>
              <a:t>Rischia però di trovarsi coinvolto in episodi di </a:t>
            </a:r>
            <a:r>
              <a:rPr lang="it" dirty="0">
                <a:solidFill>
                  <a:srgbClr val="000000"/>
                </a:solidFill>
                <a:latin typeface="Verdana"/>
                <a:ea typeface="Verdana"/>
                <a:cs typeface="Verdana"/>
                <a:sym typeface="Verdana"/>
              </a:rPr>
              <a:t>“guerra giusta”, </a:t>
            </a:r>
            <a:r>
              <a:rPr lang="it-IT" dirty="0">
                <a:solidFill>
                  <a:srgbClr val="000000"/>
                </a:solidFill>
                <a:latin typeface="Verdana"/>
                <a:ea typeface="Verdana"/>
                <a:cs typeface="Verdana"/>
                <a:sym typeface="Verdana"/>
              </a:rPr>
              <a:t>che possono nuocere </a:t>
            </a:r>
            <a:r>
              <a:rPr lang="it" dirty="0">
                <a:solidFill>
                  <a:srgbClr val="000000"/>
                </a:solidFill>
                <a:latin typeface="Verdana"/>
                <a:ea typeface="Verdana"/>
                <a:cs typeface="Verdana"/>
                <a:sym typeface="Verdana"/>
              </a:rPr>
              <a:t>a</a:t>
            </a:r>
            <a:r>
              <a:rPr lang="it-IT" dirty="0">
                <a:solidFill>
                  <a:srgbClr val="000000"/>
                </a:solidFill>
                <a:latin typeface="Verdana"/>
                <a:ea typeface="Verdana"/>
                <a:cs typeface="Verdana"/>
                <a:sym typeface="Verdana"/>
              </a:rPr>
              <a:t>i </a:t>
            </a:r>
            <a:r>
              <a:rPr lang="it" dirty="0">
                <a:solidFill>
                  <a:srgbClr val="000000"/>
                </a:solidFill>
                <a:latin typeface="Verdana"/>
                <a:ea typeface="Verdana"/>
                <a:cs typeface="Verdana"/>
                <a:sym typeface="Verdana"/>
              </a:rPr>
              <a:t>civili.</a:t>
            </a:r>
            <a:endParaRPr dirty="0">
              <a:solidFill>
                <a:srgbClr val="000000"/>
              </a:solidFill>
              <a:latin typeface="Verdana"/>
              <a:ea typeface="Verdana"/>
              <a:cs typeface="Verdana"/>
              <a:sym typeface="Verdana"/>
            </a:endParaRPr>
          </a:p>
          <a:p>
            <a:pPr marL="0" lvl="0" indent="0" algn="ctr" rtl="0">
              <a:lnSpc>
                <a:spcPct val="100000"/>
              </a:lnSpc>
              <a:spcBef>
                <a:spcPts val="1600"/>
              </a:spcBef>
              <a:spcAft>
                <a:spcPts val="1600"/>
              </a:spcAft>
              <a:buNone/>
            </a:pPr>
            <a:r>
              <a:rPr lang="it-IT" dirty="0">
                <a:solidFill>
                  <a:srgbClr val="000000"/>
                </a:solidFill>
                <a:latin typeface="Verdana"/>
                <a:ea typeface="Verdana"/>
                <a:cs typeface="Verdana"/>
                <a:sym typeface="Verdana"/>
              </a:rPr>
              <a:t>Come studenti</a:t>
            </a:r>
            <a:r>
              <a:rPr lang="it" dirty="0">
                <a:solidFill>
                  <a:srgbClr val="000000"/>
                </a:solidFill>
                <a:latin typeface="Verdana"/>
                <a:ea typeface="Verdana"/>
                <a:cs typeface="Verdana"/>
                <a:sym typeface="Verdana"/>
              </a:rPr>
              <a:t> </a:t>
            </a:r>
            <a:r>
              <a:rPr lang="it" b="1" dirty="0">
                <a:solidFill>
                  <a:srgbClr val="000000"/>
                </a:solidFill>
                <a:latin typeface="Verdana"/>
                <a:ea typeface="Verdana"/>
                <a:cs typeface="Verdana"/>
                <a:sym typeface="Verdana"/>
              </a:rPr>
              <a:t>non </a:t>
            </a:r>
            <a:r>
              <a:rPr lang="it-IT" b="1" dirty="0">
                <a:solidFill>
                  <a:srgbClr val="000000"/>
                </a:solidFill>
                <a:latin typeface="Verdana"/>
                <a:ea typeface="Verdana"/>
                <a:cs typeface="Verdana"/>
                <a:sym typeface="Verdana"/>
              </a:rPr>
              <a:t>possiamo </a:t>
            </a:r>
            <a:r>
              <a:rPr lang="it" b="1" dirty="0">
                <a:solidFill>
                  <a:srgbClr val="000000"/>
                </a:solidFill>
                <a:latin typeface="Verdana"/>
                <a:ea typeface="Verdana"/>
                <a:cs typeface="Verdana"/>
                <a:sym typeface="Verdana"/>
              </a:rPr>
              <a:t>approv</a:t>
            </a:r>
            <a:r>
              <a:rPr lang="it-IT" b="1" dirty="0">
                <a:solidFill>
                  <a:srgbClr val="000000"/>
                </a:solidFill>
                <a:latin typeface="Verdana"/>
                <a:ea typeface="Verdana"/>
                <a:cs typeface="Verdana"/>
                <a:sym typeface="Verdana"/>
              </a:rPr>
              <a:t>are </a:t>
            </a:r>
            <a:r>
              <a:rPr lang="it" b="1" dirty="0">
                <a:solidFill>
                  <a:srgbClr val="000000"/>
                </a:solidFill>
                <a:latin typeface="Verdana"/>
                <a:ea typeface="Verdana"/>
                <a:cs typeface="Verdana"/>
                <a:sym typeface="Verdana"/>
              </a:rPr>
              <a:t>l’utilizzo </a:t>
            </a:r>
            <a:r>
              <a:rPr lang="it-IT" b="1" dirty="0">
                <a:solidFill>
                  <a:srgbClr val="000000"/>
                </a:solidFill>
                <a:latin typeface="Verdana"/>
                <a:ea typeface="Verdana"/>
                <a:cs typeface="Verdana"/>
                <a:sym typeface="Verdana"/>
              </a:rPr>
              <a:t>di fatto </a:t>
            </a:r>
            <a:r>
              <a:rPr lang="it" b="1" dirty="0">
                <a:solidFill>
                  <a:srgbClr val="000000"/>
                </a:solidFill>
                <a:latin typeface="Verdana"/>
                <a:ea typeface="Verdana"/>
                <a:cs typeface="Verdana"/>
                <a:sym typeface="Verdana"/>
              </a:rPr>
              <a:t>della guerra come mezzo di ricerca della pace</a:t>
            </a:r>
            <a:r>
              <a:rPr lang="it" dirty="0">
                <a:solidFill>
                  <a:srgbClr val="000000"/>
                </a:solidFill>
                <a:latin typeface="Verdana"/>
                <a:ea typeface="Verdana"/>
                <a:cs typeface="Verdana"/>
                <a:sym typeface="Verdana"/>
              </a:rPr>
              <a:t>: come testimoniato dalla storia, oltre alle innumerevoli </a:t>
            </a:r>
            <a:r>
              <a:rPr lang="it-IT" dirty="0">
                <a:solidFill>
                  <a:srgbClr val="000000"/>
                </a:solidFill>
                <a:latin typeface="Verdana"/>
                <a:ea typeface="Verdana"/>
                <a:cs typeface="Verdana"/>
                <a:sym typeface="Verdana"/>
              </a:rPr>
              <a:t>vittime</a:t>
            </a:r>
            <a:r>
              <a:rPr lang="it" dirty="0">
                <a:solidFill>
                  <a:srgbClr val="000000"/>
                </a:solidFill>
                <a:latin typeface="Verdana"/>
                <a:ea typeface="Verdana"/>
                <a:cs typeface="Verdana"/>
                <a:sym typeface="Verdana"/>
              </a:rPr>
              <a:t>, la guerra causa un crollo economico nel paese in cui si </a:t>
            </a:r>
            <a:r>
              <a:rPr lang="it-IT" dirty="0">
                <a:solidFill>
                  <a:srgbClr val="000000"/>
                </a:solidFill>
                <a:latin typeface="Verdana"/>
                <a:ea typeface="Verdana"/>
                <a:cs typeface="Verdana"/>
                <a:sym typeface="Verdana"/>
              </a:rPr>
              <a:t>svolge</a:t>
            </a:r>
            <a:r>
              <a:rPr lang="it" dirty="0">
                <a:solidFill>
                  <a:srgbClr val="000000"/>
                </a:solidFill>
                <a:latin typeface="Verdana"/>
                <a:ea typeface="Verdana"/>
                <a:cs typeface="Verdana"/>
                <a:sym typeface="Verdana"/>
              </a:rPr>
              <a:t>, e peggiora </a:t>
            </a:r>
            <a:r>
              <a:rPr lang="it-IT" dirty="0">
                <a:solidFill>
                  <a:srgbClr val="000000"/>
                </a:solidFill>
                <a:latin typeface="Verdana"/>
                <a:ea typeface="Verdana"/>
                <a:cs typeface="Verdana"/>
                <a:sym typeface="Verdana"/>
              </a:rPr>
              <a:t>comunque la qualità di vita </a:t>
            </a:r>
            <a:r>
              <a:rPr lang="it" dirty="0">
                <a:solidFill>
                  <a:srgbClr val="000000"/>
                </a:solidFill>
                <a:latin typeface="Verdana"/>
                <a:ea typeface="Verdana"/>
                <a:cs typeface="Verdana"/>
                <a:sym typeface="Verdana"/>
              </a:rPr>
              <a:t>dei sopravvissuti. </a:t>
            </a:r>
            <a:endParaRPr dirty="0">
              <a:solidFill>
                <a:srgbClr val="000000"/>
              </a:solidFill>
              <a:latin typeface="Verdana"/>
              <a:ea typeface="Verdana"/>
              <a:cs typeface="Verdana"/>
              <a:sym typeface="Verdana"/>
            </a:endParaRPr>
          </a:p>
        </p:txBody>
      </p:sp>
    </p:spTree>
  </p:cSld>
  <p:clrMapOvr>
    <a:masterClrMapping/>
  </p:clrMapOvr>
  <p:transition spd="slow" advTm="10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body" idx="1"/>
          </p:nvPr>
        </p:nvSpPr>
        <p:spPr>
          <a:xfrm>
            <a:off x="277650" y="656550"/>
            <a:ext cx="8588700" cy="383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it" dirty="0">
                <a:solidFill>
                  <a:schemeClr val="accent2"/>
                </a:solidFill>
                <a:latin typeface="Verdana"/>
                <a:ea typeface="Verdana"/>
                <a:cs typeface="Verdana"/>
                <a:sym typeface="Verdana"/>
              </a:rPr>
              <a:t>Inoltre, dopo anni di instabilità economica, nella maggior parte dei casi prendono vita delle rivolte che a loro volta causano altre guerre che verranno riappacificate dagli eserciti, causando un ciclo continuo con risultati negativi.</a:t>
            </a:r>
            <a:endParaRPr dirty="0">
              <a:solidFill>
                <a:schemeClr val="accent2"/>
              </a:solidFill>
              <a:latin typeface="Verdana"/>
              <a:ea typeface="Verdana"/>
              <a:cs typeface="Verdana"/>
              <a:sym typeface="Verdana"/>
            </a:endParaRPr>
          </a:p>
          <a:p>
            <a:pPr marL="0" lvl="0" indent="0" algn="ctr" rtl="0">
              <a:lnSpc>
                <a:spcPct val="100000"/>
              </a:lnSpc>
              <a:spcBef>
                <a:spcPts val="1600"/>
              </a:spcBef>
              <a:spcAft>
                <a:spcPts val="0"/>
              </a:spcAft>
              <a:buNone/>
            </a:pPr>
            <a:r>
              <a:rPr lang="it" dirty="0">
                <a:solidFill>
                  <a:schemeClr val="accent2"/>
                </a:solidFill>
                <a:latin typeface="Verdana"/>
                <a:ea typeface="Verdana"/>
                <a:cs typeface="Verdana"/>
                <a:sym typeface="Verdana"/>
              </a:rPr>
              <a:t>Come cittadini  italiani, </a:t>
            </a:r>
            <a:r>
              <a:rPr lang="it" b="1" dirty="0">
                <a:solidFill>
                  <a:schemeClr val="accent2"/>
                </a:solidFill>
                <a:latin typeface="Verdana"/>
                <a:ea typeface="Verdana"/>
                <a:cs typeface="Verdana"/>
                <a:sym typeface="Verdana"/>
              </a:rPr>
              <a:t>ringraziamo l’esercito perchè ogni giorno ci difende</a:t>
            </a:r>
            <a:r>
              <a:rPr lang="it" dirty="0">
                <a:solidFill>
                  <a:schemeClr val="accent2"/>
                </a:solidFill>
                <a:latin typeface="Verdana"/>
                <a:ea typeface="Verdana"/>
                <a:cs typeface="Verdana"/>
                <a:sym typeface="Verdana"/>
              </a:rPr>
              <a:t> anche nei più piccoli aspetti della nostra vita quotidiana, </a:t>
            </a:r>
            <a:r>
              <a:rPr lang="it" b="1" dirty="0">
                <a:solidFill>
                  <a:schemeClr val="accent2"/>
                </a:solidFill>
                <a:latin typeface="Verdana"/>
                <a:ea typeface="Verdana"/>
                <a:cs typeface="Verdana"/>
                <a:sym typeface="Verdana"/>
              </a:rPr>
              <a:t>e rende sicuro il nostro territorio</a:t>
            </a:r>
            <a:r>
              <a:rPr lang="it" dirty="0">
                <a:solidFill>
                  <a:schemeClr val="accent2"/>
                </a:solidFill>
                <a:latin typeface="Verdana"/>
                <a:ea typeface="Verdana"/>
                <a:cs typeface="Verdana"/>
                <a:sym typeface="Verdana"/>
              </a:rPr>
              <a:t>.</a:t>
            </a:r>
            <a:endParaRPr dirty="0">
              <a:solidFill>
                <a:schemeClr val="accent2"/>
              </a:solidFill>
              <a:latin typeface="Verdana"/>
              <a:ea typeface="Verdana"/>
              <a:cs typeface="Verdana"/>
              <a:sym typeface="Verdana"/>
            </a:endParaRPr>
          </a:p>
          <a:p>
            <a:pPr marL="0" lvl="0" indent="0" algn="ctr" rtl="0">
              <a:lnSpc>
                <a:spcPct val="100000"/>
              </a:lnSpc>
              <a:spcBef>
                <a:spcPts val="1600"/>
              </a:spcBef>
              <a:spcAft>
                <a:spcPts val="1600"/>
              </a:spcAft>
              <a:buNone/>
            </a:pPr>
            <a:r>
              <a:rPr lang="it" dirty="0">
                <a:solidFill>
                  <a:schemeClr val="accent2"/>
                </a:solidFill>
                <a:latin typeface="Verdana"/>
                <a:ea typeface="Verdana"/>
                <a:cs typeface="Verdana"/>
                <a:sym typeface="Verdana"/>
              </a:rPr>
              <a:t>Ringraziamo inoltre tutte le persone che, per farci vivere una vita serena e spensierata, hanno perso la vita.</a:t>
            </a:r>
            <a:endParaRPr dirty="0">
              <a:solidFill>
                <a:schemeClr val="accent2"/>
              </a:solidFill>
              <a:latin typeface="Verdana"/>
              <a:ea typeface="Verdana"/>
              <a:cs typeface="Verdana"/>
              <a:sym typeface="Verdana"/>
            </a:endParaRPr>
          </a:p>
        </p:txBody>
      </p:sp>
    </p:spTree>
  </p:cSld>
  <p:clrMapOvr>
    <a:masterClrMapping/>
  </p:clrMapOvr>
  <p:transition spd="slow" advTm="15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 GRANATIERI</a:t>
            </a:r>
            <a:endParaRPr dirty="0"/>
          </a:p>
        </p:txBody>
      </p:sp>
      <p:sp>
        <p:nvSpPr>
          <p:cNvPr id="142" name="Google Shape;142;p26"/>
          <p:cNvSpPr txBox="1">
            <a:spLocks noGrp="1"/>
          </p:cNvSpPr>
          <p:nvPr>
            <p:ph type="body" idx="1"/>
          </p:nvPr>
        </p:nvSpPr>
        <p:spPr>
          <a:xfrm>
            <a:off x="374562" y="1215750"/>
            <a:ext cx="5328026" cy="335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it" b="1" dirty="0">
                <a:solidFill>
                  <a:srgbClr val="000000"/>
                </a:solidFill>
                <a:latin typeface="Verdana"/>
                <a:ea typeface="Verdana"/>
                <a:cs typeface="Verdana"/>
                <a:sym typeface="Verdana"/>
              </a:rPr>
              <a:t>La specialità "Granatieri di Sardegna" è la più antica del nostro Esercito</a:t>
            </a:r>
            <a:r>
              <a:rPr lang="it" dirty="0">
                <a:solidFill>
                  <a:srgbClr val="000000"/>
                </a:solidFill>
                <a:latin typeface="Verdana"/>
                <a:ea typeface="Verdana"/>
                <a:cs typeface="Verdana"/>
                <a:sym typeface="Verdana"/>
              </a:rPr>
              <a:t>.</a:t>
            </a:r>
            <a:endParaRPr dirty="0">
              <a:solidFill>
                <a:srgbClr val="000000"/>
              </a:solidFill>
              <a:latin typeface="Verdana"/>
              <a:ea typeface="Verdana"/>
              <a:cs typeface="Verdana"/>
              <a:sym typeface="Verdana"/>
            </a:endParaRPr>
          </a:p>
          <a:p>
            <a:pPr marL="0" lvl="0" indent="0" algn="ctr" rtl="0">
              <a:lnSpc>
                <a:spcPct val="100000"/>
              </a:lnSpc>
              <a:spcBef>
                <a:spcPts val="1600"/>
              </a:spcBef>
              <a:spcAft>
                <a:spcPts val="1600"/>
              </a:spcAft>
              <a:buNone/>
            </a:pPr>
            <a:r>
              <a:rPr lang="it" dirty="0">
                <a:solidFill>
                  <a:srgbClr val="000000"/>
                </a:solidFill>
                <a:latin typeface="Verdana"/>
                <a:ea typeface="Verdana"/>
                <a:cs typeface="Verdana"/>
                <a:sym typeface="Verdana"/>
              </a:rPr>
              <a:t>Essa conta più di </a:t>
            </a:r>
            <a:r>
              <a:rPr lang="it" b="1" dirty="0">
                <a:solidFill>
                  <a:srgbClr val="000000"/>
                </a:solidFill>
                <a:latin typeface="Verdana"/>
                <a:ea typeface="Verdana"/>
                <a:cs typeface="Verdana"/>
                <a:sym typeface="Verdana"/>
              </a:rPr>
              <a:t>tre secoli di storia</a:t>
            </a:r>
            <a:r>
              <a:rPr lang="it" dirty="0">
                <a:solidFill>
                  <a:srgbClr val="000000"/>
                </a:solidFill>
                <a:latin typeface="Verdana"/>
                <a:ea typeface="Verdana"/>
                <a:cs typeface="Verdana"/>
                <a:sym typeface="Verdana"/>
              </a:rPr>
              <a:t> e discende dal "Reggimento delle Guardie" dell'Armata Piemontese fondato in Torino il 18 aprile 1659 dal Duca Carlo Emanuele II, che, sciogliendo le milizie mercenarie allora esistenti nel Regno, formò un esercito nazionale costituito da Reggimenti "di ordinanza", di 1500 uomini ciascuno, suddivisi in 12 compagnie. </a:t>
            </a:r>
            <a:endParaRPr dirty="0"/>
          </a:p>
        </p:txBody>
      </p:sp>
      <p:pic>
        <p:nvPicPr>
          <p:cNvPr id="143" name="Google Shape;143;p26"/>
          <p:cNvPicPr preferRelativeResize="0"/>
          <p:nvPr/>
        </p:nvPicPr>
        <p:blipFill>
          <a:blip r:embed="rId3">
            <a:alphaModFix/>
          </a:blip>
          <a:stretch>
            <a:fillRect/>
          </a:stretch>
        </p:blipFill>
        <p:spPr>
          <a:xfrm>
            <a:off x="6150063" y="1700200"/>
            <a:ext cx="2619375" cy="1743075"/>
          </a:xfrm>
          <a:prstGeom prst="rect">
            <a:avLst/>
          </a:prstGeom>
          <a:noFill/>
          <a:ln>
            <a:noFill/>
          </a:ln>
        </p:spPr>
      </p:pic>
    </p:spTree>
  </p:cSld>
  <p:clrMapOvr>
    <a:masterClrMapping/>
  </p:clrMapOvr>
  <p:transition spd="slow" advTm="15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a:t>I GRANATIERI</a:t>
            </a:r>
            <a:endParaRPr/>
          </a:p>
        </p:txBody>
      </p:sp>
      <p:sp>
        <p:nvSpPr>
          <p:cNvPr id="150" name="Google Shape;150;p27"/>
          <p:cNvSpPr txBox="1">
            <a:spLocks noGrp="1"/>
          </p:cNvSpPr>
          <p:nvPr>
            <p:ph type="body" idx="1"/>
          </p:nvPr>
        </p:nvSpPr>
        <p:spPr>
          <a:xfrm>
            <a:off x="128300" y="945450"/>
            <a:ext cx="6467700" cy="37257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r>
              <a:rPr lang="it" dirty="0">
                <a:solidFill>
                  <a:srgbClr val="000000"/>
                </a:solidFill>
                <a:latin typeface="Verdana"/>
                <a:ea typeface="Verdana"/>
                <a:cs typeface="Verdana"/>
                <a:sym typeface="Verdana"/>
              </a:rPr>
              <a:t>Di tali Reggimenti "di ordinanza", il primo ad essere costituito fu il "</a:t>
            </a:r>
            <a:r>
              <a:rPr lang="it" b="1" dirty="0">
                <a:solidFill>
                  <a:srgbClr val="000000"/>
                </a:solidFill>
                <a:latin typeface="Verdana"/>
                <a:ea typeface="Verdana"/>
                <a:cs typeface="Verdana"/>
                <a:sym typeface="Verdana"/>
              </a:rPr>
              <a:t>Reggimento delle Guardie</a:t>
            </a:r>
            <a:r>
              <a:rPr lang="it" dirty="0">
                <a:solidFill>
                  <a:srgbClr val="000000"/>
                </a:solidFill>
                <a:latin typeface="Verdana"/>
                <a:ea typeface="Verdana"/>
                <a:cs typeface="Verdana"/>
                <a:sym typeface="Verdana"/>
              </a:rPr>
              <a:t>", così chiamato perché composto dagli uomini più valorosi e fisicamente più forti, cui erano affidati, in pace e in guerra, particolari compiti di onore e di prestigio, rispetto alle altre Unità dell'Esercito Piemontese. </a:t>
            </a:r>
            <a:r>
              <a:rPr lang="it" b="1" dirty="0">
                <a:solidFill>
                  <a:srgbClr val="000000"/>
                </a:solidFill>
                <a:latin typeface="Verdana"/>
                <a:ea typeface="Verdana"/>
                <a:cs typeface="Verdana"/>
                <a:sym typeface="Verdana"/>
              </a:rPr>
              <a:t>Occupava i posti più pericolosi e decisivi in guerra</a:t>
            </a:r>
            <a:r>
              <a:rPr lang="it" dirty="0">
                <a:solidFill>
                  <a:srgbClr val="000000"/>
                </a:solidFill>
                <a:latin typeface="Verdana"/>
                <a:ea typeface="Verdana"/>
                <a:cs typeface="Verdana"/>
                <a:sym typeface="Verdana"/>
              </a:rPr>
              <a:t>, quale riserva eroica da lanciare nella lotta nei momenti decisivi; </a:t>
            </a:r>
            <a:r>
              <a:rPr lang="it" b="1" dirty="0">
                <a:solidFill>
                  <a:srgbClr val="000000"/>
                </a:solidFill>
                <a:latin typeface="Verdana"/>
                <a:ea typeface="Verdana"/>
                <a:cs typeface="Verdana"/>
                <a:sym typeface="Verdana"/>
              </a:rPr>
              <a:t>forniva la scorta d'onore al Capo dello Stato</a:t>
            </a:r>
            <a:r>
              <a:rPr lang="it" dirty="0">
                <a:solidFill>
                  <a:srgbClr val="000000"/>
                </a:solidFill>
                <a:latin typeface="Verdana"/>
                <a:ea typeface="Verdana"/>
                <a:cs typeface="Verdana"/>
                <a:sym typeface="Verdana"/>
              </a:rPr>
              <a:t>, in pace, quale Unità più rappresentativa dell'Esercito</a:t>
            </a:r>
            <a:r>
              <a:rPr lang="it" dirty="0">
                <a:solidFill>
                  <a:srgbClr val="000000"/>
                </a:solidFill>
                <a:highlight>
                  <a:srgbClr val="FFFFFF"/>
                </a:highlight>
                <a:latin typeface="Verdana"/>
                <a:ea typeface="Verdana"/>
                <a:cs typeface="Verdana"/>
                <a:sym typeface="Verdana"/>
              </a:rPr>
              <a:t>.</a:t>
            </a:r>
            <a:endParaRPr dirty="0"/>
          </a:p>
        </p:txBody>
      </p:sp>
      <p:pic>
        <p:nvPicPr>
          <p:cNvPr id="151" name="Google Shape;151;p27"/>
          <p:cNvPicPr preferRelativeResize="0"/>
          <p:nvPr/>
        </p:nvPicPr>
        <p:blipFill>
          <a:blip r:embed="rId3">
            <a:alphaModFix/>
          </a:blip>
          <a:stretch>
            <a:fillRect/>
          </a:stretch>
        </p:blipFill>
        <p:spPr>
          <a:xfrm>
            <a:off x="6596000" y="1013150"/>
            <a:ext cx="2286725" cy="3590290"/>
          </a:xfrm>
          <a:prstGeom prst="rect">
            <a:avLst/>
          </a:prstGeom>
          <a:noFill/>
          <a:ln>
            <a:noFill/>
          </a:ln>
        </p:spPr>
      </p:pic>
    </p:spTree>
  </p:cSld>
  <p:clrMapOvr>
    <a:masterClrMapping/>
  </p:clrMapOvr>
  <p:transition spd="slow" advTm="15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body" idx="1"/>
          </p:nvPr>
        </p:nvSpPr>
        <p:spPr>
          <a:xfrm>
            <a:off x="351450" y="1025400"/>
            <a:ext cx="5299800" cy="30927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it" dirty="0">
                <a:solidFill>
                  <a:srgbClr val="000000"/>
                </a:solidFill>
                <a:latin typeface="Verdana"/>
                <a:ea typeface="Verdana"/>
                <a:cs typeface="Verdana"/>
                <a:sym typeface="Verdana"/>
              </a:rPr>
              <a:t>Fedeli alle loro tradizioni di valore e di prestigio, i "Granatieri di Sardegna" hanno</a:t>
            </a:r>
            <a:r>
              <a:rPr lang="it-IT" dirty="0">
                <a:solidFill>
                  <a:srgbClr val="000000"/>
                </a:solidFill>
                <a:latin typeface="Verdana"/>
                <a:ea typeface="Verdana"/>
                <a:cs typeface="Verdana"/>
                <a:sym typeface="Verdana"/>
              </a:rPr>
              <a:t> costellato di</a:t>
            </a:r>
            <a:r>
              <a:rPr lang="it" dirty="0">
                <a:solidFill>
                  <a:srgbClr val="000000"/>
                </a:solidFill>
                <a:latin typeface="Verdana"/>
                <a:ea typeface="Verdana"/>
                <a:cs typeface="Verdana"/>
                <a:sym typeface="Verdana"/>
              </a:rPr>
              <a:t> eroismi </a:t>
            </a:r>
            <a:r>
              <a:rPr lang="it-IT" dirty="0">
                <a:solidFill>
                  <a:srgbClr val="000000"/>
                </a:solidFill>
                <a:latin typeface="Verdana"/>
                <a:ea typeface="Verdana"/>
                <a:cs typeface="Verdana"/>
                <a:sym typeface="Verdana"/>
              </a:rPr>
              <a:t>la loro storia di tre secoli</a:t>
            </a:r>
            <a:r>
              <a:rPr lang="it" dirty="0">
                <a:solidFill>
                  <a:srgbClr val="000000"/>
                </a:solidFill>
                <a:latin typeface="Verdana"/>
                <a:ea typeface="Verdana"/>
                <a:cs typeface="Verdana"/>
                <a:sym typeface="Verdana"/>
              </a:rPr>
              <a:t>, ovunque fosse stato loro ordinato di combattere, e mantenuto </a:t>
            </a:r>
            <a:r>
              <a:rPr lang="it-IT" dirty="0">
                <a:solidFill>
                  <a:srgbClr val="000000"/>
                </a:solidFill>
                <a:latin typeface="Verdana"/>
                <a:ea typeface="Verdana"/>
                <a:cs typeface="Verdana"/>
                <a:sym typeface="Verdana"/>
              </a:rPr>
              <a:t>stabile</a:t>
            </a:r>
            <a:r>
              <a:rPr lang="it" dirty="0">
                <a:solidFill>
                  <a:srgbClr val="000000"/>
                </a:solidFill>
                <a:latin typeface="Verdana"/>
                <a:ea typeface="Verdana"/>
                <a:cs typeface="Verdana"/>
                <a:sym typeface="Verdana"/>
              </a:rPr>
              <a:t> la fede negli ideali più nobili. </a:t>
            </a:r>
            <a:r>
              <a:rPr lang="it-IT" dirty="0">
                <a:solidFill>
                  <a:srgbClr val="000000"/>
                </a:solidFill>
                <a:latin typeface="Verdana"/>
                <a:ea typeface="Verdana"/>
                <a:cs typeface="Verdana"/>
                <a:sym typeface="Verdana"/>
              </a:rPr>
              <a:t>Ancora </a:t>
            </a:r>
            <a:r>
              <a:rPr lang="it" dirty="0">
                <a:solidFill>
                  <a:srgbClr val="000000"/>
                </a:solidFill>
                <a:latin typeface="Verdana"/>
                <a:ea typeface="Verdana"/>
                <a:cs typeface="Verdana"/>
                <a:sym typeface="Verdana"/>
              </a:rPr>
              <a:t>oggi sono considerati i continuatori ed i depositari della più antica tradizione militare dell'Esercito.</a:t>
            </a:r>
            <a:endParaRPr dirty="0"/>
          </a:p>
        </p:txBody>
      </p:sp>
      <p:pic>
        <p:nvPicPr>
          <p:cNvPr id="157" name="Google Shape;157;p28"/>
          <p:cNvPicPr preferRelativeResize="0"/>
          <p:nvPr/>
        </p:nvPicPr>
        <p:blipFill>
          <a:blip r:embed="rId3">
            <a:alphaModFix/>
          </a:blip>
          <a:stretch>
            <a:fillRect/>
          </a:stretch>
        </p:blipFill>
        <p:spPr>
          <a:xfrm>
            <a:off x="5958375" y="1781175"/>
            <a:ext cx="2895600" cy="1581150"/>
          </a:xfrm>
          <a:prstGeom prst="rect">
            <a:avLst/>
          </a:prstGeom>
          <a:noFill/>
          <a:ln>
            <a:noFill/>
          </a:ln>
        </p:spPr>
      </p:pic>
    </p:spTree>
  </p:cSld>
  <p:clrMapOvr>
    <a:masterClrMapping/>
  </p:clrMapOvr>
  <p:transition spd="slow" advTm="15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body" idx="1"/>
          </p:nvPr>
        </p:nvSpPr>
        <p:spPr>
          <a:xfrm>
            <a:off x="169750" y="1025400"/>
            <a:ext cx="5096400" cy="30927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it" dirty="0">
                <a:solidFill>
                  <a:srgbClr val="000000"/>
                </a:solidFill>
                <a:latin typeface="Verdana"/>
                <a:ea typeface="Verdana"/>
                <a:cs typeface="Verdana"/>
                <a:sym typeface="Verdana"/>
              </a:rPr>
              <a:t>I Granatieri si trovano a doversi confrontare - oggi - con eventi importanti che hanno inciso sullo scenario della vita politica e sociale </a:t>
            </a:r>
            <a:r>
              <a:rPr lang="it-IT" dirty="0">
                <a:solidFill>
                  <a:srgbClr val="000000"/>
                </a:solidFill>
                <a:latin typeface="Verdana"/>
                <a:ea typeface="Verdana"/>
                <a:cs typeface="Verdana"/>
                <a:sym typeface="Verdana"/>
              </a:rPr>
              <a:t>delle</a:t>
            </a:r>
            <a:r>
              <a:rPr lang="it" dirty="0">
                <a:solidFill>
                  <a:srgbClr val="000000"/>
                </a:solidFill>
                <a:latin typeface="Verdana"/>
                <a:ea typeface="Verdana"/>
                <a:cs typeface="Verdana"/>
                <a:sym typeface="Verdana"/>
              </a:rPr>
              <a:t> nazioni </a:t>
            </a:r>
            <a:r>
              <a:rPr lang="it-IT" dirty="0">
                <a:solidFill>
                  <a:srgbClr val="000000"/>
                </a:solidFill>
                <a:latin typeface="Verdana"/>
                <a:ea typeface="Verdana"/>
                <a:cs typeface="Verdana"/>
                <a:sym typeface="Verdana"/>
              </a:rPr>
              <a:t>che,</a:t>
            </a:r>
            <a:r>
              <a:rPr lang="it" dirty="0">
                <a:solidFill>
                  <a:srgbClr val="000000"/>
                </a:solidFill>
                <a:latin typeface="Verdana"/>
                <a:ea typeface="Verdana"/>
                <a:cs typeface="Verdana"/>
                <a:sym typeface="Verdana"/>
              </a:rPr>
              <a:t> in chiave globale, </a:t>
            </a:r>
            <a:r>
              <a:rPr lang="it-IT" dirty="0">
                <a:solidFill>
                  <a:srgbClr val="000000"/>
                </a:solidFill>
                <a:latin typeface="Verdana"/>
                <a:ea typeface="Verdana"/>
                <a:cs typeface="Verdana"/>
                <a:sym typeface="Verdana"/>
              </a:rPr>
              <a:t>richiedono</a:t>
            </a:r>
            <a:r>
              <a:rPr lang="it" dirty="0">
                <a:solidFill>
                  <a:srgbClr val="000000"/>
                </a:solidFill>
                <a:latin typeface="Verdana"/>
                <a:ea typeface="Verdana"/>
                <a:cs typeface="Verdana"/>
                <a:sym typeface="Verdana"/>
              </a:rPr>
              <a:t> </a:t>
            </a:r>
            <a:r>
              <a:rPr lang="it-IT" dirty="0">
                <a:solidFill>
                  <a:srgbClr val="000000"/>
                </a:solidFill>
                <a:latin typeface="Verdana"/>
                <a:ea typeface="Verdana"/>
                <a:cs typeface="Verdana"/>
                <a:sym typeface="Verdana"/>
              </a:rPr>
              <a:t>interventi </a:t>
            </a:r>
            <a:r>
              <a:rPr lang="it" dirty="0">
                <a:solidFill>
                  <a:srgbClr val="000000"/>
                </a:solidFill>
                <a:latin typeface="Verdana"/>
                <a:ea typeface="Verdana"/>
                <a:cs typeface="Verdana"/>
                <a:sym typeface="Verdana"/>
              </a:rPr>
              <a:t>nuov</a:t>
            </a:r>
            <a:r>
              <a:rPr lang="it-IT" dirty="0">
                <a:solidFill>
                  <a:srgbClr val="000000"/>
                </a:solidFill>
                <a:latin typeface="Verdana"/>
                <a:ea typeface="Verdana"/>
                <a:cs typeface="Verdana"/>
                <a:sym typeface="Verdana"/>
              </a:rPr>
              <a:t>i</a:t>
            </a:r>
            <a:r>
              <a:rPr lang="it" dirty="0">
                <a:solidFill>
                  <a:srgbClr val="000000"/>
                </a:solidFill>
                <a:latin typeface="Verdana"/>
                <a:ea typeface="Verdana"/>
                <a:cs typeface="Verdana"/>
                <a:sym typeface="Verdana"/>
              </a:rPr>
              <a:t> ed anche imprescindibili in materia di difesa e di sicurezza.</a:t>
            </a:r>
            <a:endParaRPr dirty="0"/>
          </a:p>
        </p:txBody>
      </p:sp>
      <p:pic>
        <p:nvPicPr>
          <p:cNvPr id="163" name="Google Shape;163;p29"/>
          <p:cNvPicPr preferRelativeResize="0"/>
          <p:nvPr/>
        </p:nvPicPr>
        <p:blipFill>
          <a:blip r:embed="rId3">
            <a:alphaModFix/>
          </a:blip>
          <a:stretch>
            <a:fillRect/>
          </a:stretch>
        </p:blipFill>
        <p:spPr>
          <a:xfrm>
            <a:off x="5423649" y="1617070"/>
            <a:ext cx="3398200" cy="1909367"/>
          </a:xfrm>
          <a:prstGeom prst="rect">
            <a:avLst/>
          </a:prstGeom>
          <a:noFill/>
          <a:ln>
            <a:noFill/>
          </a:ln>
        </p:spPr>
      </p:pic>
    </p:spTree>
  </p:cSld>
  <p:clrMapOvr>
    <a:masterClrMapping/>
  </p:clrMapOvr>
  <p:transition spd="slow" advTm="15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body" idx="1"/>
          </p:nvPr>
        </p:nvSpPr>
        <p:spPr>
          <a:xfrm>
            <a:off x="311700" y="506000"/>
            <a:ext cx="8520600" cy="33402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0000"/>
              </a:solidFill>
              <a:latin typeface="Verdana"/>
              <a:ea typeface="Verdana"/>
              <a:cs typeface="Verdana"/>
              <a:sym typeface="Verdana"/>
            </a:endParaRPr>
          </a:p>
          <a:p>
            <a:pPr marL="0" lvl="0" indent="0" algn="ctr" rtl="0">
              <a:spcBef>
                <a:spcPts val="1600"/>
              </a:spcBef>
              <a:spcAft>
                <a:spcPts val="0"/>
              </a:spcAft>
              <a:buNone/>
            </a:pPr>
            <a:r>
              <a:rPr lang="it" dirty="0">
                <a:solidFill>
                  <a:srgbClr val="000000"/>
                </a:solidFill>
                <a:latin typeface="Verdana"/>
                <a:ea typeface="Verdana"/>
                <a:cs typeface="Verdana"/>
                <a:sym typeface="Verdana"/>
              </a:rPr>
              <a:t>Innovazioni e revisioni dello strumento militare, spesso non indolori, si sono imposte conseguentemente soprattutto nell'organizzazione e nei compiti delle forze terrestri.</a:t>
            </a:r>
          </a:p>
          <a:p>
            <a:pPr marL="0" lvl="0" indent="0" algn="ctr" rtl="0">
              <a:spcBef>
                <a:spcPts val="1600"/>
              </a:spcBef>
              <a:spcAft>
                <a:spcPts val="0"/>
              </a:spcAft>
              <a:buNone/>
            </a:pPr>
            <a:r>
              <a:rPr lang="it" dirty="0">
                <a:solidFill>
                  <a:srgbClr val="000000"/>
                </a:solidFill>
                <a:latin typeface="Verdana"/>
                <a:ea typeface="Verdana"/>
                <a:cs typeface="Verdana"/>
                <a:sym typeface="Verdana"/>
              </a:rPr>
              <a:t>La specialità Granatieri, erede di tradizioni di non poco rilievo radicate nel passato vicino e lontano della componente militare della Nazione, deve trovare collocazione, la più congeniale possibile alle sue attitudini ed alle sue potenzialità umane e morali, nell'ordinamento del nuovo esercito.</a:t>
            </a:r>
            <a:endParaRPr dirty="0">
              <a:solidFill>
                <a:srgbClr val="000000"/>
              </a:solidFill>
              <a:latin typeface="Verdana"/>
              <a:ea typeface="Verdana"/>
              <a:cs typeface="Verdana"/>
              <a:sym typeface="Verdana"/>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169" name="Google Shape;169;p30"/>
          <p:cNvPicPr preferRelativeResize="0"/>
          <p:nvPr/>
        </p:nvPicPr>
        <p:blipFill>
          <a:blip r:embed="rId3">
            <a:alphaModFix/>
          </a:blip>
          <a:stretch>
            <a:fillRect/>
          </a:stretch>
        </p:blipFill>
        <p:spPr>
          <a:xfrm>
            <a:off x="3105150" y="3248200"/>
            <a:ext cx="2933700" cy="1562100"/>
          </a:xfrm>
          <a:prstGeom prst="rect">
            <a:avLst/>
          </a:prstGeom>
          <a:noFill/>
          <a:ln>
            <a:noFill/>
          </a:ln>
        </p:spPr>
      </p:pic>
    </p:spTree>
  </p:cSld>
  <p:clrMapOvr>
    <a:masterClrMapping/>
  </p:clrMapOvr>
  <p:transition spd="slow" advTm="15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2409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dirty="0"/>
              <a:t>Una vittima del dovere:</a:t>
            </a:r>
            <a:br>
              <a:rPr lang="it-IT" dirty="0"/>
            </a:br>
            <a:r>
              <a:rPr lang="it" sz="4800" dirty="0"/>
              <a:t>Giuseppe La Rosa</a:t>
            </a:r>
            <a:endParaRPr sz="4800" dirty="0"/>
          </a:p>
        </p:txBody>
      </p:sp>
      <p:sp>
        <p:nvSpPr>
          <p:cNvPr id="175" name="Google Shape;175;p31"/>
          <p:cNvSpPr txBox="1">
            <a:spLocks noGrp="1"/>
          </p:cNvSpPr>
          <p:nvPr>
            <p:ph type="body" idx="1"/>
          </p:nvPr>
        </p:nvSpPr>
        <p:spPr>
          <a:xfrm>
            <a:off x="311700" y="1332585"/>
            <a:ext cx="4116600" cy="3340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it" dirty="0">
                <a:solidFill>
                  <a:srgbClr val="000000"/>
                </a:solidFill>
                <a:latin typeface="Verdana"/>
                <a:ea typeface="Verdana"/>
                <a:cs typeface="Verdana"/>
                <a:sym typeface="Verdana"/>
              </a:rPr>
              <a:t>Un giovane talebano confuso tra la folla di Farah è riuscito a centrare la botola del Lince. Il ministro della Difesa: "</a:t>
            </a:r>
            <a:r>
              <a:rPr lang="it" b="1" dirty="0">
                <a:solidFill>
                  <a:srgbClr val="000000"/>
                </a:solidFill>
                <a:latin typeface="Verdana"/>
                <a:ea typeface="Verdana"/>
                <a:cs typeface="Verdana"/>
                <a:sym typeface="Verdana"/>
              </a:rPr>
              <a:t>Il capitano La Rosa è un eroe, si è frapposto tra bomba e compagni.</a:t>
            </a:r>
            <a:r>
              <a:rPr lang="it" dirty="0">
                <a:solidFill>
                  <a:srgbClr val="000000"/>
                </a:solidFill>
                <a:latin typeface="Verdana"/>
                <a:ea typeface="Verdana"/>
                <a:cs typeface="Verdana"/>
                <a:sym typeface="Verdana"/>
              </a:rPr>
              <a:t>"</a:t>
            </a:r>
            <a:endParaRPr dirty="0">
              <a:solidFill>
                <a:srgbClr val="000000"/>
              </a:solidFill>
              <a:latin typeface="Verdana"/>
              <a:ea typeface="Verdana"/>
              <a:cs typeface="Verdana"/>
              <a:sym typeface="Verdana"/>
            </a:endParaRPr>
          </a:p>
        </p:txBody>
      </p:sp>
      <p:pic>
        <p:nvPicPr>
          <p:cNvPr id="176" name="Google Shape;176;p31"/>
          <p:cNvPicPr preferRelativeResize="0"/>
          <p:nvPr/>
        </p:nvPicPr>
        <p:blipFill>
          <a:blip r:embed="rId5">
            <a:alphaModFix/>
          </a:blip>
          <a:stretch>
            <a:fillRect/>
          </a:stretch>
        </p:blipFill>
        <p:spPr>
          <a:xfrm>
            <a:off x="5018809" y="1802597"/>
            <a:ext cx="3742692" cy="2642545"/>
          </a:xfrm>
          <a:prstGeom prst="rect">
            <a:avLst/>
          </a:prstGeom>
          <a:noFill/>
          <a:ln>
            <a:noFill/>
          </a:ln>
        </p:spPr>
      </p:pic>
      <p:sp>
        <p:nvSpPr>
          <p:cNvPr id="177" name="Google Shape;177;p31"/>
          <p:cNvSpPr txBox="1"/>
          <p:nvPr/>
        </p:nvSpPr>
        <p:spPr>
          <a:xfrm>
            <a:off x="7155725" y="1228675"/>
            <a:ext cx="170100" cy="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pic>
        <p:nvPicPr>
          <p:cNvPr id="2" name="Silenzio fuori ordinanza">
            <a:hlinkClick r:id="" action="ppaction://media"/>
            <a:extLst>
              <a:ext uri="{FF2B5EF4-FFF2-40B4-BE49-F238E27FC236}">
                <a16:creationId xmlns:a16="http://schemas.microsoft.com/office/drawing/2014/main" id="{A28B95F0-B494-4964-A753-773569E3E7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70302" y="4241050"/>
            <a:ext cx="609600" cy="609600"/>
          </a:xfrm>
          <a:prstGeom prst="rect">
            <a:avLst/>
          </a:prstGeom>
        </p:spPr>
      </p:pic>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38900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a:t>L’ESERCITO ITALIANO</a:t>
            </a:r>
            <a:endParaRPr/>
          </a:p>
        </p:txBody>
      </p:sp>
      <p:sp>
        <p:nvSpPr>
          <p:cNvPr id="65" name="Google Shape;65;p14"/>
          <p:cNvSpPr txBox="1">
            <a:spLocks noGrp="1"/>
          </p:cNvSpPr>
          <p:nvPr>
            <p:ph type="body" idx="1"/>
          </p:nvPr>
        </p:nvSpPr>
        <p:spPr>
          <a:xfrm>
            <a:off x="219375" y="1457300"/>
            <a:ext cx="6033300" cy="3486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it" sz="1600">
                <a:solidFill>
                  <a:srgbClr val="222222"/>
                </a:solidFill>
                <a:latin typeface="Verdana"/>
                <a:ea typeface="Verdana"/>
                <a:cs typeface="Verdana"/>
                <a:sym typeface="Verdana"/>
              </a:rPr>
              <a:t>L'Esercito Italiano (EI) è la </a:t>
            </a:r>
            <a:r>
              <a:rPr lang="it" sz="1600" b="1">
                <a:solidFill>
                  <a:srgbClr val="222222"/>
                </a:solidFill>
                <a:latin typeface="Verdana"/>
                <a:ea typeface="Verdana"/>
                <a:cs typeface="Verdana"/>
                <a:sym typeface="Verdana"/>
              </a:rPr>
              <a:t>componente terrestre delle forze armate</a:t>
            </a:r>
            <a:r>
              <a:rPr lang="it" sz="1600">
                <a:solidFill>
                  <a:srgbClr val="222222"/>
                </a:solidFill>
                <a:latin typeface="Verdana"/>
                <a:ea typeface="Verdana"/>
                <a:cs typeface="Verdana"/>
                <a:sym typeface="Verdana"/>
              </a:rPr>
              <a:t> italiane, delle quali fa parte assieme alla Marina Militare, all'Aeronautica Militare e all'Arma dei Carabinieri tutte </a:t>
            </a:r>
            <a:r>
              <a:rPr lang="it" sz="1600" b="1">
                <a:solidFill>
                  <a:srgbClr val="222222"/>
                </a:solidFill>
                <a:latin typeface="Verdana"/>
                <a:ea typeface="Verdana"/>
                <a:cs typeface="Verdana"/>
                <a:sym typeface="Verdana"/>
              </a:rPr>
              <a:t>dipendenti dal Capo di stato maggiore della difesa</a:t>
            </a:r>
            <a:r>
              <a:rPr lang="it" sz="1600">
                <a:solidFill>
                  <a:srgbClr val="222222"/>
                </a:solidFill>
                <a:latin typeface="Verdana"/>
                <a:ea typeface="Verdana"/>
                <a:cs typeface="Verdana"/>
                <a:sym typeface="Verdana"/>
              </a:rPr>
              <a:t> e inserite nel Ministero della difesa.</a:t>
            </a:r>
            <a:endParaRPr sz="1600">
              <a:solidFill>
                <a:srgbClr val="222222"/>
              </a:solidFill>
              <a:latin typeface="Verdana"/>
              <a:ea typeface="Verdana"/>
              <a:cs typeface="Verdana"/>
              <a:sym typeface="Verdana"/>
            </a:endParaRPr>
          </a:p>
          <a:p>
            <a:pPr marL="0" lvl="0" indent="0" algn="ctr" rtl="0">
              <a:spcBef>
                <a:spcPts val="600"/>
              </a:spcBef>
              <a:spcAft>
                <a:spcPts val="600"/>
              </a:spcAft>
              <a:buNone/>
            </a:pPr>
            <a:r>
              <a:rPr lang="it" sz="1600">
                <a:solidFill>
                  <a:srgbClr val="222222"/>
                </a:solidFill>
                <a:latin typeface="Verdana"/>
                <a:ea typeface="Verdana"/>
                <a:cs typeface="Verdana"/>
                <a:sym typeface="Verdana"/>
              </a:rPr>
              <a:t>Nato come Regio Esercito nel 1861 in occasione dell'unità d'Italia dal nucleo della armata sarda, assunse la denominazione attuale dopo la nascita della Repubblica Italiana avvenuta nel 1946. </a:t>
            </a:r>
            <a:endParaRPr sz="1600">
              <a:latin typeface="Verdana"/>
              <a:ea typeface="Verdana"/>
              <a:cs typeface="Verdana"/>
              <a:sym typeface="Verdana"/>
            </a:endParaRPr>
          </a:p>
        </p:txBody>
      </p:sp>
      <p:pic>
        <p:nvPicPr>
          <p:cNvPr id="66" name="Google Shape;66;p14"/>
          <p:cNvPicPr preferRelativeResize="0"/>
          <p:nvPr/>
        </p:nvPicPr>
        <p:blipFill>
          <a:blip r:embed="rId3">
            <a:alphaModFix/>
          </a:blip>
          <a:stretch>
            <a:fillRect/>
          </a:stretch>
        </p:blipFill>
        <p:spPr>
          <a:xfrm>
            <a:off x="6252675" y="1843100"/>
            <a:ext cx="2810500" cy="1457300"/>
          </a:xfrm>
          <a:prstGeom prst="rect">
            <a:avLst/>
          </a:prstGeom>
          <a:noFill/>
          <a:ln>
            <a:noFill/>
          </a:ln>
        </p:spPr>
      </p:pic>
    </p:spTree>
  </p:cSld>
  <p:clrMapOvr>
    <a:masterClrMapping/>
  </p:clrMapOvr>
  <p:transition spd="slow" advTm="1500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a:t>Articolo di giornale risalente al 2013</a:t>
            </a:r>
            <a:endParaRPr/>
          </a:p>
        </p:txBody>
      </p:sp>
      <p:sp>
        <p:nvSpPr>
          <p:cNvPr id="184" name="Google Shape;184;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a:solidFill>
                  <a:srgbClr val="000000"/>
                </a:solidFill>
                <a:latin typeface="Verdana"/>
                <a:ea typeface="Verdana"/>
                <a:cs typeface="Verdana"/>
                <a:sym typeface="Verdana"/>
              </a:rPr>
              <a:t>Un colpo incredibile, il «canestro» mortale, con una bomba a mano talebana lanciata dentro un blindato Lince centrando la botola sul tetto. All'interno l'ordigno è esploso uccidendo il capitano dei bersaglieri Giuseppe La Rosa.</a:t>
            </a:r>
            <a:endParaRPr>
              <a:solidFill>
                <a:srgbClr val="000000"/>
              </a:solidFill>
              <a:latin typeface="Verdana"/>
              <a:ea typeface="Verdana"/>
              <a:cs typeface="Verdana"/>
              <a:sym typeface="Verdana"/>
            </a:endParaRPr>
          </a:p>
          <a:p>
            <a:pPr marL="0" lvl="0" indent="0" algn="ctr" rtl="0">
              <a:lnSpc>
                <a:spcPct val="136363"/>
              </a:lnSpc>
              <a:spcBef>
                <a:spcPts val="1600"/>
              </a:spcBef>
              <a:spcAft>
                <a:spcPts val="1100"/>
              </a:spcAft>
              <a:buNone/>
            </a:pPr>
            <a:r>
              <a:rPr lang="it">
                <a:solidFill>
                  <a:srgbClr val="000000"/>
                </a:solidFill>
                <a:latin typeface="Verdana"/>
                <a:ea typeface="Verdana"/>
                <a:cs typeface="Verdana"/>
                <a:sym typeface="Verdana"/>
              </a:rPr>
              <a:t>Gli altri tre soldati italiani a bordo del mezzo sono rimasti feriti, ma non rischiano la vita.</a:t>
            </a:r>
            <a:endParaRPr sz="1050">
              <a:highlight>
                <a:srgbClr val="FFFFFF"/>
              </a:highlight>
              <a:latin typeface="Arial"/>
              <a:ea typeface="Arial"/>
              <a:cs typeface="Arial"/>
              <a:sym typeface="Arial"/>
            </a:endParaRPr>
          </a:p>
        </p:txBody>
      </p:sp>
    </p:spTree>
  </p:cSld>
  <p:clrMapOvr>
    <a:masterClrMapping/>
  </p:clrMapOvr>
  <p:transition spd="slow" advTm="10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a:t>Articolo di giornale risalente al 2013</a:t>
            </a:r>
            <a:endParaRPr/>
          </a:p>
        </p:txBody>
      </p:sp>
      <p:sp>
        <p:nvSpPr>
          <p:cNvPr id="190" name="Google Shape;190;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ctr" rtl="0">
              <a:lnSpc>
                <a:spcPct val="136363"/>
              </a:lnSpc>
              <a:spcBef>
                <a:spcPts val="1100"/>
              </a:spcBef>
              <a:spcAft>
                <a:spcPts val="0"/>
              </a:spcAft>
              <a:buNone/>
            </a:pPr>
            <a:r>
              <a:rPr lang="it" dirty="0">
                <a:solidFill>
                  <a:srgbClr val="000000"/>
                </a:solidFill>
                <a:latin typeface="Verdana"/>
                <a:ea typeface="Verdana"/>
                <a:cs typeface="Verdana"/>
                <a:sym typeface="Verdana"/>
              </a:rPr>
              <a:t>E lo devono al </a:t>
            </a:r>
            <a:r>
              <a:rPr lang="it" b="1" dirty="0">
                <a:solidFill>
                  <a:srgbClr val="000000"/>
                </a:solidFill>
                <a:latin typeface="Verdana"/>
                <a:ea typeface="Verdana"/>
                <a:cs typeface="Verdana"/>
                <a:sym typeface="Verdana"/>
              </a:rPr>
              <a:t>coraggioso capitano, che ha cercato di buttare fuori dal mezzo la bomba</a:t>
            </a:r>
            <a:r>
              <a:rPr lang="it" dirty="0">
                <a:solidFill>
                  <a:srgbClr val="000000"/>
                </a:solidFill>
                <a:latin typeface="Verdana"/>
                <a:ea typeface="Verdana"/>
                <a:cs typeface="Verdana"/>
                <a:sym typeface="Verdana"/>
              </a:rPr>
              <a:t> o diminuire i danni ai suoi uomini.</a:t>
            </a:r>
            <a:endParaRPr dirty="0">
              <a:solidFill>
                <a:srgbClr val="000000"/>
              </a:solidFill>
              <a:latin typeface="Verdana"/>
              <a:ea typeface="Verdana"/>
              <a:cs typeface="Verdana"/>
              <a:sym typeface="Verdana"/>
            </a:endParaRPr>
          </a:p>
          <a:p>
            <a:pPr marL="0" lvl="0" indent="0" algn="ctr" rtl="0">
              <a:lnSpc>
                <a:spcPct val="136363"/>
              </a:lnSpc>
              <a:spcBef>
                <a:spcPts val="1100"/>
              </a:spcBef>
              <a:spcAft>
                <a:spcPts val="0"/>
              </a:spcAft>
              <a:buNone/>
            </a:pPr>
            <a:r>
              <a:rPr lang="it" dirty="0">
                <a:solidFill>
                  <a:srgbClr val="000000"/>
                </a:solidFill>
                <a:latin typeface="Verdana"/>
                <a:ea typeface="Verdana"/>
                <a:cs typeface="Verdana"/>
                <a:sym typeface="Verdana"/>
              </a:rPr>
              <a:t>I talebani sostengono che la granata è stata lanciata da un «ragazzo coraggioso di 11 anni», un bambino. </a:t>
            </a:r>
            <a:r>
              <a:rPr lang="it-IT" dirty="0">
                <a:solidFill>
                  <a:srgbClr val="000000"/>
                </a:solidFill>
                <a:latin typeface="Verdana"/>
                <a:ea typeface="Verdana"/>
                <a:cs typeface="Verdana"/>
                <a:sym typeface="Verdana"/>
              </a:rPr>
              <a:t>L</a:t>
            </a:r>
            <a:r>
              <a:rPr lang="it" dirty="0">
                <a:solidFill>
                  <a:srgbClr val="000000"/>
                </a:solidFill>
                <a:latin typeface="Verdana"/>
                <a:ea typeface="Verdana"/>
                <a:cs typeface="Verdana"/>
                <a:sym typeface="Verdana"/>
              </a:rPr>
              <a:t>'attentatore era un giovane sopra i 20 anni in abiti civili</a:t>
            </a:r>
            <a:r>
              <a:rPr lang="it" dirty="0">
                <a:latin typeface="Verdana"/>
                <a:ea typeface="Verdana"/>
                <a:cs typeface="Verdana"/>
                <a:sym typeface="Verdana"/>
              </a:rPr>
              <a:t>.</a:t>
            </a:r>
            <a:endParaRPr dirty="0">
              <a:latin typeface="Verdana"/>
              <a:ea typeface="Verdana"/>
              <a:cs typeface="Verdana"/>
              <a:sym typeface="Verdana"/>
            </a:endParaRPr>
          </a:p>
          <a:p>
            <a:pPr marL="0" lvl="0" indent="0" algn="l" rtl="0">
              <a:lnSpc>
                <a:spcPct val="136363"/>
              </a:lnSpc>
              <a:spcBef>
                <a:spcPts val="1100"/>
              </a:spcBef>
              <a:spcAft>
                <a:spcPts val="1100"/>
              </a:spcAft>
              <a:buNone/>
            </a:pPr>
            <a:endParaRPr sz="1050" dirty="0">
              <a:highlight>
                <a:srgbClr val="FFFFFF"/>
              </a:highlight>
              <a:latin typeface="Arial"/>
              <a:ea typeface="Arial"/>
              <a:cs typeface="Arial"/>
              <a:sym typeface="Arial"/>
            </a:endParaRPr>
          </a:p>
        </p:txBody>
      </p:sp>
    </p:spTree>
  </p:cSld>
  <p:clrMapOvr>
    <a:masterClrMapping/>
  </p:clrMapOvr>
  <p:transition spd="slow" advTm="10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body" idx="1"/>
          </p:nvPr>
        </p:nvSpPr>
        <p:spPr>
          <a:xfrm>
            <a:off x="311700" y="912041"/>
            <a:ext cx="8520600" cy="3340200"/>
          </a:xfrm>
          <a:prstGeom prst="rect">
            <a:avLst/>
          </a:prstGeom>
        </p:spPr>
        <p:txBody>
          <a:bodyPr spcFirstLastPara="1" wrap="square" lIns="91425" tIns="91425" rIns="91425" bIns="91425" anchor="ctr" anchorCtr="0">
            <a:noAutofit/>
          </a:bodyPr>
          <a:lstStyle/>
          <a:p>
            <a:pPr marL="0" lvl="0" indent="0" algn="l" rtl="0">
              <a:lnSpc>
                <a:spcPct val="136363"/>
              </a:lnSpc>
              <a:spcBef>
                <a:spcPts val="1100"/>
              </a:spcBef>
              <a:spcAft>
                <a:spcPts val="0"/>
              </a:spcAft>
              <a:buNone/>
            </a:pPr>
            <a:endParaRPr dirty="0">
              <a:solidFill>
                <a:srgbClr val="000000"/>
              </a:solidFill>
              <a:latin typeface="Verdana"/>
              <a:ea typeface="Verdana"/>
              <a:cs typeface="Verdana"/>
              <a:sym typeface="Verdana"/>
            </a:endParaRPr>
          </a:p>
          <a:p>
            <a:pPr marL="0" lvl="0" indent="0" algn="ctr">
              <a:lnSpc>
                <a:spcPct val="136363"/>
              </a:lnSpc>
              <a:spcBef>
                <a:spcPts val="1100"/>
              </a:spcBef>
              <a:spcAft>
                <a:spcPts val="1100"/>
              </a:spcAft>
              <a:buNone/>
            </a:pPr>
            <a:r>
              <a:rPr lang="it" dirty="0">
                <a:solidFill>
                  <a:srgbClr val="000000"/>
                </a:solidFill>
                <a:latin typeface="Verdana"/>
                <a:ea typeface="Verdana"/>
                <a:cs typeface="Verdana"/>
                <a:sym typeface="Verdana"/>
              </a:rPr>
              <a:t>Ieri mattina alle 10.30 locali, le 7 in Italia, un convoglio di tre mezzi dei Mat, le squadre di consiglieri delle forze di sicurezza afghane, stava rientrando nella base di Farah. A quell'ora il traffico della cittadina è caotico. Il capitano La Rosa, 31 anni, era sul primo mezzo. Il piccolo convoglio ha dovuto rallentare, quasi fermarsi, nei </a:t>
            </a:r>
            <a:r>
              <a:rPr lang="it" dirty="0">
                <a:solidFill>
                  <a:srgbClr val="000000"/>
                </a:solidFill>
                <a:latin typeface="Verdana"/>
                <a:ea typeface="Verdana"/>
                <a:sym typeface="Verdana"/>
              </a:rPr>
              <a:t>pressi di un incrocio. </a:t>
            </a:r>
            <a:r>
              <a:rPr lang="it-IT" dirty="0">
                <a:solidFill>
                  <a:srgbClr val="000000"/>
                </a:solidFill>
                <a:latin typeface="Verdana"/>
                <a:ea typeface="Verdana"/>
                <a:sym typeface="Verdana"/>
              </a:rPr>
              <a:t>E’ il momento atteso dall'attentatore mescolato fra i civili. </a:t>
            </a:r>
            <a:endParaRPr dirty="0">
              <a:solidFill>
                <a:srgbClr val="000000"/>
              </a:solidFill>
              <a:latin typeface="Verdana"/>
              <a:ea typeface="Verdana"/>
              <a:sym typeface="Arial"/>
            </a:endParaRPr>
          </a:p>
        </p:txBody>
      </p:sp>
    </p:spTree>
  </p:cSld>
  <p:clrMapOvr>
    <a:masterClrMapping/>
  </p:clrMapOvr>
  <p:transition spd="slow" advTm="1000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txBox="1">
            <a:spLocks noGrp="1"/>
          </p:cNvSpPr>
          <p:nvPr>
            <p:ph type="body" idx="1"/>
          </p:nvPr>
        </p:nvSpPr>
        <p:spPr>
          <a:xfrm>
            <a:off x="311700" y="891259"/>
            <a:ext cx="8520600" cy="3340200"/>
          </a:xfrm>
          <a:prstGeom prst="rect">
            <a:avLst/>
          </a:prstGeom>
        </p:spPr>
        <p:txBody>
          <a:bodyPr spcFirstLastPara="1" wrap="square" lIns="91425" tIns="91425" rIns="91425" bIns="91425" anchor="ctr" anchorCtr="0">
            <a:noAutofit/>
          </a:bodyPr>
          <a:lstStyle/>
          <a:p>
            <a:pPr marL="0" lvl="0" indent="0" algn="l" rtl="0">
              <a:lnSpc>
                <a:spcPct val="136363"/>
              </a:lnSpc>
              <a:spcBef>
                <a:spcPts val="1100"/>
              </a:spcBef>
              <a:spcAft>
                <a:spcPts val="0"/>
              </a:spcAft>
              <a:buNone/>
            </a:pPr>
            <a:endParaRPr dirty="0">
              <a:solidFill>
                <a:srgbClr val="000000"/>
              </a:solidFill>
              <a:latin typeface="Verdana"/>
              <a:ea typeface="Verdana"/>
              <a:cs typeface="Verdana"/>
              <a:sym typeface="Verdana"/>
            </a:endParaRPr>
          </a:p>
          <a:p>
            <a:pPr marL="0" lvl="0" indent="0" algn="ctr" rtl="0">
              <a:lnSpc>
                <a:spcPct val="136363"/>
              </a:lnSpc>
              <a:spcBef>
                <a:spcPts val="1100"/>
              </a:spcBef>
              <a:spcAft>
                <a:spcPts val="0"/>
              </a:spcAft>
              <a:buNone/>
            </a:pPr>
            <a:r>
              <a:rPr lang="it" dirty="0">
                <a:solidFill>
                  <a:srgbClr val="000000"/>
                </a:solidFill>
                <a:latin typeface="Verdana"/>
                <a:ea typeface="Verdana"/>
                <a:cs typeface="Verdana"/>
                <a:sym typeface="Verdana"/>
              </a:rPr>
              <a:t>Il rallista, che spunta dalla botola del Lince con la mitragliatrice, ruota a 360 gradi per reagire a qualsiasi minaccia. Il talebano deve aver aspettato di averlo di fianco o di spalle per l'incredibile lancio. Poi è balzato come un fulmine sul predellino all'esterno delle portiera del Lince e ha lanciato l'ordigno nella botola.</a:t>
            </a:r>
            <a:endParaRPr dirty="0">
              <a:solidFill>
                <a:srgbClr val="000000"/>
              </a:solidFill>
              <a:latin typeface="Verdana"/>
              <a:ea typeface="Verdana"/>
              <a:cs typeface="Verdana"/>
              <a:sym typeface="Verdana"/>
            </a:endParaRPr>
          </a:p>
          <a:p>
            <a:pPr marL="0" lvl="0" indent="0" algn="l" rtl="0">
              <a:spcBef>
                <a:spcPts val="1100"/>
              </a:spcBef>
              <a:spcAft>
                <a:spcPts val="1600"/>
              </a:spcAft>
              <a:buNone/>
            </a:pPr>
            <a:endParaRPr sz="1050" dirty="0">
              <a:highlight>
                <a:srgbClr val="FFFFFF"/>
              </a:highlight>
              <a:latin typeface="Arial"/>
              <a:ea typeface="Arial"/>
              <a:cs typeface="Arial"/>
              <a:sym typeface="Arial"/>
            </a:endParaRPr>
          </a:p>
        </p:txBody>
      </p:sp>
    </p:spTree>
  </p:cSld>
  <p:clrMapOvr>
    <a:masterClrMapping/>
  </p:clrMapOvr>
  <p:transition spd="slow" advTm="10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6"/>
          <p:cNvSpPr txBox="1">
            <a:spLocks noGrp="1"/>
          </p:cNvSpPr>
          <p:nvPr>
            <p:ph type="body" idx="1"/>
          </p:nvPr>
        </p:nvSpPr>
        <p:spPr>
          <a:xfrm>
            <a:off x="311700" y="913750"/>
            <a:ext cx="8520600" cy="3090000"/>
          </a:xfrm>
          <a:prstGeom prst="rect">
            <a:avLst/>
          </a:prstGeom>
        </p:spPr>
        <p:txBody>
          <a:bodyPr spcFirstLastPara="1" wrap="square" lIns="91425" tIns="91425" rIns="91425" bIns="91425" anchor="t" anchorCtr="0">
            <a:noAutofit/>
          </a:bodyPr>
          <a:lstStyle/>
          <a:p>
            <a:pPr marL="0" lvl="0" indent="0" algn="ctr" rtl="0">
              <a:lnSpc>
                <a:spcPct val="136363"/>
              </a:lnSpc>
              <a:spcBef>
                <a:spcPts val="1100"/>
              </a:spcBef>
              <a:spcAft>
                <a:spcPts val="1100"/>
              </a:spcAft>
              <a:buNone/>
            </a:pPr>
            <a:r>
              <a:rPr lang="it">
                <a:solidFill>
                  <a:srgbClr val="000000"/>
                </a:solidFill>
                <a:latin typeface="Verdana"/>
                <a:ea typeface="Verdana"/>
                <a:cs typeface="Verdana"/>
                <a:sym typeface="Verdana"/>
              </a:rPr>
              <a:t>Se togli la sicura ad una bomba a mano e tieni premuta la maniglia laterale non succede nulla. Puoi nascondertela in tasca. Una volta lanciata la granata esplode dopo 4-10 secondi a seconda del tipo di ordigno. La bomba è entrata dalla botola e deve aver rimbalzato sulla pedana dove poggia i piedi l'uomo in ralla. Oppure è finita subito fra le gambe del capitano, che stava seduto dietro. Se il rallista ha visto l'ordigno avrà gridato «granata!».</a:t>
            </a:r>
            <a:endParaRPr>
              <a:solidFill>
                <a:srgbClr val="000000"/>
              </a:solidFill>
              <a:highlight>
                <a:srgbClr val="FFFFFF"/>
              </a:highlight>
              <a:latin typeface="Verdana"/>
              <a:ea typeface="Verdana"/>
              <a:cs typeface="Verdana"/>
              <a:sym typeface="Verdana"/>
            </a:endParaRPr>
          </a:p>
        </p:txBody>
      </p:sp>
    </p:spTree>
  </p:cSld>
  <p:clrMapOvr>
    <a:masterClrMapping/>
  </p:clrMapOvr>
  <p:transition spd="slow" advTm="15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body" idx="1"/>
          </p:nvPr>
        </p:nvSpPr>
        <p:spPr>
          <a:xfrm>
            <a:off x="311700" y="1340427"/>
            <a:ext cx="8520600" cy="4013748"/>
          </a:xfrm>
          <a:prstGeom prst="rect">
            <a:avLst/>
          </a:prstGeom>
        </p:spPr>
        <p:txBody>
          <a:bodyPr spcFirstLastPara="1" wrap="square" lIns="91425" tIns="91425" rIns="91425" bIns="91425" anchor="t" anchorCtr="0">
            <a:noAutofit/>
          </a:bodyPr>
          <a:lstStyle/>
          <a:p>
            <a:pPr marL="0" lvl="0" indent="0" algn="ctr" rtl="0">
              <a:lnSpc>
                <a:spcPct val="136363"/>
              </a:lnSpc>
              <a:spcBef>
                <a:spcPts val="1100"/>
              </a:spcBef>
              <a:spcAft>
                <a:spcPts val="1100"/>
              </a:spcAft>
              <a:buNone/>
            </a:pPr>
            <a:r>
              <a:rPr lang="it" dirty="0">
                <a:solidFill>
                  <a:srgbClr val="000000"/>
                </a:solidFill>
                <a:latin typeface="Verdana"/>
                <a:ea typeface="Verdana"/>
                <a:cs typeface="Verdana"/>
                <a:sym typeface="Verdana"/>
              </a:rPr>
              <a:t>Una volta dentro la bomba aveva ancora diversi secondi prima di esplodere. Il capitano ha cercato di prenderla per buttarla fuori o di coprire in qualche modo se stesso o gli altri dallo scoppio. Un atto di valore che il ministro della Difesa Mario Mauro ha già definito eroico. Solo La Rosa è stato ucciso.</a:t>
            </a:r>
            <a:endParaRPr dirty="0">
              <a:solidFill>
                <a:srgbClr val="000000"/>
              </a:solidFill>
              <a:highlight>
                <a:srgbClr val="FFFFFF"/>
              </a:highlight>
              <a:latin typeface="Verdana"/>
              <a:ea typeface="Verdana"/>
              <a:cs typeface="Verdana"/>
              <a:sym typeface="Verdana"/>
            </a:endParaRPr>
          </a:p>
        </p:txBody>
      </p:sp>
    </p:spTree>
  </p:cSld>
  <p:clrMapOvr>
    <a:masterClrMapping/>
  </p:clrMapOvr>
  <p:transition spd="slow" advTm="1500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8"/>
          <p:cNvSpPr txBox="1">
            <a:spLocks noGrp="1"/>
          </p:cNvSpPr>
          <p:nvPr>
            <p:ph type="body" idx="1"/>
          </p:nvPr>
        </p:nvSpPr>
        <p:spPr>
          <a:xfrm>
            <a:off x="311700" y="732450"/>
            <a:ext cx="8520600" cy="38364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it">
                <a:solidFill>
                  <a:srgbClr val="000000"/>
                </a:solidFill>
                <a:latin typeface="Verdana"/>
                <a:ea typeface="Verdana"/>
                <a:cs typeface="Verdana"/>
                <a:sym typeface="Verdana"/>
              </a:rPr>
              <a:t>Il rallista (guidatore) è rimasto ferito alle gambe e anche i due militari davanti sono stati colpiti, ma con un impatto minore grazie alla radio ed i sedili e con tutta probabiltà al gesto valoroso del capitano. Non a caso «il conduttore ha portato il mezzo in base», come conferma il colonnello Enrico Mattina, portavoce del contingente a Herat.</a:t>
            </a:r>
            <a:endParaRPr sz="1050">
              <a:highlight>
                <a:srgbClr val="FFFFFF"/>
              </a:highlight>
              <a:latin typeface="Arial"/>
              <a:ea typeface="Arial"/>
              <a:cs typeface="Arial"/>
              <a:sym typeface="Arial"/>
            </a:endParaRPr>
          </a:p>
        </p:txBody>
      </p:sp>
    </p:spTree>
  </p:cSld>
  <p:clrMapOvr>
    <a:masterClrMapping/>
  </p:clrMapOvr>
  <p:transition spd="slow" advTm="10000">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body" idx="1"/>
          </p:nvPr>
        </p:nvSpPr>
        <p:spPr>
          <a:xfrm>
            <a:off x="311700" y="732450"/>
            <a:ext cx="8520600" cy="383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latin typeface="Verdana"/>
              <a:ea typeface="Verdana"/>
              <a:cs typeface="Verdana"/>
              <a:sym typeface="Verdana"/>
            </a:endParaRPr>
          </a:p>
          <a:p>
            <a:pPr marL="0" lvl="0" indent="0" algn="ctr" rtl="0">
              <a:lnSpc>
                <a:spcPct val="136363"/>
              </a:lnSpc>
              <a:spcBef>
                <a:spcPts val="1600"/>
              </a:spcBef>
              <a:spcAft>
                <a:spcPts val="0"/>
              </a:spcAft>
              <a:buNone/>
            </a:pPr>
            <a:r>
              <a:rPr lang="it">
                <a:solidFill>
                  <a:srgbClr val="000000"/>
                </a:solidFill>
                <a:latin typeface="Verdana"/>
                <a:ea typeface="Verdana"/>
                <a:cs typeface="Verdana"/>
                <a:sym typeface="Verdana"/>
              </a:rPr>
              <a:t>Il caduto numero 53 in Afghanistan, il primo di quest'anno, era ufficiale del terzo reggimento bersaglieri di Cagliari. La Rosa, alla sua seconda missione in Afghanistan, era stato impiegato anche in Kosovo. Il suo comandante, il colonnello Corrado Carlini, lo ricorda come «un ufficiale solare, sempre disponibile e preparato».</a:t>
            </a:r>
            <a:endParaRPr>
              <a:solidFill>
                <a:srgbClr val="000000"/>
              </a:solidFill>
              <a:latin typeface="Verdana"/>
              <a:ea typeface="Verdana"/>
              <a:cs typeface="Verdana"/>
              <a:sym typeface="Verdana"/>
            </a:endParaRPr>
          </a:p>
          <a:p>
            <a:pPr marL="0" lvl="0" indent="0" algn="ctr" rtl="0">
              <a:spcBef>
                <a:spcPts val="1100"/>
              </a:spcBef>
              <a:spcAft>
                <a:spcPts val="1600"/>
              </a:spcAft>
              <a:buNone/>
            </a:pPr>
            <a:endParaRPr sz="1050">
              <a:highlight>
                <a:srgbClr val="FFFFFF"/>
              </a:highlight>
              <a:latin typeface="Arial"/>
              <a:ea typeface="Arial"/>
              <a:cs typeface="Arial"/>
              <a:sym typeface="Arial"/>
            </a:endParaRPr>
          </a:p>
        </p:txBody>
      </p:sp>
    </p:spTree>
  </p:cSld>
  <p:clrMapOvr>
    <a:masterClrMapping/>
  </p:clrMapOvr>
  <p:transition spd="slow" advTm="10000">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0"/>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a:t>FINE</a:t>
            </a:r>
            <a:endParaRPr/>
          </a:p>
          <a:p>
            <a:pPr marL="0" lvl="0" indent="0" algn="ctr" rtl="0">
              <a:spcBef>
                <a:spcPts val="0"/>
              </a:spcBef>
              <a:spcAft>
                <a:spcPts val="0"/>
              </a:spcAft>
              <a:buNone/>
            </a:pPr>
            <a:r>
              <a:rPr lang="it" sz="1800"/>
              <a:t>ERICA ARZENO</a:t>
            </a:r>
            <a:endParaRPr sz="1800"/>
          </a:p>
          <a:p>
            <a:pPr marL="0" lvl="0" indent="0" algn="ctr" rtl="0">
              <a:spcBef>
                <a:spcPts val="0"/>
              </a:spcBef>
              <a:spcAft>
                <a:spcPts val="0"/>
              </a:spcAft>
              <a:buNone/>
            </a:pPr>
            <a:r>
              <a:rPr lang="it" sz="1800"/>
              <a:t>LAURA BELLANI</a:t>
            </a:r>
            <a:endParaRPr sz="1800"/>
          </a:p>
          <a:p>
            <a:pPr marL="0" lvl="0" indent="0" algn="ctr" rtl="0">
              <a:spcBef>
                <a:spcPts val="0"/>
              </a:spcBef>
              <a:spcAft>
                <a:spcPts val="0"/>
              </a:spcAft>
              <a:buNone/>
            </a:pPr>
            <a:r>
              <a:rPr lang="it" sz="1800"/>
              <a:t>FRANCESCO BERTOLINI </a:t>
            </a:r>
            <a:endParaRPr sz="1800"/>
          </a:p>
          <a:p>
            <a:pPr marL="0" lvl="0" indent="0" algn="ctr" rtl="0">
              <a:spcBef>
                <a:spcPts val="0"/>
              </a:spcBef>
              <a:spcAft>
                <a:spcPts val="0"/>
              </a:spcAft>
              <a:buNone/>
            </a:pPr>
            <a:r>
              <a:rPr lang="it" sz="1800"/>
              <a:t>ELENA CARUBELLI</a:t>
            </a:r>
            <a:endParaRPr sz="1800"/>
          </a:p>
          <a:p>
            <a:pPr marL="0" lvl="0" indent="0" algn="ctr" rtl="0">
              <a:spcBef>
                <a:spcPts val="0"/>
              </a:spcBef>
              <a:spcAft>
                <a:spcPts val="0"/>
              </a:spcAft>
              <a:buNone/>
            </a:pPr>
            <a:r>
              <a:rPr lang="it" sz="1800"/>
              <a:t>MARTINA POZZOLI</a:t>
            </a:r>
            <a:endParaRPr sz="1800"/>
          </a:p>
        </p:txBody>
      </p:sp>
    </p:spTree>
  </p:cSld>
  <p:clrMapOvr>
    <a:masterClrMapping/>
  </p:clrMapOvr>
  <p:transition spd="slow" advTm="5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body" idx="1"/>
          </p:nvPr>
        </p:nvSpPr>
        <p:spPr>
          <a:xfrm>
            <a:off x="558325" y="1302288"/>
            <a:ext cx="5284800" cy="2538900"/>
          </a:xfrm>
          <a:prstGeom prst="rect">
            <a:avLst/>
          </a:prstGeom>
        </p:spPr>
        <p:txBody>
          <a:bodyPr spcFirstLastPara="1" wrap="square" lIns="91425" tIns="91425" rIns="91425" bIns="91425" anchor="ctr" anchorCtr="0">
            <a:noAutofit/>
          </a:bodyPr>
          <a:lstStyle/>
          <a:p>
            <a:pPr marL="0" lvl="0" indent="0" algn="ctr" rtl="0">
              <a:spcBef>
                <a:spcPts val="600"/>
              </a:spcBef>
              <a:spcAft>
                <a:spcPts val="600"/>
              </a:spcAft>
              <a:buNone/>
            </a:pPr>
            <a:r>
              <a:rPr lang="it">
                <a:solidFill>
                  <a:srgbClr val="222222"/>
                </a:solidFill>
                <a:latin typeface="Verdana"/>
                <a:ea typeface="Verdana"/>
                <a:cs typeface="Verdana"/>
                <a:sym typeface="Verdana"/>
              </a:rPr>
              <a:t>Terminata la fase di transizione del secondo dopoguerra, periodo durante il quale alcune unità erano ancora sotto il controllo Alleato, </a:t>
            </a:r>
            <a:r>
              <a:rPr lang="it" b="1">
                <a:solidFill>
                  <a:srgbClr val="222222"/>
                </a:solidFill>
                <a:latin typeface="Verdana"/>
                <a:ea typeface="Verdana"/>
                <a:cs typeface="Verdana"/>
                <a:sym typeface="Verdana"/>
              </a:rPr>
              <a:t>l'ingresso dell'Italia nella NATO comportò per l'Esercito una riorganizzazione</a:t>
            </a:r>
            <a:r>
              <a:rPr lang="it">
                <a:solidFill>
                  <a:srgbClr val="222222"/>
                </a:solidFill>
                <a:latin typeface="Verdana"/>
                <a:ea typeface="Verdana"/>
                <a:cs typeface="Verdana"/>
                <a:sym typeface="Verdana"/>
              </a:rPr>
              <a:t> e un ammodernamento in funzione di contrasto a un'eventuale azione militare da parte delle forze del Patto di Varsavia.</a:t>
            </a:r>
            <a:endParaRPr>
              <a:latin typeface="Verdana"/>
              <a:ea typeface="Verdana"/>
              <a:cs typeface="Verdana"/>
              <a:sym typeface="Verdana"/>
            </a:endParaRPr>
          </a:p>
        </p:txBody>
      </p:sp>
      <p:pic>
        <p:nvPicPr>
          <p:cNvPr id="72" name="Google Shape;72;p15"/>
          <p:cNvPicPr preferRelativeResize="0"/>
          <p:nvPr/>
        </p:nvPicPr>
        <p:blipFill>
          <a:blip r:embed="rId3">
            <a:alphaModFix/>
          </a:blip>
          <a:stretch>
            <a:fillRect/>
          </a:stretch>
        </p:blipFill>
        <p:spPr>
          <a:xfrm>
            <a:off x="6007700" y="1143000"/>
            <a:ext cx="2857500" cy="2857500"/>
          </a:xfrm>
          <a:prstGeom prst="rect">
            <a:avLst/>
          </a:prstGeom>
          <a:noFill/>
          <a:ln>
            <a:noFill/>
          </a:ln>
        </p:spPr>
      </p:pic>
    </p:spTree>
  </p:cSld>
  <p:clrMapOvr>
    <a:masterClrMapping/>
  </p:clrMapOvr>
  <p:transition spd="slow" advTm="12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207900" y="1142850"/>
            <a:ext cx="4364100" cy="28578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endParaRPr>
              <a:solidFill>
                <a:srgbClr val="222222"/>
              </a:solidFill>
              <a:latin typeface="Verdana"/>
              <a:ea typeface="Verdana"/>
              <a:cs typeface="Verdana"/>
              <a:sym typeface="Verdana"/>
            </a:endParaRPr>
          </a:p>
          <a:p>
            <a:pPr marL="0" lvl="0" indent="0" algn="ctr" rtl="0">
              <a:spcBef>
                <a:spcPts val="600"/>
              </a:spcBef>
              <a:spcAft>
                <a:spcPts val="0"/>
              </a:spcAft>
              <a:buNone/>
            </a:pPr>
            <a:r>
              <a:rPr lang="it">
                <a:solidFill>
                  <a:srgbClr val="222222"/>
                </a:solidFill>
                <a:latin typeface="Verdana"/>
                <a:ea typeface="Verdana"/>
                <a:cs typeface="Verdana"/>
                <a:sym typeface="Verdana"/>
              </a:rPr>
              <a:t>I mutevoli scenari a livello internazionale hanno fatto sì che l'</a:t>
            </a:r>
            <a:r>
              <a:rPr lang="it" b="1">
                <a:solidFill>
                  <a:srgbClr val="222222"/>
                </a:solidFill>
                <a:latin typeface="Verdana"/>
                <a:ea typeface="Verdana"/>
                <a:cs typeface="Verdana"/>
                <a:sym typeface="Verdana"/>
              </a:rPr>
              <a:t>Esercito Italiano partecipasse a varie missioni di pace</a:t>
            </a:r>
            <a:r>
              <a:rPr lang="it">
                <a:solidFill>
                  <a:srgbClr val="222222"/>
                </a:solidFill>
                <a:latin typeface="Verdana"/>
                <a:ea typeface="Verdana"/>
                <a:cs typeface="Verdana"/>
                <a:sym typeface="Verdana"/>
              </a:rPr>
              <a:t> sotto egida ONU o NATO (ad esempio la missione Ibis in Somalia, cominciata nel 1992, o l'UNMIBH in Bosnia ed Erzegovina, durata dal 1995 al 2002).</a:t>
            </a:r>
            <a:endParaRPr>
              <a:solidFill>
                <a:srgbClr val="222222"/>
              </a:solidFill>
              <a:latin typeface="Verdana"/>
              <a:ea typeface="Verdana"/>
              <a:cs typeface="Verdana"/>
              <a:sym typeface="Verdana"/>
            </a:endParaRPr>
          </a:p>
          <a:p>
            <a:pPr marL="0" lvl="0" indent="0" algn="l" rtl="0">
              <a:spcBef>
                <a:spcPts val="600"/>
              </a:spcBef>
              <a:spcAft>
                <a:spcPts val="1600"/>
              </a:spcAft>
              <a:buNone/>
            </a:pPr>
            <a:endParaRPr sz="1100">
              <a:latin typeface="Arial"/>
              <a:ea typeface="Arial"/>
              <a:cs typeface="Arial"/>
              <a:sym typeface="Arial"/>
            </a:endParaRPr>
          </a:p>
        </p:txBody>
      </p:sp>
      <p:pic>
        <p:nvPicPr>
          <p:cNvPr id="78" name="Google Shape;78;p16"/>
          <p:cNvPicPr preferRelativeResize="0"/>
          <p:nvPr/>
        </p:nvPicPr>
        <p:blipFill>
          <a:blip r:embed="rId3">
            <a:alphaModFix/>
          </a:blip>
          <a:stretch>
            <a:fillRect/>
          </a:stretch>
        </p:blipFill>
        <p:spPr>
          <a:xfrm>
            <a:off x="4916050" y="1443246"/>
            <a:ext cx="3668676" cy="1926055"/>
          </a:xfrm>
          <a:prstGeom prst="rect">
            <a:avLst/>
          </a:prstGeom>
          <a:noFill/>
          <a:ln>
            <a:noFill/>
          </a:ln>
        </p:spPr>
      </p:pic>
    </p:spTree>
  </p:cSld>
  <p:clrMapOvr>
    <a:masterClrMapping/>
  </p:clrMapOvr>
  <p:transition spd="slow" advTm="12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OPERAZIONI NAZIONALI</a:t>
            </a:r>
            <a:endParaRPr dirty="0"/>
          </a:p>
        </p:txBody>
      </p:sp>
      <p:sp>
        <p:nvSpPr>
          <p:cNvPr id="84" name="Google Shape;84;p17"/>
          <p:cNvSpPr txBox="1">
            <a:spLocks noGrp="1"/>
          </p:cNvSpPr>
          <p:nvPr>
            <p:ph type="body" idx="1"/>
          </p:nvPr>
        </p:nvSpPr>
        <p:spPr>
          <a:xfrm>
            <a:off x="0" y="1200575"/>
            <a:ext cx="9144000" cy="2186700"/>
          </a:xfrm>
          <a:prstGeom prst="rect">
            <a:avLst/>
          </a:prstGeom>
        </p:spPr>
        <p:txBody>
          <a:bodyPr spcFirstLastPara="1" wrap="square" lIns="91425" tIns="91425" rIns="91425" bIns="91425" anchor="t" anchorCtr="0">
            <a:noAutofit/>
          </a:bodyPr>
          <a:lstStyle/>
          <a:p>
            <a:pPr marL="0" lvl="0" indent="0" algn="ctr" rtl="0">
              <a:lnSpc>
                <a:spcPct val="140000"/>
              </a:lnSpc>
              <a:spcBef>
                <a:spcPts val="0"/>
              </a:spcBef>
              <a:spcAft>
                <a:spcPts val="0"/>
              </a:spcAft>
              <a:buNone/>
            </a:pPr>
            <a:r>
              <a:rPr lang="it" sz="1600">
                <a:solidFill>
                  <a:srgbClr val="262626"/>
                </a:solidFill>
                <a:latin typeface="Verdana"/>
                <a:ea typeface="Verdana"/>
                <a:cs typeface="Verdana"/>
                <a:sym typeface="Verdana"/>
              </a:rPr>
              <a:t>​​​​​​​L'Esercito Italiano è impegnato sul territorio nazionale, per realizzare i compiti istituzionali di “</a:t>
            </a:r>
            <a:r>
              <a:rPr lang="it" sz="1600" b="1">
                <a:solidFill>
                  <a:srgbClr val="262626"/>
                </a:solidFill>
                <a:latin typeface="Verdana"/>
                <a:ea typeface="Verdana"/>
                <a:cs typeface="Verdana"/>
                <a:sym typeface="Verdana"/>
              </a:rPr>
              <a:t>salvaguardia delle libere istituzioni e il bene della collettività nazionale nei casi di pubbliche calamità</a:t>
            </a:r>
            <a:r>
              <a:rPr lang="it" sz="1600">
                <a:solidFill>
                  <a:srgbClr val="262626"/>
                </a:solidFill>
                <a:latin typeface="Verdana"/>
                <a:ea typeface="Verdana"/>
                <a:cs typeface="Verdana"/>
                <a:sym typeface="Verdana"/>
              </a:rPr>
              <a:t>”, nel controllo del territorio </a:t>
            </a:r>
            <a:br>
              <a:rPr lang="it" sz="1600">
                <a:solidFill>
                  <a:srgbClr val="262626"/>
                </a:solidFill>
                <a:latin typeface="Verdana"/>
                <a:ea typeface="Verdana"/>
                <a:cs typeface="Verdana"/>
                <a:sym typeface="Verdana"/>
              </a:rPr>
            </a:br>
            <a:r>
              <a:rPr lang="it" sz="1600">
                <a:solidFill>
                  <a:srgbClr val="262626"/>
                </a:solidFill>
                <a:latin typeface="Verdana"/>
                <a:ea typeface="Verdana"/>
                <a:cs typeface="Verdana"/>
                <a:sym typeface="Verdana"/>
              </a:rPr>
              <a:t>(es.: operazione "Strade Sicure", catastrofi naturali, inquinamento chimico industriale, incidenti aerei, ecc.).</a:t>
            </a:r>
            <a:r>
              <a:rPr lang="it" sz="1600" b="1">
                <a:solidFill>
                  <a:srgbClr val="262626"/>
                </a:solidFill>
                <a:latin typeface="Arial"/>
                <a:ea typeface="Arial"/>
                <a:cs typeface="Arial"/>
                <a:sym typeface="Arial"/>
              </a:rPr>
              <a:t>​​​​​​​​​​​​​​​​​​​​​​​​​​​​​​​​​​​​​​​​​​</a:t>
            </a:r>
            <a:endParaRPr sz="1600" b="1">
              <a:solidFill>
                <a:srgbClr val="262626"/>
              </a:solidFill>
              <a:latin typeface="Arial"/>
              <a:ea typeface="Arial"/>
              <a:cs typeface="Arial"/>
              <a:sym typeface="Arial"/>
            </a:endParaRPr>
          </a:p>
          <a:p>
            <a:pPr marL="0" lvl="0" indent="0" algn="ctr" rtl="0">
              <a:spcBef>
                <a:spcPts val="0"/>
              </a:spcBef>
              <a:spcAft>
                <a:spcPts val="1600"/>
              </a:spcAft>
              <a:buNone/>
            </a:pPr>
            <a:endParaRPr/>
          </a:p>
        </p:txBody>
      </p:sp>
      <p:pic>
        <p:nvPicPr>
          <p:cNvPr id="85" name="Google Shape;85;p17"/>
          <p:cNvPicPr preferRelativeResize="0"/>
          <p:nvPr/>
        </p:nvPicPr>
        <p:blipFill>
          <a:blip r:embed="rId3">
            <a:alphaModFix/>
          </a:blip>
          <a:stretch>
            <a:fillRect/>
          </a:stretch>
        </p:blipFill>
        <p:spPr>
          <a:xfrm>
            <a:off x="3373500" y="3280550"/>
            <a:ext cx="3179296" cy="1497300"/>
          </a:xfrm>
          <a:prstGeom prst="rect">
            <a:avLst/>
          </a:prstGeom>
          <a:noFill/>
          <a:ln>
            <a:noFill/>
          </a:ln>
        </p:spPr>
      </p:pic>
    </p:spTree>
  </p:cSld>
  <p:clrMapOvr>
    <a:masterClrMapping/>
  </p:clrMapOvr>
  <p:transition spd="slow" advTm="12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8"/>
          <p:cNvSpPr txBox="1">
            <a:spLocks noGrp="1"/>
          </p:cNvSpPr>
          <p:nvPr>
            <p:ph type="body" idx="1"/>
          </p:nvPr>
        </p:nvSpPr>
        <p:spPr>
          <a:xfrm>
            <a:off x="311700" y="1017450"/>
            <a:ext cx="3999900" cy="41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600" b="1">
                <a:solidFill>
                  <a:srgbClr val="000000"/>
                </a:solidFill>
                <a:latin typeface="Verdana"/>
                <a:ea typeface="Verdana"/>
                <a:cs typeface="Verdana"/>
                <a:sym typeface="Verdana"/>
              </a:rPr>
              <a:t>OPERAZIONI CONCLUSE</a:t>
            </a:r>
            <a:r>
              <a:rPr lang="it" sz="1600">
                <a:solidFill>
                  <a:srgbClr val="000000"/>
                </a:solidFill>
                <a:latin typeface="Verdana"/>
                <a:ea typeface="Verdana"/>
                <a:cs typeface="Verdana"/>
                <a:sym typeface="Verdana"/>
              </a:rPr>
              <a:t>:</a:t>
            </a:r>
            <a:endParaRPr sz="1600">
              <a:solidFill>
                <a:srgbClr val="000000"/>
              </a:solidFill>
              <a:latin typeface="Verdana"/>
              <a:ea typeface="Verdana"/>
              <a:cs typeface="Verdana"/>
              <a:sym typeface="Verdana"/>
            </a:endParaRPr>
          </a:p>
          <a:p>
            <a:pPr marL="457200" lvl="0" indent="-330200" algn="l" rtl="0">
              <a:spcBef>
                <a:spcPts val="1600"/>
              </a:spcBef>
              <a:spcAft>
                <a:spcPts val="0"/>
              </a:spcAft>
              <a:buClr>
                <a:srgbClr val="000000"/>
              </a:buClr>
              <a:buSzPts val="1600"/>
              <a:buFont typeface="Verdana"/>
              <a:buChar char="●"/>
            </a:pPr>
            <a:r>
              <a:rPr lang="it" sz="1600">
                <a:solidFill>
                  <a:srgbClr val="000000"/>
                </a:solidFill>
                <a:latin typeface="Verdana"/>
                <a:ea typeface="Verdana"/>
                <a:cs typeface="Verdana"/>
                <a:sym typeface="Verdana"/>
              </a:rPr>
              <a:t>Operazione "Aquila"                         </a:t>
            </a:r>
            <a:endParaRPr sz="1600">
              <a:solidFill>
                <a:srgbClr val="000000"/>
              </a:solidFill>
              <a:latin typeface="Verdana"/>
              <a:ea typeface="Verdana"/>
              <a:cs typeface="Verdana"/>
              <a:sym typeface="Verdana"/>
            </a:endParaRPr>
          </a:p>
          <a:p>
            <a:pPr marL="457200" lvl="0" indent="-330200" algn="l" rtl="0">
              <a:spcBef>
                <a:spcPts val="0"/>
              </a:spcBef>
              <a:spcAft>
                <a:spcPts val="0"/>
              </a:spcAft>
              <a:buClr>
                <a:srgbClr val="000000"/>
              </a:buClr>
              <a:buSzPts val="1600"/>
              <a:buFont typeface="Verdana"/>
              <a:buChar char="●"/>
            </a:pPr>
            <a:r>
              <a:rPr lang="it" sz="1600">
                <a:solidFill>
                  <a:srgbClr val="000000"/>
                </a:solidFill>
                <a:latin typeface="Verdana"/>
                <a:ea typeface="Verdana"/>
                <a:cs typeface="Verdana"/>
                <a:sym typeface="Verdana"/>
              </a:rPr>
              <a:t>Operazione "Emergenza Umanitaria"</a:t>
            </a:r>
            <a:endParaRPr sz="1600">
              <a:solidFill>
                <a:srgbClr val="000000"/>
              </a:solidFill>
              <a:latin typeface="Verdana"/>
              <a:ea typeface="Verdana"/>
              <a:cs typeface="Verdana"/>
              <a:sym typeface="Verdana"/>
            </a:endParaRPr>
          </a:p>
          <a:p>
            <a:pPr marL="457200" lvl="0" indent="-330200" algn="l" rtl="0">
              <a:spcBef>
                <a:spcPts val="0"/>
              </a:spcBef>
              <a:spcAft>
                <a:spcPts val="0"/>
              </a:spcAft>
              <a:buClr>
                <a:srgbClr val="000000"/>
              </a:buClr>
              <a:buSzPts val="1600"/>
              <a:buFont typeface="Verdana"/>
              <a:buChar char="●"/>
            </a:pPr>
            <a:r>
              <a:rPr lang="it" sz="1600">
                <a:solidFill>
                  <a:srgbClr val="000000"/>
                </a:solidFill>
                <a:latin typeface="Verdana"/>
                <a:ea typeface="Verdana"/>
                <a:cs typeface="Verdana"/>
                <a:sym typeface="Verdana"/>
              </a:rPr>
              <a:t>Operazione "Strade Pulite"</a:t>
            </a:r>
            <a:endParaRPr sz="1600">
              <a:solidFill>
                <a:srgbClr val="000000"/>
              </a:solidFill>
              <a:latin typeface="Verdana"/>
              <a:ea typeface="Verdana"/>
              <a:cs typeface="Verdana"/>
              <a:sym typeface="Verdana"/>
            </a:endParaRPr>
          </a:p>
          <a:p>
            <a:pPr marL="457200" lvl="0" indent="-330200" algn="l" rtl="0">
              <a:spcBef>
                <a:spcPts val="0"/>
              </a:spcBef>
              <a:spcAft>
                <a:spcPts val="0"/>
              </a:spcAft>
              <a:buClr>
                <a:srgbClr val="000000"/>
              </a:buClr>
              <a:buSzPts val="1600"/>
              <a:buFont typeface="Verdana"/>
              <a:buChar char="●"/>
            </a:pPr>
            <a:r>
              <a:rPr lang="it" sz="1600">
                <a:solidFill>
                  <a:srgbClr val="000000"/>
                </a:solidFill>
                <a:latin typeface="Verdana"/>
                <a:ea typeface="Verdana"/>
                <a:cs typeface="Verdana"/>
                <a:sym typeface="Verdana"/>
              </a:rPr>
              <a:t>Operazione "Domino"</a:t>
            </a:r>
            <a:endParaRPr sz="1600">
              <a:solidFill>
                <a:srgbClr val="000000"/>
              </a:solidFill>
              <a:latin typeface="Verdana"/>
              <a:ea typeface="Verdana"/>
              <a:cs typeface="Verdana"/>
              <a:sym typeface="Verdana"/>
            </a:endParaRPr>
          </a:p>
          <a:p>
            <a:pPr marL="457200" lvl="0" indent="-330200" algn="l" rtl="0">
              <a:spcBef>
                <a:spcPts val="0"/>
              </a:spcBef>
              <a:spcAft>
                <a:spcPts val="0"/>
              </a:spcAft>
              <a:buClr>
                <a:srgbClr val="000000"/>
              </a:buClr>
              <a:buSzPts val="1600"/>
              <a:buFont typeface="Verdana"/>
              <a:buChar char="●"/>
            </a:pPr>
            <a:r>
              <a:rPr lang="it" sz="1600">
                <a:solidFill>
                  <a:srgbClr val="000000"/>
                </a:solidFill>
                <a:latin typeface="Verdana"/>
                <a:ea typeface="Verdana"/>
                <a:cs typeface="Verdana"/>
                <a:sym typeface="Verdana"/>
              </a:rPr>
              <a:t>Operazione "Salento"</a:t>
            </a:r>
            <a:endParaRPr sz="1600">
              <a:solidFill>
                <a:srgbClr val="000000"/>
              </a:solidFill>
              <a:latin typeface="Verdana"/>
              <a:ea typeface="Verdana"/>
              <a:cs typeface="Verdana"/>
              <a:sym typeface="Verdana"/>
            </a:endParaRPr>
          </a:p>
          <a:p>
            <a:pPr marL="457200" lvl="0" indent="-330200" algn="l" rtl="0">
              <a:spcBef>
                <a:spcPts val="0"/>
              </a:spcBef>
              <a:spcAft>
                <a:spcPts val="0"/>
              </a:spcAft>
              <a:buClr>
                <a:srgbClr val="000000"/>
              </a:buClr>
              <a:buSzPts val="1600"/>
              <a:buFont typeface="Verdana"/>
              <a:buChar char="●"/>
            </a:pPr>
            <a:r>
              <a:rPr lang="it" sz="1600">
                <a:solidFill>
                  <a:srgbClr val="000000"/>
                </a:solidFill>
                <a:latin typeface="Verdana"/>
                <a:ea typeface="Verdana"/>
                <a:cs typeface="Verdana"/>
                <a:sym typeface="Verdana"/>
              </a:rPr>
              <a:t>Operazioni "Partenope 1" e "Partenope 2"</a:t>
            </a:r>
            <a:endParaRPr sz="1600">
              <a:solidFill>
                <a:srgbClr val="000000"/>
              </a:solidFill>
              <a:latin typeface="Verdana"/>
              <a:ea typeface="Verdana"/>
              <a:cs typeface="Verdana"/>
              <a:sym typeface="Verdana"/>
            </a:endParaRPr>
          </a:p>
          <a:p>
            <a:pPr marL="457200" lvl="0" indent="-330200" algn="l" rtl="0">
              <a:spcBef>
                <a:spcPts val="0"/>
              </a:spcBef>
              <a:spcAft>
                <a:spcPts val="0"/>
              </a:spcAft>
              <a:buClr>
                <a:srgbClr val="000000"/>
              </a:buClr>
              <a:buSzPts val="1600"/>
              <a:buFont typeface="Verdana"/>
              <a:buChar char="●"/>
            </a:pPr>
            <a:r>
              <a:rPr lang="it" sz="1600">
                <a:solidFill>
                  <a:srgbClr val="000000"/>
                </a:solidFill>
                <a:latin typeface="Verdana"/>
                <a:ea typeface="Verdana"/>
                <a:cs typeface="Verdana"/>
                <a:sym typeface="Verdana"/>
              </a:rPr>
              <a:t>Operazione "Riace"</a:t>
            </a:r>
            <a:endParaRPr sz="1600">
              <a:solidFill>
                <a:srgbClr val="000000"/>
              </a:solidFill>
              <a:latin typeface="Verdana"/>
              <a:ea typeface="Verdana"/>
              <a:cs typeface="Verdana"/>
              <a:sym typeface="Verdana"/>
            </a:endParaRPr>
          </a:p>
          <a:p>
            <a:pPr marL="457200" lvl="0" indent="-330200" algn="l" rtl="0">
              <a:spcBef>
                <a:spcPts val="0"/>
              </a:spcBef>
              <a:spcAft>
                <a:spcPts val="0"/>
              </a:spcAft>
              <a:buClr>
                <a:srgbClr val="000000"/>
              </a:buClr>
              <a:buSzPts val="1600"/>
              <a:buFont typeface="Verdana"/>
              <a:buChar char="●"/>
            </a:pPr>
            <a:r>
              <a:rPr lang="it" sz="1600">
                <a:solidFill>
                  <a:srgbClr val="000000"/>
                </a:solidFill>
                <a:latin typeface="Verdana"/>
                <a:ea typeface="Verdana"/>
                <a:cs typeface="Verdana"/>
                <a:sym typeface="Verdana"/>
              </a:rPr>
              <a:t>Operazione "Testuggine"</a:t>
            </a:r>
            <a:endParaRPr sz="1600">
              <a:solidFill>
                <a:srgbClr val="000000"/>
              </a:solidFill>
              <a:latin typeface="Verdana"/>
              <a:ea typeface="Verdana"/>
              <a:cs typeface="Verdana"/>
              <a:sym typeface="Verdana"/>
            </a:endParaRPr>
          </a:p>
          <a:p>
            <a:pPr marL="457200" lvl="0" indent="-330200" algn="l" rtl="0">
              <a:spcBef>
                <a:spcPts val="0"/>
              </a:spcBef>
              <a:spcAft>
                <a:spcPts val="0"/>
              </a:spcAft>
              <a:buClr>
                <a:srgbClr val="000000"/>
              </a:buClr>
              <a:buSzPts val="1600"/>
              <a:buFont typeface="Verdana"/>
              <a:buChar char="●"/>
            </a:pPr>
            <a:r>
              <a:rPr lang="it" sz="1600">
                <a:solidFill>
                  <a:srgbClr val="000000"/>
                </a:solidFill>
                <a:latin typeface="Verdana"/>
                <a:ea typeface="Verdana"/>
                <a:cs typeface="Verdana"/>
                <a:sym typeface="Verdana"/>
              </a:rPr>
              <a:t>Operazione "Vespri Siciliani"</a:t>
            </a:r>
            <a:endParaRPr sz="1600">
              <a:solidFill>
                <a:srgbClr val="000000"/>
              </a:solidFill>
              <a:latin typeface="Verdana"/>
              <a:ea typeface="Verdana"/>
              <a:cs typeface="Verdana"/>
              <a:sym typeface="Verdana"/>
            </a:endParaRPr>
          </a:p>
          <a:p>
            <a:pPr marL="457200" lvl="0" indent="-330200" algn="l" rtl="0">
              <a:spcBef>
                <a:spcPts val="0"/>
              </a:spcBef>
              <a:spcAft>
                <a:spcPts val="0"/>
              </a:spcAft>
              <a:buClr>
                <a:srgbClr val="000000"/>
              </a:buClr>
              <a:buSzPts val="1600"/>
              <a:buFont typeface="Verdana"/>
              <a:buChar char="●"/>
            </a:pPr>
            <a:r>
              <a:rPr lang="it" sz="1600">
                <a:solidFill>
                  <a:srgbClr val="000000"/>
                </a:solidFill>
                <a:latin typeface="Verdana"/>
                <a:ea typeface="Verdana"/>
                <a:cs typeface="Verdana"/>
                <a:sym typeface="Verdana"/>
              </a:rPr>
              <a:t>Esercitazione Forza Paris</a:t>
            </a:r>
            <a:endParaRPr sz="1600">
              <a:solidFill>
                <a:srgbClr val="000000"/>
              </a:solidFill>
              <a:latin typeface="Verdana"/>
              <a:ea typeface="Verdana"/>
              <a:cs typeface="Verdana"/>
              <a:sym typeface="Verdana"/>
            </a:endParaRPr>
          </a:p>
        </p:txBody>
      </p:sp>
      <p:sp>
        <p:nvSpPr>
          <p:cNvPr id="92" name="Google Shape;92;p18"/>
          <p:cNvSpPr txBox="1">
            <a:spLocks noGrp="1"/>
          </p:cNvSpPr>
          <p:nvPr>
            <p:ph type="body" idx="2"/>
          </p:nvPr>
        </p:nvSpPr>
        <p:spPr>
          <a:xfrm>
            <a:off x="4832400" y="1017450"/>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600" b="1">
                <a:solidFill>
                  <a:srgbClr val="000000"/>
                </a:solidFill>
                <a:latin typeface="Verdana"/>
                <a:ea typeface="Verdana"/>
                <a:cs typeface="Verdana"/>
                <a:sym typeface="Verdana"/>
              </a:rPr>
              <a:t>OPERAZIONI IN ATTO:</a:t>
            </a:r>
            <a:endParaRPr sz="1600" b="1">
              <a:solidFill>
                <a:srgbClr val="000000"/>
              </a:solidFill>
              <a:latin typeface="Verdana"/>
              <a:ea typeface="Verdana"/>
              <a:cs typeface="Verdana"/>
              <a:sym typeface="Verdana"/>
            </a:endParaRPr>
          </a:p>
          <a:p>
            <a:pPr marL="457200" lvl="0" indent="-330200" algn="l" rtl="0">
              <a:spcBef>
                <a:spcPts val="1600"/>
              </a:spcBef>
              <a:spcAft>
                <a:spcPts val="0"/>
              </a:spcAft>
              <a:buClr>
                <a:srgbClr val="000000"/>
              </a:buClr>
              <a:buSzPts val="1600"/>
              <a:buFont typeface="Verdana"/>
              <a:buChar char="●"/>
            </a:pPr>
            <a:r>
              <a:rPr lang="it" sz="1600">
                <a:solidFill>
                  <a:srgbClr val="000000"/>
                </a:solidFill>
                <a:latin typeface="Verdana"/>
                <a:ea typeface="Verdana"/>
                <a:cs typeface="Verdana"/>
                <a:sym typeface="Verdana"/>
              </a:rPr>
              <a:t>Operazione Strade Sicure</a:t>
            </a:r>
            <a:endParaRPr sz="1600">
              <a:solidFill>
                <a:srgbClr val="000000"/>
              </a:solidFill>
              <a:latin typeface="Verdana"/>
              <a:ea typeface="Verdana"/>
              <a:cs typeface="Verdana"/>
              <a:sym typeface="Verdana"/>
            </a:endParaRPr>
          </a:p>
          <a:p>
            <a:pPr marL="457200" lvl="0" indent="-330200" algn="l" rtl="0">
              <a:spcBef>
                <a:spcPts val="0"/>
              </a:spcBef>
              <a:spcAft>
                <a:spcPts val="0"/>
              </a:spcAft>
              <a:buClr>
                <a:srgbClr val="000000"/>
              </a:buClr>
              <a:buSzPts val="1600"/>
              <a:buFont typeface="Verdana"/>
              <a:buChar char="●"/>
            </a:pPr>
            <a:r>
              <a:rPr lang="it" sz="1600">
                <a:solidFill>
                  <a:srgbClr val="000000"/>
                </a:solidFill>
                <a:latin typeface="Verdana"/>
                <a:ea typeface="Verdana"/>
                <a:cs typeface="Verdana"/>
                <a:sym typeface="Verdana"/>
              </a:rPr>
              <a:t>Afghanistan - Resolute Support</a:t>
            </a:r>
            <a:endParaRPr sz="1600">
              <a:solidFill>
                <a:srgbClr val="000000"/>
              </a:solidFill>
              <a:latin typeface="Verdana"/>
              <a:ea typeface="Verdana"/>
              <a:cs typeface="Verdana"/>
              <a:sym typeface="Verdana"/>
            </a:endParaRPr>
          </a:p>
          <a:p>
            <a:pPr marL="457200" lvl="0" indent="-330200" algn="l" rtl="0">
              <a:spcBef>
                <a:spcPts val="0"/>
              </a:spcBef>
              <a:spcAft>
                <a:spcPts val="0"/>
              </a:spcAft>
              <a:buClr>
                <a:srgbClr val="000000"/>
              </a:buClr>
              <a:buSzPts val="1600"/>
              <a:buFont typeface="Verdana"/>
              <a:buChar char="●"/>
            </a:pPr>
            <a:r>
              <a:rPr lang="it" sz="1600">
                <a:solidFill>
                  <a:srgbClr val="000000"/>
                </a:solidFill>
                <a:latin typeface="Verdana"/>
                <a:ea typeface="Verdana"/>
                <a:cs typeface="Verdana"/>
                <a:sym typeface="Verdana"/>
              </a:rPr>
              <a:t>Iraq - Operazione "Prima Parthica" / "Inherent Resolve"</a:t>
            </a:r>
            <a:endParaRPr sz="1600">
              <a:solidFill>
                <a:srgbClr val="000000"/>
              </a:solidFill>
              <a:latin typeface="Verdana"/>
              <a:ea typeface="Verdana"/>
              <a:cs typeface="Verdana"/>
              <a:sym typeface="Verdana"/>
            </a:endParaRPr>
          </a:p>
          <a:p>
            <a:pPr marL="457200" lvl="0" indent="-330200" algn="l" rtl="0">
              <a:spcBef>
                <a:spcPts val="0"/>
              </a:spcBef>
              <a:spcAft>
                <a:spcPts val="0"/>
              </a:spcAft>
              <a:buClr>
                <a:srgbClr val="000000"/>
              </a:buClr>
              <a:buSzPts val="1600"/>
              <a:buFont typeface="Verdana"/>
              <a:buChar char="●"/>
            </a:pPr>
            <a:r>
              <a:rPr lang="it" sz="1600">
                <a:solidFill>
                  <a:srgbClr val="000000"/>
                </a:solidFill>
                <a:latin typeface="Verdana"/>
                <a:ea typeface="Verdana"/>
                <a:cs typeface="Verdana"/>
                <a:sym typeface="Verdana"/>
              </a:rPr>
              <a:t>Missione Militare Bilaterale Italiana in Libano (MIBIL)</a:t>
            </a:r>
            <a:endParaRPr sz="1600">
              <a:solidFill>
                <a:srgbClr val="000000"/>
              </a:solidFill>
              <a:latin typeface="Verdana"/>
              <a:ea typeface="Verdana"/>
              <a:cs typeface="Verdana"/>
              <a:sym typeface="Verdana"/>
            </a:endParaRPr>
          </a:p>
          <a:p>
            <a:pPr marL="457200" lvl="0" indent="-330200" algn="l" rtl="0">
              <a:spcBef>
                <a:spcPts val="0"/>
              </a:spcBef>
              <a:spcAft>
                <a:spcPts val="0"/>
              </a:spcAft>
              <a:buClr>
                <a:srgbClr val="000000"/>
              </a:buClr>
              <a:buSzPts val="1600"/>
              <a:buFont typeface="Verdana"/>
              <a:buChar char="●"/>
            </a:pPr>
            <a:r>
              <a:rPr lang="it" sz="1600">
                <a:solidFill>
                  <a:srgbClr val="000000"/>
                </a:solidFill>
                <a:latin typeface="Verdana"/>
                <a:ea typeface="Verdana"/>
                <a:cs typeface="Verdana"/>
                <a:sym typeface="Verdana"/>
              </a:rPr>
              <a:t>Marocco - MINURSO</a:t>
            </a:r>
            <a:endParaRPr sz="1600">
              <a:solidFill>
                <a:srgbClr val="000000"/>
              </a:solidFill>
              <a:latin typeface="Verdana"/>
              <a:ea typeface="Verdana"/>
              <a:cs typeface="Verdana"/>
              <a:sym typeface="Verdana"/>
            </a:endParaRPr>
          </a:p>
          <a:p>
            <a:pPr marL="0" lvl="0" indent="0" algn="l" rtl="0">
              <a:spcBef>
                <a:spcPts val="1200"/>
              </a:spcBef>
              <a:spcAft>
                <a:spcPts val="1200"/>
              </a:spcAft>
              <a:buNone/>
            </a:pPr>
            <a:endParaRPr sz="1600">
              <a:solidFill>
                <a:srgbClr val="000000"/>
              </a:solidFill>
              <a:latin typeface="Verdana"/>
              <a:ea typeface="Verdana"/>
              <a:cs typeface="Verdana"/>
              <a:sym typeface="Verdana"/>
            </a:endParaRPr>
          </a:p>
        </p:txBody>
      </p:sp>
    </p:spTree>
  </p:cSld>
  <p:clrMapOvr>
    <a:masterClrMapping/>
  </p:clrMapOvr>
  <p:transition spd="slow" advTm="5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29200"/>
            <a:ext cx="8520600" cy="86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OPERAZIONI  INTERNAZIONALI </a:t>
            </a:r>
            <a:endParaRPr dirty="0"/>
          </a:p>
        </p:txBody>
      </p:sp>
      <p:sp>
        <p:nvSpPr>
          <p:cNvPr id="98" name="Google Shape;98;p19"/>
          <p:cNvSpPr txBox="1">
            <a:spLocks noGrp="1"/>
          </p:cNvSpPr>
          <p:nvPr>
            <p:ph type="body" idx="1"/>
          </p:nvPr>
        </p:nvSpPr>
        <p:spPr>
          <a:xfrm>
            <a:off x="0" y="1462400"/>
            <a:ext cx="5983500" cy="2953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800"/>
              </a:spcAft>
              <a:buNone/>
            </a:pPr>
            <a:r>
              <a:rPr lang="it" sz="2000" b="1" dirty="0">
                <a:solidFill>
                  <a:srgbClr val="000000"/>
                </a:solidFill>
                <a:latin typeface="Arial"/>
                <a:ea typeface="Arial"/>
                <a:cs typeface="Arial"/>
                <a:sym typeface="Arial"/>
              </a:rPr>
              <a:t>Nel 1982, per la prima volta</a:t>
            </a:r>
            <a:r>
              <a:rPr lang="it" sz="2000" dirty="0">
                <a:solidFill>
                  <a:srgbClr val="000000"/>
                </a:solidFill>
                <a:latin typeface="Arial"/>
                <a:ea typeface="Arial"/>
                <a:cs typeface="Arial"/>
                <a:sym typeface="Arial"/>
              </a:rPr>
              <a:t> dalla fine della seconda guerra mondiale, </a:t>
            </a:r>
            <a:r>
              <a:rPr lang="it" sz="2000" b="1" dirty="0">
                <a:solidFill>
                  <a:srgbClr val="000000"/>
                </a:solidFill>
                <a:latin typeface="Arial"/>
                <a:ea typeface="Arial"/>
                <a:cs typeface="Arial"/>
                <a:sym typeface="Arial"/>
              </a:rPr>
              <a:t>un reparto armato italiano veniva mandato fuori dai confini nazionali</a:t>
            </a:r>
            <a:r>
              <a:rPr lang="it" sz="2000" dirty="0">
                <a:solidFill>
                  <a:srgbClr val="000000"/>
                </a:solidFill>
                <a:latin typeface="Arial"/>
                <a:ea typeface="Arial"/>
                <a:cs typeface="Arial"/>
                <a:sym typeface="Arial"/>
              </a:rPr>
              <a:t>, sotto mandato ONU, </a:t>
            </a:r>
            <a:r>
              <a:rPr lang="it" sz="2000" b="1" dirty="0">
                <a:solidFill>
                  <a:srgbClr val="000000"/>
                </a:solidFill>
                <a:latin typeface="Arial"/>
                <a:ea typeface="Arial"/>
                <a:cs typeface="Arial"/>
                <a:sym typeface="Arial"/>
              </a:rPr>
              <a:t>con compiti di peacekeeping</a:t>
            </a:r>
            <a:r>
              <a:rPr lang="it" sz="2000" dirty="0">
                <a:solidFill>
                  <a:srgbClr val="000000"/>
                </a:solidFill>
                <a:latin typeface="Arial"/>
                <a:ea typeface="Arial"/>
                <a:cs typeface="Arial"/>
                <a:sym typeface="Arial"/>
              </a:rPr>
              <a:t>, ossia per il mantenimento della pace, con operazioni messe in atto con il consenso delle parti durante la guerra civile in Libano.</a:t>
            </a:r>
            <a:endParaRPr sz="2000" dirty="0"/>
          </a:p>
        </p:txBody>
      </p:sp>
      <p:pic>
        <p:nvPicPr>
          <p:cNvPr id="99" name="Google Shape;99;p19"/>
          <p:cNvPicPr preferRelativeResize="0"/>
          <p:nvPr/>
        </p:nvPicPr>
        <p:blipFill>
          <a:blip r:embed="rId3">
            <a:alphaModFix/>
          </a:blip>
          <a:stretch>
            <a:fillRect/>
          </a:stretch>
        </p:blipFill>
        <p:spPr>
          <a:xfrm>
            <a:off x="6174813" y="2081900"/>
            <a:ext cx="2657475" cy="1714500"/>
          </a:xfrm>
          <a:prstGeom prst="rect">
            <a:avLst/>
          </a:prstGeom>
          <a:noFill/>
          <a:ln>
            <a:noFill/>
          </a:ln>
        </p:spPr>
      </p:pic>
    </p:spTree>
  </p:cSld>
  <p:clrMapOvr>
    <a:masterClrMapping/>
  </p:clrMapOvr>
  <p:transition spd="slow" advTm="10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262900"/>
            <a:ext cx="8520600" cy="86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a:t>OPERAZIONI INTERNAZIONALI </a:t>
            </a:r>
            <a:endParaRPr/>
          </a:p>
        </p:txBody>
      </p:sp>
      <p:sp>
        <p:nvSpPr>
          <p:cNvPr id="105" name="Google Shape;105;p20"/>
          <p:cNvSpPr txBox="1">
            <a:spLocks noGrp="1"/>
          </p:cNvSpPr>
          <p:nvPr>
            <p:ph type="body" idx="1"/>
          </p:nvPr>
        </p:nvSpPr>
        <p:spPr>
          <a:xfrm>
            <a:off x="311700" y="1128388"/>
            <a:ext cx="5631600" cy="3306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it" sz="1700">
                <a:solidFill>
                  <a:srgbClr val="000000"/>
                </a:solidFill>
                <a:latin typeface="Arial"/>
                <a:ea typeface="Arial"/>
                <a:cs typeface="Arial"/>
                <a:sym typeface="Arial"/>
              </a:rPr>
              <a:t>Furono poi due missioni in particolare a consolidare il nuovo ruolo “interventista” italiano: </a:t>
            </a:r>
            <a:endParaRPr sz="1700">
              <a:solidFill>
                <a:srgbClr val="000000"/>
              </a:solidFill>
              <a:latin typeface="Arial"/>
              <a:ea typeface="Arial"/>
              <a:cs typeface="Arial"/>
              <a:sym typeface="Arial"/>
            </a:endParaRPr>
          </a:p>
          <a:p>
            <a:pPr marL="0" lvl="0" indent="0" algn="ctr" rtl="0">
              <a:lnSpc>
                <a:spcPct val="100000"/>
              </a:lnSpc>
              <a:spcBef>
                <a:spcPts val="1800"/>
              </a:spcBef>
              <a:spcAft>
                <a:spcPts val="0"/>
              </a:spcAft>
              <a:buNone/>
            </a:pPr>
            <a:r>
              <a:rPr lang="it" sz="1700" b="1">
                <a:solidFill>
                  <a:srgbClr val="000000"/>
                </a:solidFill>
                <a:latin typeface="Arial"/>
                <a:ea typeface="Arial"/>
                <a:cs typeface="Arial"/>
                <a:sym typeface="Arial"/>
              </a:rPr>
              <a:t>La prima guerra del Golfo</a:t>
            </a:r>
            <a:r>
              <a:rPr lang="it" sz="1700">
                <a:solidFill>
                  <a:srgbClr val="000000"/>
                </a:solidFill>
                <a:latin typeface="Arial"/>
                <a:ea typeface="Arial"/>
                <a:cs typeface="Arial"/>
                <a:sym typeface="Arial"/>
              </a:rPr>
              <a:t> contro l’Iraq, (furono inviati 1950 soldati, otto cacciabombardieri Tornado e la nave missilistica Zeffiro)</a:t>
            </a:r>
            <a:endParaRPr sz="1700">
              <a:solidFill>
                <a:srgbClr val="000000"/>
              </a:solidFill>
              <a:latin typeface="Arial"/>
              <a:ea typeface="Arial"/>
              <a:cs typeface="Arial"/>
              <a:sym typeface="Arial"/>
            </a:endParaRPr>
          </a:p>
          <a:p>
            <a:pPr marL="0" lvl="0" indent="0" algn="ctr" rtl="0">
              <a:lnSpc>
                <a:spcPct val="100000"/>
              </a:lnSpc>
              <a:spcBef>
                <a:spcPts val="1800"/>
              </a:spcBef>
              <a:spcAft>
                <a:spcPts val="1800"/>
              </a:spcAft>
              <a:buNone/>
            </a:pPr>
            <a:r>
              <a:rPr lang="it" sz="1700" b="1">
                <a:solidFill>
                  <a:srgbClr val="000000"/>
                </a:solidFill>
                <a:latin typeface="Arial"/>
                <a:ea typeface="Arial"/>
                <a:cs typeface="Arial"/>
                <a:sym typeface="Arial"/>
              </a:rPr>
              <a:t>La missione Ibis in Somalia</a:t>
            </a:r>
            <a:r>
              <a:rPr lang="it" sz="1700">
                <a:solidFill>
                  <a:srgbClr val="000000"/>
                </a:solidFill>
                <a:latin typeface="Arial"/>
                <a:ea typeface="Arial"/>
                <a:cs typeface="Arial"/>
                <a:sym typeface="Arial"/>
              </a:rPr>
              <a:t> (1992-1994), in cui persero la vita 14 italiani, tra cui l’inviata di guerra Ilaria Alpi e il suo operatore Miran Hrovatin.</a:t>
            </a:r>
            <a:endParaRPr sz="1700"/>
          </a:p>
        </p:txBody>
      </p:sp>
      <p:pic>
        <p:nvPicPr>
          <p:cNvPr id="106" name="Google Shape;106;p20"/>
          <p:cNvPicPr preferRelativeResize="0"/>
          <p:nvPr/>
        </p:nvPicPr>
        <p:blipFill>
          <a:blip r:embed="rId3">
            <a:alphaModFix/>
          </a:blip>
          <a:stretch>
            <a:fillRect/>
          </a:stretch>
        </p:blipFill>
        <p:spPr>
          <a:xfrm>
            <a:off x="5943300" y="1814500"/>
            <a:ext cx="3028950" cy="1514475"/>
          </a:xfrm>
          <a:prstGeom prst="rect">
            <a:avLst/>
          </a:prstGeom>
          <a:noFill/>
          <a:ln>
            <a:noFill/>
          </a:ln>
        </p:spPr>
      </p:pic>
    </p:spTree>
  </p:cSld>
  <p:clrMapOvr>
    <a:masterClrMapping/>
  </p:clrMapOvr>
  <p:transition spd="slow" advTm="10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body" idx="1"/>
          </p:nvPr>
        </p:nvSpPr>
        <p:spPr>
          <a:xfrm>
            <a:off x="262225" y="936300"/>
            <a:ext cx="5074500" cy="327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00"/>
              </a:solidFill>
              <a:latin typeface="Verdana"/>
              <a:ea typeface="Verdana"/>
              <a:cs typeface="Verdana"/>
              <a:sym typeface="Verdana"/>
            </a:endParaRPr>
          </a:p>
          <a:p>
            <a:pPr marL="0" lvl="0" indent="0" algn="ctr" rtl="0">
              <a:spcBef>
                <a:spcPts val="1800"/>
              </a:spcBef>
              <a:spcAft>
                <a:spcPts val="0"/>
              </a:spcAft>
              <a:buNone/>
            </a:pPr>
            <a:r>
              <a:rPr lang="it">
                <a:solidFill>
                  <a:srgbClr val="000000"/>
                </a:solidFill>
                <a:latin typeface="Verdana"/>
                <a:ea typeface="Verdana"/>
                <a:cs typeface="Verdana"/>
                <a:sym typeface="Verdana"/>
              </a:rPr>
              <a:t>Da allora le Forze Armate italiane sono state presenti in diversi teatri di guerra, tra cui la missione in </a:t>
            </a:r>
            <a:r>
              <a:rPr lang="it" b="1">
                <a:solidFill>
                  <a:srgbClr val="000000"/>
                </a:solidFill>
                <a:latin typeface="Verdana"/>
                <a:ea typeface="Verdana"/>
                <a:cs typeface="Verdana"/>
                <a:sym typeface="Verdana"/>
              </a:rPr>
              <a:t>Kosovo </a:t>
            </a:r>
            <a:r>
              <a:rPr lang="it">
                <a:solidFill>
                  <a:srgbClr val="000000"/>
                </a:solidFill>
                <a:latin typeface="Verdana"/>
                <a:ea typeface="Verdana"/>
                <a:cs typeface="Verdana"/>
                <a:sym typeface="Verdana"/>
              </a:rPr>
              <a:t>nella </a:t>
            </a:r>
            <a:r>
              <a:rPr lang="it" b="1">
                <a:solidFill>
                  <a:srgbClr val="000000"/>
                </a:solidFill>
                <a:latin typeface="Verdana"/>
                <a:ea typeface="Verdana"/>
                <a:cs typeface="Verdana"/>
                <a:sym typeface="Verdana"/>
              </a:rPr>
              <a:t>ex Jugoslavia</a:t>
            </a:r>
            <a:r>
              <a:rPr lang="it">
                <a:solidFill>
                  <a:srgbClr val="000000"/>
                </a:solidFill>
                <a:latin typeface="Verdana"/>
                <a:ea typeface="Verdana"/>
                <a:cs typeface="Verdana"/>
                <a:sym typeface="Verdana"/>
              </a:rPr>
              <a:t>, in </a:t>
            </a:r>
            <a:r>
              <a:rPr lang="it" b="1">
                <a:solidFill>
                  <a:srgbClr val="000000"/>
                </a:solidFill>
                <a:latin typeface="Verdana"/>
                <a:ea typeface="Verdana"/>
                <a:cs typeface="Verdana"/>
                <a:sym typeface="Verdana"/>
              </a:rPr>
              <a:t>Afghanistan </a:t>
            </a:r>
            <a:r>
              <a:rPr lang="it">
                <a:solidFill>
                  <a:srgbClr val="000000"/>
                </a:solidFill>
                <a:latin typeface="Verdana"/>
                <a:ea typeface="Verdana"/>
                <a:cs typeface="Verdana"/>
                <a:sym typeface="Verdana"/>
              </a:rPr>
              <a:t>e in </a:t>
            </a:r>
            <a:r>
              <a:rPr lang="it" b="1">
                <a:solidFill>
                  <a:srgbClr val="000000"/>
                </a:solidFill>
                <a:latin typeface="Verdana"/>
                <a:ea typeface="Verdana"/>
                <a:cs typeface="Verdana"/>
                <a:sym typeface="Verdana"/>
              </a:rPr>
              <a:t>Iraq </a:t>
            </a:r>
            <a:r>
              <a:rPr lang="it">
                <a:solidFill>
                  <a:srgbClr val="000000"/>
                </a:solidFill>
                <a:latin typeface="Verdana"/>
                <a:ea typeface="Verdana"/>
                <a:cs typeface="Verdana"/>
                <a:sym typeface="Verdana"/>
              </a:rPr>
              <a:t>al seguito delle coalizioni militari guidate dagli Stati Uniti, con l’obiettivo della “lotta al terrore” dichiarata dal presidente USA dopo l’attentato di Al Qaeda alle Torri gemelle dell’11 settembre 2001.</a:t>
            </a:r>
            <a:endParaRPr>
              <a:solidFill>
                <a:srgbClr val="000000"/>
              </a:solidFill>
              <a:latin typeface="Verdana"/>
              <a:ea typeface="Verdana"/>
              <a:cs typeface="Verdana"/>
              <a:sym typeface="Verdana"/>
            </a:endParaRPr>
          </a:p>
          <a:p>
            <a:pPr marL="0" lvl="0" indent="0" algn="ctr" rtl="0">
              <a:spcBef>
                <a:spcPts val="1800"/>
              </a:spcBef>
              <a:spcAft>
                <a:spcPts val="1600"/>
              </a:spcAft>
              <a:buNone/>
            </a:pPr>
            <a:endParaRPr/>
          </a:p>
        </p:txBody>
      </p:sp>
      <p:pic>
        <p:nvPicPr>
          <p:cNvPr id="112" name="Google Shape;112;p21"/>
          <p:cNvPicPr preferRelativeResize="0"/>
          <p:nvPr/>
        </p:nvPicPr>
        <p:blipFill>
          <a:blip r:embed="rId3">
            <a:alphaModFix/>
          </a:blip>
          <a:stretch>
            <a:fillRect/>
          </a:stretch>
        </p:blipFill>
        <p:spPr>
          <a:xfrm>
            <a:off x="5709550" y="1643063"/>
            <a:ext cx="2457450" cy="1857375"/>
          </a:xfrm>
          <a:prstGeom prst="rect">
            <a:avLst/>
          </a:prstGeom>
          <a:noFill/>
          <a:ln>
            <a:noFill/>
          </a:ln>
        </p:spPr>
      </p:pic>
    </p:spTree>
  </p:cSld>
  <p:clrMapOvr>
    <a:masterClrMapping/>
  </p:clrMapOvr>
  <p:transition spd="slow" advTm="15000">
    <p:push dir="u"/>
  </p:transition>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1806</Words>
  <Application>Microsoft Office PowerPoint</Application>
  <PresentationFormat>Presentazione su schermo (16:9)</PresentationFormat>
  <Paragraphs>79</Paragraphs>
  <Slides>28</Slides>
  <Notes>28</Notes>
  <HiddenSlides>0</HiddenSlides>
  <MMClips>2</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Playfair Display</vt:lpstr>
      <vt:lpstr>Arial</vt:lpstr>
      <vt:lpstr>Verdana</vt:lpstr>
      <vt:lpstr>Lato</vt:lpstr>
      <vt:lpstr>Source Code Pro</vt:lpstr>
      <vt:lpstr>Coral</vt:lpstr>
      <vt:lpstr>I COMPITI DELL’ESERCITO</vt:lpstr>
      <vt:lpstr>L’ESERCITO ITALIANO</vt:lpstr>
      <vt:lpstr>Presentazione standard di PowerPoint</vt:lpstr>
      <vt:lpstr>Presentazione standard di PowerPoint</vt:lpstr>
      <vt:lpstr>OPERAZIONI NAZIONALI</vt:lpstr>
      <vt:lpstr>Presentazione standard di PowerPoint</vt:lpstr>
      <vt:lpstr>OPERAZIONI  INTERNAZIONALI </vt:lpstr>
      <vt:lpstr>OPERAZIONI INTERNAZIONALI </vt:lpstr>
      <vt:lpstr>Presentazione standard di PowerPoint</vt:lpstr>
      <vt:lpstr>Presentazione standard di PowerPoint</vt:lpstr>
      <vt:lpstr>LE MISSIONI MILITARI NEL  MONDO </vt:lpstr>
      <vt:lpstr>La nostra opinione</vt:lpstr>
      <vt:lpstr>Presentazione standard di PowerPoint</vt:lpstr>
      <vt:lpstr>I GRANATIERI</vt:lpstr>
      <vt:lpstr>I GRANATIERI</vt:lpstr>
      <vt:lpstr>Presentazione standard di PowerPoint</vt:lpstr>
      <vt:lpstr>Presentazione standard di PowerPoint</vt:lpstr>
      <vt:lpstr>Presentazione standard di PowerPoint</vt:lpstr>
      <vt:lpstr>Una vittima del dovere: Giuseppe La Rosa</vt:lpstr>
      <vt:lpstr>Articolo di giornale risalente al 2013</vt:lpstr>
      <vt:lpstr>Articolo di giornale risalente al 2013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FINE ERICA ARZENO LAURA BELLANI FRANCESCO BERTOLINI  ELENA CARUBELLI MARTINA POZZOLI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COMPITI DELL’ESERCITO</dc:title>
  <dc:creator>Francesco Bertolini</dc:creator>
  <cp:lastModifiedBy>Roberto Signorello</cp:lastModifiedBy>
  <cp:revision>21</cp:revision>
  <dcterms:modified xsi:type="dcterms:W3CDTF">2019-05-07T12:36:38Z</dcterms:modified>
</cp:coreProperties>
</file>