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2" r:id="rId1"/>
  </p:sldMasterIdLst>
  <p:sldIdLst>
    <p:sldId id="256" r:id="rId2"/>
    <p:sldId id="257" r:id="rId3"/>
    <p:sldId id="258" r:id="rId4"/>
    <p:sldId id="259" r:id="rId5"/>
    <p:sldId id="266" r:id="rId6"/>
    <p:sldId id="261" r:id="rId7"/>
    <p:sldId id="260" r:id="rId8"/>
    <p:sldId id="262" r:id="rId9"/>
    <p:sldId id="269" r:id="rId10"/>
    <p:sldId id="267" r:id="rId11"/>
    <p:sldId id="263" r:id="rId12"/>
    <p:sldId id="264" r:id="rId13"/>
    <p:sldId id="265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5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53" autoAdjust="0"/>
    <p:restoredTop sz="94660"/>
  </p:normalViewPr>
  <p:slideViewPr>
    <p:cSldViewPr snapToGrid="0">
      <p:cViewPr varScale="1">
        <p:scale>
          <a:sx n="89" d="100"/>
          <a:sy n="89" d="100"/>
        </p:scale>
        <p:origin x="176" y="7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672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848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0019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1953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995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951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3249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44651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0934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1/16/19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372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269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1/16/19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748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487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483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453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524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544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dirty="0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817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rgbClr val="945200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TIPOLOGIA B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 anchor="b">
            <a:normAutofit/>
          </a:bodyPr>
          <a:lstStyle/>
          <a:p>
            <a:r>
              <a:rPr lang="it-IT" sz="3600" dirty="0">
                <a:solidFill>
                  <a:schemeClr val="accent1">
                    <a:lumMod val="50000"/>
                  </a:schemeClr>
                </a:solidFill>
              </a:rPr>
              <a:t>INDICAZIONI DI SCRITTURA</a:t>
            </a:r>
          </a:p>
        </p:txBody>
      </p:sp>
    </p:spTree>
    <p:extLst>
      <p:ext uri="{BB962C8B-B14F-4D97-AF65-F5344CB8AC3E}">
        <p14:creationId xmlns:p14="http://schemas.microsoft.com/office/powerpoint/2010/main" val="4203421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26E4FA5-1363-2C47-9018-8E417633E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4" y="682179"/>
            <a:ext cx="7929563" cy="5511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2052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0A5406-3D66-8C43-BDC8-21DBC3A1C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COME SCRIVERE UN TESTO ARGOMENTATIVO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90FED88-591E-C74F-868C-8447143403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b">
            <a:normAutofit/>
          </a:bodyPr>
          <a:lstStyle/>
          <a:p>
            <a:r>
              <a:rPr lang="it-IT" sz="3600" dirty="0">
                <a:solidFill>
                  <a:schemeClr val="accent6">
                    <a:lumMod val="75000"/>
                  </a:schemeClr>
                </a:solidFill>
              </a:rPr>
              <a:t>INDICAZIONI GENERALI</a:t>
            </a:r>
          </a:p>
        </p:txBody>
      </p:sp>
    </p:spTree>
    <p:extLst>
      <p:ext uri="{BB962C8B-B14F-4D97-AF65-F5344CB8AC3E}">
        <p14:creationId xmlns:p14="http://schemas.microsoft.com/office/powerpoint/2010/main" val="3894105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55A8F87-FEC0-D847-99C3-1ECFD6133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STRUTTURA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A377141-252C-B344-AB97-1875DDBCA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Elementi-chiave del testo argomentativo:</a:t>
            </a:r>
          </a:p>
          <a:p>
            <a:pPr marL="526950" lvl="1" algn="just"/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ENUNCIAZIONE DELLA QUESTIONE</a:t>
            </a:r>
            <a:r>
              <a:rPr lang="it-IT" sz="2400" dirty="0"/>
              <a:t>: in posizione di rilievo, nell’introduzione o nel 1° paragrafo</a:t>
            </a:r>
          </a:p>
          <a:p>
            <a:pPr marL="526950" lvl="1"/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DICHIARAZIONE DELLA TESI</a:t>
            </a:r>
            <a:r>
              <a:rPr lang="it-IT" sz="2400" dirty="0"/>
              <a:t>: all’inizio oppure in conclusione</a:t>
            </a:r>
          </a:p>
          <a:p>
            <a:pPr marL="526950" lvl="1" algn="just"/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SVILUPPO DELLE ARGOMENTAZIONI</a:t>
            </a:r>
            <a:r>
              <a:rPr lang="it-IT" sz="2400" dirty="0"/>
              <a:t>: ciascuna in paragrafi successivi, con un ragionamento chiaro nel suo procedere</a:t>
            </a:r>
          </a:p>
          <a:p>
            <a:pPr marL="526950" lvl="1"/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RIEPILOGO</a:t>
            </a:r>
            <a:r>
              <a:rPr lang="it-IT" sz="2400" dirty="0"/>
              <a:t>: conclusione e conferma della tesi</a:t>
            </a:r>
          </a:p>
        </p:txBody>
      </p:sp>
    </p:spTree>
    <p:extLst>
      <p:ext uri="{BB962C8B-B14F-4D97-AF65-F5344CB8AC3E}">
        <p14:creationId xmlns:p14="http://schemas.microsoft.com/office/powerpoint/2010/main" val="3018188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81B6A65-48B8-4348-8B55-345A3A509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PARAGRAFI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8E52E47-655A-B843-B54D-AF9450A19E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556931"/>
            <a:ext cx="9734549" cy="347239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it-IT" dirty="0"/>
              <a:t>E’ consigliabile che ogni paragrafo contenga una parte di argomentazione e una di informazione, privilegiando un periodare di tipo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IPOTATTICO</a:t>
            </a:r>
            <a:r>
              <a:rPr lang="it-IT" dirty="0"/>
              <a:t> e un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LESSICO</a:t>
            </a:r>
            <a:r>
              <a:rPr lang="it-IT" dirty="0"/>
              <a:t> preciso e appropriato, specifico della disciplina di appartenenza del tema</a:t>
            </a:r>
          </a:p>
          <a:p>
            <a:pPr algn="just"/>
            <a:r>
              <a:rPr lang="it-IT" dirty="0"/>
              <a:t>Per la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COESIONE</a:t>
            </a:r>
            <a:r>
              <a:rPr lang="it-IT" dirty="0"/>
              <a:t> interna ai paragrafi e la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COERENZA</a:t>
            </a:r>
            <a:r>
              <a:rPr lang="it-IT" dirty="0"/>
              <a:t> tra di essi è necessario usare i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CONNETTIVI</a:t>
            </a:r>
            <a:r>
              <a:rPr lang="it-IT" dirty="0"/>
              <a:t> opportuni a rendere evidenti i passaggi dell’argomentazione e il procedere del ragionamento:</a:t>
            </a:r>
          </a:p>
          <a:p>
            <a:pPr lvl="1" algn="just"/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CAUSA-EFFETTO</a:t>
            </a:r>
            <a:r>
              <a:rPr lang="it-IT" dirty="0"/>
              <a:t>: quindi, pertanto, perciò, dato che, dal momento che…</a:t>
            </a:r>
          </a:p>
          <a:p>
            <a:pPr lvl="1" algn="just"/>
            <a:r>
              <a:rPr lang="it-IT" sz="2100" dirty="0">
                <a:solidFill>
                  <a:schemeClr val="accent1">
                    <a:lumMod val="75000"/>
                  </a:schemeClr>
                </a:solidFill>
              </a:rPr>
              <a:t>IPOTESI</a:t>
            </a:r>
            <a:r>
              <a:rPr lang="it-IT" dirty="0"/>
              <a:t>: se…allora</a:t>
            </a:r>
          </a:p>
          <a:p>
            <a:pPr lvl="1" algn="just"/>
            <a:r>
              <a:rPr lang="it-IT" sz="2100" dirty="0">
                <a:solidFill>
                  <a:schemeClr val="accent1">
                    <a:lumMod val="75000"/>
                  </a:schemeClr>
                </a:solidFill>
              </a:rPr>
              <a:t>SPIEGAZIONE</a:t>
            </a:r>
            <a:r>
              <a:rPr lang="it-IT" dirty="0"/>
              <a:t>: cioè, ossia, vale a dire, ovvero, in altri termini, per esempio, di conseguenza</a:t>
            </a:r>
          </a:p>
        </p:txBody>
      </p:sp>
    </p:spTree>
    <p:extLst>
      <p:ext uri="{BB962C8B-B14F-4D97-AF65-F5344CB8AC3E}">
        <p14:creationId xmlns:p14="http://schemas.microsoft.com/office/powerpoint/2010/main" val="1199883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6CEF907-F492-7A4E-B340-90BAC4590A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62" y="684212"/>
            <a:ext cx="8162925" cy="5441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142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C99BABA-2002-3D40-BC49-8BA7FF030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876" y="771527"/>
            <a:ext cx="10453814" cy="53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996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75F857-3552-BB49-ADF0-798F5C9CC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L’ARGOMENTAZIONE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61E0539-DF86-2444-BA5D-8D7129ADEF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sz="2800" dirty="0">
                <a:solidFill>
                  <a:schemeClr val="accent1">
                    <a:lumMod val="50000"/>
                  </a:schemeClr>
                </a:solidFill>
              </a:rPr>
              <a:t>CHE COSA SIGNIFICA ARGOMENTARE?</a:t>
            </a:r>
          </a:p>
          <a:p>
            <a:pPr lvl="1" algn="just"/>
            <a:r>
              <a:rPr lang="it-IT" sz="2400" dirty="0"/>
              <a:t>presentare un 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</a:rPr>
              <a:t>PROBLEMA</a:t>
            </a:r>
          </a:p>
          <a:p>
            <a:pPr lvl="1" algn="just"/>
            <a:r>
              <a:rPr lang="it-IT" sz="2400" dirty="0"/>
              <a:t>formulare su di esso una 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</a:rPr>
              <a:t>TESI</a:t>
            </a:r>
            <a:r>
              <a:rPr lang="it-IT" sz="2400" dirty="0"/>
              <a:t> in contrapposizione a un’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</a:rPr>
              <a:t>ANTITES</a:t>
            </a:r>
            <a:r>
              <a:rPr lang="it-IT" sz="2400" dirty="0"/>
              <a:t>I</a:t>
            </a:r>
          </a:p>
          <a:p>
            <a:pPr lvl="1" algn="just"/>
            <a:r>
              <a:rPr lang="it-IT" sz="2400" dirty="0"/>
              <a:t>sviluppare una serie di 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</a:rPr>
              <a:t>ARGOMENTAZIONI</a:t>
            </a:r>
            <a:r>
              <a:rPr lang="it-IT" sz="2400" dirty="0"/>
              <a:t> (ragionamenti, ipotesi, prove collegate tra loro) a sostegno della tesi e a confutazione dell’antitesi</a:t>
            </a:r>
          </a:p>
          <a:p>
            <a:pPr lvl="1" algn="just"/>
            <a:r>
              <a:rPr lang="it-IT" sz="2400" dirty="0"/>
              <a:t>per </a:t>
            </a:r>
            <a:r>
              <a:rPr lang="it-IT" sz="2400" dirty="0">
                <a:solidFill>
                  <a:schemeClr val="accent1">
                    <a:lumMod val="50000"/>
                  </a:schemeClr>
                </a:solidFill>
              </a:rPr>
              <a:t>PERSUADERE</a:t>
            </a:r>
            <a:r>
              <a:rPr lang="it-IT" sz="2400" dirty="0"/>
              <a:t> il destinatario ad accettare la tesi espressa</a:t>
            </a:r>
          </a:p>
        </p:txBody>
      </p:sp>
    </p:spTree>
    <p:extLst>
      <p:ext uri="{BB962C8B-B14F-4D97-AF65-F5344CB8AC3E}">
        <p14:creationId xmlns:p14="http://schemas.microsoft.com/office/powerpoint/2010/main" val="1557744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3A6950-A6D6-D747-9A15-8C127828F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MODELLI DI SCRITTURA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C388F61-6135-7543-9E10-7B56FA13B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dirty="0">
                <a:solidFill>
                  <a:schemeClr val="accent1">
                    <a:lumMod val="50000"/>
                  </a:schemeClr>
                </a:solidFill>
              </a:rPr>
              <a:t>SAGGIO</a:t>
            </a:r>
          </a:p>
          <a:p>
            <a:r>
              <a:rPr lang="it-IT" sz="2800" dirty="0">
                <a:solidFill>
                  <a:schemeClr val="accent1">
                    <a:lumMod val="50000"/>
                  </a:schemeClr>
                </a:solidFill>
              </a:rPr>
              <a:t>DIMOSTRAZIONE SCIENTIFICA</a:t>
            </a:r>
          </a:p>
          <a:p>
            <a:r>
              <a:rPr lang="it-IT" sz="2800" dirty="0">
                <a:solidFill>
                  <a:schemeClr val="accent1">
                    <a:lumMod val="50000"/>
                  </a:schemeClr>
                </a:solidFill>
              </a:rPr>
              <a:t>ARTICOLO D’OPINIONE</a:t>
            </a:r>
          </a:p>
          <a:p>
            <a:r>
              <a:rPr lang="it-IT" sz="2800" dirty="0">
                <a:solidFill>
                  <a:schemeClr val="accent1">
                    <a:lumMod val="50000"/>
                  </a:schemeClr>
                </a:solidFill>
              </a:rPr>
              <a:t>RECENSIONE</a:t>
            </a:r>
          </a:p>
          <a:p>
            <a:pPr marL="0" indent="0" algn="just">
              <a:buNone/>
            </a:pPr>
            <a:r>
              <a:rPr lang="it-IT" sz="2800" dirty="0">
                <a:solidFill>
                  <a:schemeClr val="accent1">
                    <a:lumMod val="50000"/>
                  </a:schemeClr>
                </a:solidFill>
              </a:rPr>
              <a:t>operazione complessa sia nella fase di ELABORAZIONE sia in quella di STESURA del testo</a:t>
            </a:r>
          </a:p>
        </p:txBody>
      </p:sp>
    </p:spTree>
    <p:extLst>
      <p:ext uri="{BB962C8B-B14F-4D97-AF65-F5344CB8AC3E}">
        <p14:creationId xmlns:p14="http://schemas.microsoft.com/office/powerpoint/2010/main" val="1199306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DF9089E1-81C1-2B4E-A5C0-8F34A2B0E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350" y="857250"/>
            <a:ext cx="9478963" cy="5331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2425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14B91D-DE77-9B4A-B4F4-8038E69A6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CONSIGLI OPERATIVI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3D1DED8-0E8D-4043-9B8A-7656BA4B77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b">
            <a:normAutofit/>
          </a:bodyPr>
          <a:lstStyle/>
          <a:p>
            <a:r>
              <a:rPr lang="it-IT" sz="3600" dirty="0">
                <a:solidFill>
                  <a:schemeClr val="accent6">
                    <a:lumMod val="75000"/>
                  </a:schemeClr>
                </a:solidFill>
              </a:rPr>
              <a:t>LE FASI DI LAVORO</a:t>
            </a:r>
          </a:p>
        </p:txBody>
      </p:sp>
    </p:spTree>
    <p:extLst>
      <p:ext uri="{BB962C8B-B14F-4D97-AF65-F5344CB8AC3E}">
        <p14:creationId xmlns:p14="http://schemas.microsoft.com/office/powerpoint/2010/main" val="129870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BAD70A-13F5-EC47-9397-64F1FF686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1°PARTE: TESI E ANTITESI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4D81398-B817-F24A-8D36-62F73ADC7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it-IT" dirty="0"/>
              <a:t>Individuare con precisione il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PROBLEMA</a:t>
            </a:r>
            <a:r>
              <a:rPr lang="it-IT" dirty="0"/>
              <a:t> e circoscrivere gli aspetti che si intendono affrontare</a:t>
            </a:r>
          </a:p>
          <a:p>
            <a:pPr algn="just"/>
            <a:r>
              <a:rPr lang="it-IT" dirty="0"/>
              <a:t>Identificare il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DESTINATARIO</a:t>
            </a:r>
            <a:r>
              <a:rPr lang="it-IT" dirty="0"/>
              <a:t> per scegliere il tipo di argomentazioni e il registro linguistico</a:t>
            </a:r>
          </a:p>
          <a:p>
            <a:pPr algn="just"/>
            <a:r>
              <a:rPr lang="it-IT" dirty="0"/>
              <a:t>Ricercare tra le conoscenze possedute quelle utili</a:t>
            </a:r>
          </a:p>
          <a:p>
            <a:pPr algn="just"/>
            <a:r>
              <a:rPr lang="it-IT" dirty="0"/>
              <a:t>Formulare la 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TESI</a:t>
            </a:r>
            <a:r>
              <a:rPr lang="it-IT" dirty="0"/>
              <a:t>: quale posizione si assume di fronte al problema</a:t>
            </a:r>
          </a:p>
          <a:p>
            <a:pPr algn="just"/>
            <a:r>
              <a:rPr lang="it-IT" dirty="0"/>
              <a:t>Individuare i punti in cui si intende articolare la tesi</a:t>
            </a:r>
          </a:p>
          <a:p>
            <a:pPr algn="just"/>
            <a:r>
              <a:rPr lang="it-IT" dirty="0"/>
              <a:t>Identificare l’</a:t>
            </a: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ANTITESI</a:t>
            </a:r>
            <a:r>
              <a:rPr lang="it-IT" dirty="0"/>
              <a:t>, che può essere implicita o espressa in esplicite obiezioni</a:t>
            </a:r>
          </a:p>
        </p:txBody>
      </p:sp>
    </p:spTree>
    <p:extLst>
      <p:ext uri="{BB962C8B-B14F-4D97-AF65-F5344CB8AC3E}">
        <p14:creationId xmlns:p14="http://schemas.microsoft.com/office/powerpoint/2010/main" val="1309484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8E8797-299C-EB48-B7E8-40A62656F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2°PARTE: LE ARGOMENTAZIONI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BF3A900-9355-5A45-9310-270A76BBB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ARGOMENTI CONCRETI</a:t>
            </a:r>
            <a:r>
              <a:rPr lang="it-IT" dirty="0"/>
              <a:t>: esempi, dati, statistiche, eventi</a:t>
            </a:r>
          </a:p>
          <a:p>
            <a:pPr algn="just"/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ARGOMENTI D’AUTORITA</a:t>
            </a:r>
            <a:r>
              <a:rPr lang="it-IT" dirty="0"/>
              <a:t>’: citazioni di esperti, voci di enciclopedia, leggi e regolamenti</a:t>
            </a:r>
          </a:p>
          <a:p>
            <a:pPr algn="just"/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ARGOMENTI COMUNI</a:t>
            </a:r>
            <a:r>
              <a:rPr lang="it-IT" dirty="0"/>
              <a:t>: principi generalmente condivisibili</a:t>
            </a:r>
          </a:p>
          <a:p>
            <a:pPr algn="just"/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ARGOMENTI PRAGMATICI</a:t>
            </a:r>
            <a:r>
              <a:rPr lang="it-IT" dirty="0"/>
              <a:t>: illustrazione dei vantaggi della tesi e degli svantaggi dell’antitesi</a:t>
            </a:r>
          </a:p>
          <a:p>
            <a:pPr algn="just"/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ARGOMENTI LOGI</a:t>
            </a:r>
            <a:r>
              <a:rPr lang="it-IT" dirty="0"/>
              <a:t>CI: ragionamenti di tipo deduttivo, induttivo, analogico</a:t>
            </a:r>
          </a:p>
        </p:txBody>
      </p:sp>
    </p:spTree>
    <p:extLst>
      <p:ext uri="{BB962C8B-B14F-4D97-AF65-F5344CB8AC3E}">
        <p14:creationId xmlns:p14="http://schemas.microsoft.com/office/powerpoint/2010/main" val="170949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7857CA-6DCC-6247-9AD9-9EC838F93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3° PARTE: LA CONFUTAZIONE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5EDBC64-FB4F-314E-96B3-029E2036F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/>
              <a:t>TRE tecniche fondamentali di confutazione: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CONCESSIONE</a:t>
            </a:r>
            <a:r>
              <a:rPr lang="it-IT" dirty="0"/>
              <a:t>: si concede un minimo di fondamento all’antitesi, ma la si riconosce come parziale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CONFUTAZIONE DEI DATI</a:t>
            </a:r>
            <a:r>
              <a:rPr lang="it-IT" dirty="0"/>
              <a:t>: si dimostra che l’antitesi è basata su dati poco significativi o errati, che manca di fonti verificabili o attendibili o che le usa in maniera tendenziosa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dirty="0">
                <a:solidFill>
                  <a:schemeClr val="accent1">
                    <a:lumMod val="75000"/>
                  </a:schemeClr>
                </a:solidFill>
              </a:rPr>
              <a:t>CONFUTAZIONE DEI VALORI</a:t>
            </a:r>
            <a:r>
              <a:rPr lang="it-IT" dirty="0"/>
              <a:t>: si dimostra che i valori su cui poggia l’antitesi sono meno importanti di quelli su cui si basa la tesi</a:t>
            </a:r>
          </a:p>
        </p:txBody>
      </p:sp>
    </p:spTree>
    <p:extLst>
      <p:ext uri="{BB962C8B-B14F-4D97-AF65-F5344CB8AC3E}">
        <p14:creationId xmlns:p14="http://schemas.microsoft.com/office/powerpoint/2010/main" val="5556693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{ECA804ED-4308-ED4A-B837-D7A4F0BAD4F2}tf10001064</Template>
  <TotalTime>67</TotalTime>
  <Words>470</Words>
  <Application>Microsoft Macintosh PowerPoint</Application>
  <PresentationFormat>Widescreen</PresentationFormat>
  <Paragraphs>48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7" baseType="lpstr">
      <vt:lpstr>Arial</vt:lpstr>
      <vt:lpstr>Garamond</vt:lpstr>
      <vt:lpstr>Organico</vt:lpstr>
      <vt:lpstr>TIPOLOGIA B</vt:lpstr>
      <vt:lpstr>Presentazione standard di PowerPoint</vt:lpstr>
      <vt:lpstr>L’ARGOMENTAZIONE</vt:lpstr>
      <vt:lpstr>MODELLI DI SCRITTURA </vt:lpstr>
      <vt:lpstr>Presentazione standard di PowerPoint</vt:lpstr>
      <vt:lpstr>CONSIGLI OPERATIVI</vt:lpstr>
      <vt:lpstr>1°PARTE: TESI E ANTITESI</vt:lpstr>
      <vt:lpstr>2°PARTE: LE ARGOMENTAZIONI</vt:lpstr>
      <vt:lpstr>3° PARTE: LA CONFUTAZIONE</vt:lpstr>
      <vt:lpstr>Presentazione standard di PowerPoint</vt:lpstr>
      <vt:lpstr>COME SCRIVERE UN TESTO ARGOMENTATIVO</vt:lpstr>
      <vt:lpstr>LA STRUTTURA</vt:lpstr>
      <vt:lpstr>I PARAGRAFI</vt:lpstr>
      <vt:lpstr>Presentazione standard di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Petr Barborik</dc:creator>
  <cp:lastModifiedBy>Alessandra Silva</cp:lastModifiedBy>
  <cp:revision>9</cp:revision>
  <dcterms:created xsi:type="dcterms:W3CDTF">2013-08-01T12:32:58Z</dcterms:created>
  <dcterms:modified xsi:type="dcterms:W3CDTF">2019-01-16T14:53:33Z</dcterms:modified>
</cp:coreProperties>
</file>