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1pPr>
    <a:lvl2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2pPr>
    <a:lvl3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3pPr>
    <a:lvl4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4pPr>
    <a:lvl5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5pPr>
    <a:lvl6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6pPr>
    <a:lvl7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7pPr>
    <a:lvl8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8pPr>
    <a:lvl9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4F5C3F"/>
        </a:solidFill>
        <a:effectLst>
          <a:outerShdw sx="100000" sy="100000" kx="0" ky="0" algn="b" rotWithShape="0" blurRad="25400" dist="12700" dir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6E5DA">
              <a:alpha val="6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0CFCA">
              <a:alpha val="75000"/>
            </a:srgbClr>
          </a:solidFill>
        </a:fill>
      </a:tcStyle>
    </a:band2H>
    <a:firstCo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DD9AC">
              <a:alpha val="7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  <a:alpha val="80000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  <a:alpha val="80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  <a:alpha val="80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B07342"/>
              </a:solidFill>
              <a:prstDash val="solid"/>
              <a:miter lim="400000"/>
            </a:ln>
          </a:left>
          <a:right>
            <a:ln w="127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solidFill>
                <a:srgbClr val="B07342"/>
              </a:solidFill>
              <a:prstDash val="solid"/>
              <a:miter lim="400000"/>
            </a:ln>
          </a:bottom>
          <a:insideH>
            <a:ln w="12700" cap="flat">
              <a:solidFill>
                <a:srgbClr val="B07342"/>
              </a:solidFill>
              <a:prstDash val="solid"/>
              <a:miter lim="400000"/>
            </a:ln>
          </a:insideH>
          <a:insideV>
            <a:ln w="12700" cap="flat">
              <a:solidFill>
                <a:srgbClr val="B0734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DBBD">
              <a:alpha val="55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C9C5BC"/>
              </a:solidFill>
              <a:prstDash val="solid"/>
              <a:miter lim="400000"/>
            </a:ln>
          </a:left>
          <a:right>
            <a:ln w="12700" cap="flat">
              <a:solidFill>
                <a:srgbClr val="C9C5BC"/>
              </a:solidFill>
              <a:prstDash val="solid"/>
              <a:miter lim="400000"/>
            </a:ln>
          </a:right>
          <a:top>
            <a:ln w="12700" cap="flat">
              <a:solidFill>
                <a:srgbClr val="C9C5BC"/>
              </a:solidFill>
              <a:prstDash val="solid"/>
              <a:miter lim="400000"/>
            </a:ln>
          </a:top>
          <a:bottom>
            <a:ln w="12700" cap="flat">
              <a:solidFill>
                <a:srgbClr val="C9C5BC"/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/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2DED3">
              <a:alpha val="8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51473B"/>
              </a:solidFill>
              <a:prstDash val="solid"/>
              <a:miter lim="400000"/>
            </a:ln>
          </a:left>
          <a:right>
            <a:ln w="25400" cap="flat">
              <a:solidFill>
                <a:srgbClr val="51504B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25400" cap="flat">
              <a:solidFill>
                <a:srgbClr val="51473B"/>
              </a:solidFill>
              <a:prstDash val="solid"/>
              <a:miter lim="400000"/>
            </a:ln>
          </a:top>
          <a:bottom>
            <a:ln w="127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12700" cap="flat">
              <a:solidFill>
                <a:srgbClr val="51473B"/>
              </a:solidFill>
              <a:prstDash val="solid"/>
              <a:miter lim="400000"/>
            </a:ln>
          </a:top>
          <a:bottom>
            <a:ln w="254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E3BA">
              <a:alpha val="63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2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2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549400" y="4292600"/>
            <a:ext cx="21285200" cy="3200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549400" y="7467600"/>
            <a:ext cx="212852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4400"/>
            </a:lvl1pPr>
            <a:lvl2pPr marL="0" indent="0" algn="ctr">
              <a:spcBef>
                <a:spcPts val="0"/>
              </a:spcBef>
              <a:buSzTx/>
              <a:buNone/>
              <a:defRPr i="1" sz="4400"/>
            </a:lvl2pPr>
            <a:lvl3pPr marL="0" indent="0" algn="ctr">
              <a:spcBef>
                <a:spcPts val="0"/>
              </a:spcBef>
              <a:buSzTx/>
              <a:buNone/>
              <a:defRPr i="1" sz="4400"/>
            </a:lvl3pPr>
            <a:lvl4pPr marL="0" indent="0" algn="ctr">
              <a:spcBef>
                <a:spcPts val="0"/>
              </a:spcBef>
              <a:buSzTx/>
              <a:buNone/>
              <a:defRPr i="1" sz="4400"/>
            </a:lvl4pPr>
            <a:lvl5pPr marL="0" indent="0" algn="ctr">
              <a:spcBef>
                <a:spcPts val="0"/>
              </a:spcBef>
              <a:buSzTx/>
              <a:buNone/>
              <a:defRPr i="1" sz="4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Giovanni Mela"/>
          <p:cNvSpPr txBox="1"/>
          <p:nvPr>
            <p:ph type="body" sz="quarter" idx="21"/>
          </p:nvPr>
        </p:nvSpPr>
        <p:spPr>
          <a:xfrm>
            <a:off x="2387600" y="8991600"/>
            <a:ext cx="196342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–Giovanni Mela</a:t>
            </a:r>
          </a:p>
        </p:txBody>
      </p:sp>
      <p:sp>
        <p:nvSpPr>
          <p:cNvPr id="96" name="“Inserisci qui una citazione”."/>
          <p:cNvSpPr txBox="1"/>
          <p:nvPr>
            <p:ph type="body" sz="quarter" idx="22"/>
          </p:nvPr>
        </p:nvSpPr>
        <p:spPr>
          <a:xfrm>
            <a:off x="2387600" y="6108700"/>
            <a:ext cx="19621500" cy="736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55000"/>
              </a:lnSpc>
              <a:spcBef>
                <a:spcPts val="3400"/>
              </a:spcBef>
              <a:buSzTx/>
              <a:buNone/>
              <a:defRPr sz="4400"/>
            </a:lvl1pPr>
          </a:lstStyle>
          <a:p>
            <a:pPr/>
            <a:r>
              <a:t>“Inserisci qui una citazione”.</a:t>
            </a:r>
          </a:p>
        </p:txBody>
      </p:sp>
      <p:sp>
        <p:nvSpPr>
          <p:cNvPr id="9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rimo piano di foglie di tè"/>
          <p:cNvSpPr/>
          <p:nvPr>
            <p:ph type="pic" idx="21"/>
          </p:nvPr>
        </p:nvSpPr>
        <p:spPr>
          <a:xfrm>
            <a:off x="0" y="-4064000"/>
            <a:ext cx="24384000" cy="18028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imo piano di foglie di tè su un piatto bianco"/>
          <p:cNvSpPr/>
          <p:nvPr>
            <p:ph type="pic" sz="half" idx="21"/>
          </p:nvPr>
        </p:nvSpPr>
        <p:spPr>
          <a:xfrm>
            <a:off x="784225" y="-1331384"/>
            <a:ext cx="9017000" cy="1202266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Primo piano di un servizio da tè di colore scuro con una tazza piena"/>
          <p:cNvSpPr/>
          <p:nvPr>
            <p:ph type="pic" sz="half" idx="22"/>
          </p:nvPr>
        </p:nvSpPr>
        <p:spPr>
          <a:xfrm>
            <a:off x="9952677" y="755650"/>
            <a:ext cx="14051536" cy="887643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Titolo Testo"/>
          <p:cNvSpPr txBox="1"/>
          <p:nvPr>
            <p:ph type="title"/>
          </p:nvPr>
        </p:nvSpPr>
        <p:spPr>
          <a:xfrm>
            <a:off x="1549400" y="10033000"/>
            <a:ext cx="21285200" cy="1663700"/>
          </a:xfrm>
          <a:prstGeom prst="rect">
            <a:avLst/>
          </a:prstGeom>
          <a:effectLst/>
        </p:spPr>
        <p:txBody>
          <a:bodyPr anchor="b"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3" name="Corpo livello uno…"/>
          <p:cNvSpPr txBox="1"/>
          <p:nvPr>
            <p:ph type="body" sz="quarter" idx="1"/>
          </p:nvPr>
        </p:nvSpPr>
        <p:spPr>
          <a:xfrm>
            <a:off x="1549400" y="11684000"/>
            <a:ext cx="21285200" cy="1244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66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60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60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60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6000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sx="100000" sy="100000" kx="0" ky="0" algn="b" rotWithShape="0" blurRad="12700" dist="25400" dir="1620000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imo piano di foglie di tè su un piatto bianco"/>
          <p:cNvSpPr/>
          <p:nvPr>
            <p:ph type="pic" sz="half" idx="21"/>
          </p:nvPr>
        </p:nvSpPr>
        <p:spPr>
          <a:xfrm>
            <a:off x="14230563" y="1443103"/>
            <a:ext cx="8136471" cy="1084862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Titolo Testo"/>
          <p:cNvSpPr txBox="1"/>
          <p:nvPr>
            <p:ph type="title"/>
          </p:nvPr>
        </p:nvSpPr>
        <p:spPr>
          <a:xfrm>
            <a:off x="1549400" y="2120900"/>
            <a:ext cx="10972800" cy="51308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41" name="Corpo livello uno…"/>
          <p:cNvSpPr txBox="1"/>
          <p:nvPr>
            <p:ph type="body" sz="quarter" idx="1"/>
          </p:nvPr>
        </p:nvSpPr>
        <p:spPr>
          <a:xfrm>
            <a:off x="1549400" y="7239000"/>
            <a:ext cx="10972800" cy="4406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4400"/>
            </a:lvl1pPr>
            <a:lvl2pPr marL="0" indent="0" algn="ctr">
              <a:spcBef>
                <a:spcPts val="0"/>
              </a:spcBef>
              <a:buSzTx/>
              <a:buNone/>
              <a:defRPr i="1" sz="4400"/>
            </a:lvl2pPr>
            <a:lvl3pPr marL="0" indent="0" algn="ctr">
              <a:spcBef>
                <a:spcPts val="0"/>
              </a:spcBef>
              <a:buSzTx/>
              <a:buNone/>
              <a:defRPr i="1" sz="4400"/>
            </a:lvl3pPr>
            <a:lvl4pPr marL="0" indent="0" algn="ctr">
              <a:spcBef>
                <a:spcPts val="0"/>
              </a:spcBef>
              <a:buSzTx/>
              <a:buNone/>
              <a:defRPr i="1" sz="4400"/>
            </a:lvl4pPr>
            <a:lvl5pPr marL="0" indent="0" algn="ctr">
              <a:spcBef>
                <a:spcPts val="0"/>
              </a:spcBef>
              <a:buSzTx/>
              <a:buNone/>
              <a:defRPr i="1" sz="4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olo Testo"/>
          <p:cNvSpPr txBox="1"/>
          <p:nvPr>
            <p:ph type="title"/>
          </p:nvPr>
        </p:nvSpPr>
        <p:spPr>
          <a:xfrm>
            <a:off x="1549400" y="76200"/>
            <a:ext cx="21285200" cy="28575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xfrm>
            <a:off x="1549400" y="76200"/>
            <a:ext cx="21285200" cy="28575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8" name="Corpo livello uno…"/>
          <p:cNvSpPr txBox="1"/>
          <p:nvPr>
            <p:ph type="body" idx="1"/>
          </p:nvPr>
        </p:nvSpPr>
        <p:spPr>
          <a:xfrm>
            <a:off x="1549400" y="3810000"/>
            <a:ext cx="21285200" cy="87503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rimo piano di foglie di tè su un piatto bianco"/>
          <p:cNvSpPr/>
          <p:nvPr>
            <p:ph type="pic" sz="half" idx="21"/>
          </p:nvPr>
        </p:nvSpPr>
        <p:spPr>
          <a:xfrm>
            <a:off x="13993812" y="1918723"/>
            <a:ext cx="8486777" cy="11315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7" name="Titolo Testo"/>
          <p:cNvSpPr txBox="1"/>
          <p:nvPr>
            <p:ph type="title"/>
          </p:nvPr>
        </p:nvSpPr>
        <p:spPr>
          <a:xfrm>
            <a:off x="1549400" y="76200"/>
            <a:ext cx="21285200" cy="28575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sx="100000" sy="100000" kx="0" ky="0" algn="b" rotWithShape="0" blurRad="25400" dist="25400" dir="1620000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68" name="Corpo livello uno…"/>
          <p:cNvSpPr txBox="1"/>
          <p:nvPr>
            <p:ph type="body" sz="half" idx="1"/>
          </p:nvPr>
        </p:nvSpPr>
        <p:spPr>
          <a:xfrm>
            <a:off x="1524000" y="3898900"/>
            <a:ext cx="10172700" cy="8750300"/>
          </a:xfrm>
          <a:prstGeom prst="rect">
            <a:avLst/>
          </a:prstGeom>
        </p:spPr>
        <p:txBody>
          <a:bodyPr/>
          <a:lstStyle>
            <a:lvl1pPr marL="520700" indent="-520700">
              <a:spcBef>
                <a:spcPts val="5100"/>
              </a:spcBef>
              <a:buBlip>
                <a:blip r:embed="rId3"/>
              </a:buBlip>
              <a:defRPr sz="4400"/>
            </a:lvl1pPr>
            <a:lvl2pPr marL="1041400" indent="-520700">
              <a:spcBef>
                <a:spcPts val="5100"/>
              </a:spcBef>
              <a:buBlip>
                <a:blip r:embed="rId3"/>
              </a:buBlip>
              <a:defRPr sz="4400"/>
            </a:lvl2pPr>
            <a:lvl3pPr marL="1562100" indent="-520700">
              <a:spcBef>
                <a:spcPts val="5100"/>
              </a:spcBef>
              <a:buBlip>
                <a:blip r:embed="rId3"/>
              </a:buBlip>
              <a:defRPr sz="4400"/>
            </a:lvl3pPr>
            <a:lvl4pPr marL="2082800" indent="-520700">
              <a:spcBef>
                <a:spcPts val="5100"/>
              </a:spcBef>
              <a:buBlip>
                <a:blip r:embed="rId3"/>
              </a:buBlip>
              <a:defRPr sz="4400"/>
            </a:lvl4pPr>
            <a:lvl5pPr marL="2603500" indent="-520700">
              <a:spcBef>
                <a:spcPts val="5100"/>
              </a:spcBef>
              <a:buBlip>
                <a:blip r:embed="rId3"/>
              </a:buBlip>
              <a:defRPr sz="4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embossed_background_hd.jpeg" descr="embossed_background_h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0" y="1054100"/>
            <a:ext cx="22352000" cy="115951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Primo piano di foglie di tè"/>
          <p:cNvSpPr/>
          <p:nvPr>
            <p:ph type="pic" sz="half" idx="21"/>
          </p:nvPr>
        </p:nvSpPr>
        <p:spPr>
          <a:xfrm>
            <a:off x="12814300" y="5003800"/>
            <a:ext cx="10185400" cy="753046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Primo piano di foglie di tè triturate in una ciotola di colore marrone"/>
          <p:cNvSpPr/>
          <p:nvPr>
            <p:ph type="pic" sz="half" idx="22"/>
          </p:nvPr>
        </p:nvSpPr>
        <p:spPr>
          <a:xfrm>
            <a:off x="12812117" y="57542"/>
            <a:ext cx="10202334" cy="67987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Primo piano di tre bulbi di tè su un tessuto bianco"/>
          <p:cNvSpPr/>
          <p:nvPr>
            <p:ph type="pic" idx="23"/>
          </p:nvPr>
        </p:nvSpPr>
        <p:spPr>
          <a:xfrm>
            <a:off x="1383287" y="-835415"/>
            <a:ext cx="11181647" cy="154764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1549400" y="5257800"/>
            <a:ext cx="21285200" cy="3200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540000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1549400" y="1155700"/>
            <a:ext cx="21285200" cy="1139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2001500" y="12649200"/>
            <a:ext cx="419100" cy="508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12700" dir="5400000">
              <a:srgbClr val="FFFFFF">
                <a:alpha val="20000"/>
              </a:srgbClr>
            </a:outerShdw>
          </a:effec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500" strike="noStrike" sz="100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500" strike="noStrike" sz="100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500" strike="noStrike" sz="100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500" strike="noStrike" sz="100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500" strike="noStrike" sz="100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500" strike="noStrike" sz="100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500" strike="noStrike" sz="100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500" strike="noStrike" sz="100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500" strike="noStrike" sz="10000" u="none">
          <a:solidFill>
            <a:srgbClr val="4F5C3F">
              <a:alpha val="69000"/>
            </a:srgbClr>
          </a:solidFill>
          <a:effectLst>
            <a:outerShdw sx="100000" sy="100000" kx="0" ky="0" algn="b" rotWithShape="0" blurRad="25400" dist="12700" dir="1620000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titleStyle>
    <p:bodyStyle>
      <a:lvl1pPr marL="6096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50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12192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50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18288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50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24384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50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30480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50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36576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50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42672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50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48768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50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54864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3"/>
        </a:buBlip>
        <a:tabLst/>
        <a:defRPr b="0" baseline="0" cap="none" i="0" spc="0" strike="noStrike" sz="5000" u="none">
          <a:solidFill>
            <a:srgbClr val="4F5C3F"/>
          </a:solidFill>
          <a:effectLst>
            <a:outerShdw sx="100000" sy="100000" kx="0" ky="0" algn="b" rotWithShape="0" blurRad="25400" dist="12700" dir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raicultura.it/letteratura/articoli/2018/12/Odissea-Canto-VI-bff71488-9124-4615-8ed7-915cfdced99e.html" TargetMode="External"/><Relationship Id="rId3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assets.loescher.it/Risorse/LOE/Public/O_34450/34450/Materiali_DEMO/tw9_lettura_dopera_odissea.pdf" TargetMode="External"/><Relationship Id="rId3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NEL PRESENTE …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algn="r" defTabSz="817244">
              <a:spcBef>
                <a:spcPts val="2700"/>
              </a:spcBef>
              <a:defRPr spc="495" sz="9900">
                <a:effectLst>
                  <a:outerShdw sx="100000" sy="100000" kx="0" ky="0" algn="b" rotWithShape="0" blurRad="25146" dist="12573" dir="16200000">
                    <a:srgbClr val="3A3A3A">
                      <a:alpha val="35000"/>
                    </a:srgbClr>
                  </a:outerShdw>
                </a:effectLst>
              </a:defRPr>
            </a:pPr>
            <a:r>
              <a:t>NEL PRESENTE …</a:t>
            </a:r>
          </a:p>
          <a:p>
            <a:pPr algn="l" defTabSz="817244">
              <a:defRPr spc="495" sz="9900">
                <a:effectLst>
                  <a:outerShdw sx="100000" sy="100000" kx="0" ky="0" algn="b" rotWithShape="0" blurRad="25146" dist="12573" dir="16200000">
                    <a:srgbClr val="3A3A3A">
                      <a:alpha val="35000"/>
                    </a:srgbClr>
                  </a:outerShdw>
                </a:effectLst>
              </a:defRPr>
            </a:pPr>
            <a:r>
              <a:t>… LA MEMORIA DEL PASSATO</a:t>
            </a:r>
          </a:p>
        </p:txBody>
      </p:sp>
      <p:sp>
        <p:nvSpPr>
          <p:cNvPr id="122" name="LA NARRAZIONE PER «ASSOCIAZIONI MENTALI»"/>
          <p:cNvSpPr txBox="1"/>
          <p:nvPr>
            <p:ph type="subTitle" sz="quarter" idx="1"/>
          </p:nvPr>
        </p:nvSpPr>
        <p:spPr>
          <a:xfrm>
            <a:off x="1549400" y="7473950"/>
            <a:ext cx="21285200" cy="1816100"/>
          </a:xfrm>
          <a:prstGeom prst="rect">
            <a:avLst/>
          </a:prstGeom>
        </p:spPr>
        <p:txBody>
          <a:bodyPr anchor="b"/>
          <a:lstStyle>
            <a:lvl1pPr algn="r">
              <a:defRPr sz="4900"/>
            </a:lvl1pPr>
          </a:lstStyle>
          <a:p>
            <a:pPr/>
            <a:r>
              <a:t>LA NARRAZIONE PER «ASSOCIAZIONI MENTALI»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" grpId="1"/>
      <p:bldP build="whole" bldLvl="1" animBg="1" rev="0" advAuto="0" spid="1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IL TEMPO DELLA REALTÀ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TEMPO DELLA REALTÀ</a:t>
            </a:r>
          </a:p>
        </p:txBody>
      </p:sp>
      <p:sp>
        <p:nvSpPr>
          <p:cNvPr id="154" name="IL RISVEGLIO DI ODISSEO…"/>
          <p:cNvSpPr txBox="1"/>
          <p:nvPr>
            <p:ph type="body" idx="1"/>
          </p:nvPr>
        </p:nvSpPr>
        <p:spPr>
          <a:xfrm>
            <a:off x="1549400" y="3803650"/>
            <a:ext cx="21285200" cy="87503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000"/>
              </a:spcBef>
              <a:buBlip>
                <a:blip r:embed="rId2"/>
              </a:buBlip>
            </a:pPr>
            <a:r>
              <a:t>IL RISVEGLIO DI ODISSEO</a:t>
            </a:r>
          </a:p>
          <a:p>
            <a:pPr>
              <a:spcBef>
                <a:spcPts val="2000"/>
              </a:spcBef>
              <a:buBlip>
                <a:blip r:embed="rId2"/>
              </a:buBlip>
            </a:pPr>
            <a:r>
              <a:t>L’INCONTRO CON LE RAGAZZE</a:t>
            </a:r>
          </a:p>
          <a:p>
            <a:pPr>
              <a:spcBef>
                <a:spcPts val="2000"/>
              </a:spcBef>
              <a:buBlip>
                <a:blip r:embed="rId2"/>
              </a:buBlip>
            </a:pPr>
            <a:r>
              <a:t>IL DISCORSO ALLA FIGLIA DI ALCINOO</a:t>
            </a:r>
          </a:p>
          <a:p>
            <a:pPr>
              <a:spcBef>
                <a:spcPts val="2000"/>
              </a:spcBef>
              <a:buBlip>
                <a:blip r:embed="rId2"/>
              </a:buBlip>
            </a:pPr>
            <a:r>
              <a:t>LA RISPOSTA DELLA RAGAZZA</a:t>
            </a:r>
          </a:p>
          <a:p>
            <a:pPr>
              <a:spcBef>
                <a:spcPts val="2000"/>
              </a:spcBef>
              <a:buBlip>
                <a:blip r:embed="rId2"/>
              </a:buBlip>
            </a:pPr>
            <a:r>
              <a:t>LE ANCELLE E L’ORDINE DI NAUSICAA</a:t>
            </a:r>
          </a:p>
          <a:p>
            <a:pPr>
              <a:spcBef>
                <a:spcPts val="2000"/>
              </a:spcBef>
              <a:buBlip>
                <a:blip r:embed="rId2"/>
              </a:buBlip>
            </a:pPr>
            <a:r>
              <a:t>L’INTERVENTO DI ATENA AL FIUME</a:t>
            </a:r>
          </a:p>
          <a:p>
            <a:pPr>
              <a:spcBef>
                <a:spcPts val="2000"/>
              </a:spcBef>
              <a:buBlip>
                <a:blip r:embed="rId2"/>
              </a:buBlip>
            </a:pPr>
            <a:r>
              <a:t>LA RIFLESSIONE DI NAUSICAA</a:t>
            </a:r>
          </a:p>
          <a:p>
            <a:pPr>
              <a:spcBef>
                <a:spcPts val="2000"/>
              </a:spcBef>
              <a:buBlip>
                <a:blip r:embed="rId2"/>
              </a:buBlip>
            </a:pPr>
            <a:r>
              <a:t>ODISSEO SI RISTORA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4" grpId="2"/>
      <p:bldP build="whole" bldLvl="1" animBg="1" rev="0" advAuto="0" spid="15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creenshot 2023-04-05 alle 17.24.34.png" descr="Screenshot 2023-04-05 alle 17.24.34.pn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079190" y="3725147"/>
            <a:ext cx="8710019" cy="9085105"/>
          </a:xfrm>
          <a:prstGeom prst="rect">
            <a:avLst/>
          </a:prstGeom>
        </p:spPr>
      </p:pic>
      <p:sp>
        <p:nvSpPr>
          <p:cNvPr id="157" name="«DENTRO» ogni momento …"/>
          <p:cNvSpPr txBox="1"/>
          <p:nvPr>
            <p:ph type="title"/>
          </p:nvPr>
        </p:nvSpPr>
        <p:spPr>
          <a:xfrm>
            <a:off x="1549400" y="360561"/>
            <a:ext cx="21285200" cy="2857501"/>
          </a:xfrm>
          <a:prstGeom prst="rect">
            <a:avLst/>
          </a:prstGeom>
        </p:spPr>
        <p:txBody>
          <a:bodyPr/>
          <a:lstStyle/>
          <a:p>
            <a:pPr/>
            <a:r>
              <a:t>«DENTRO» ogni momento …</a:t>
            </a:r>
          </a:p>
        </p:txBody>
      </p:sp>
      <p:sp>
        <p:nvSpPr>
          <p:cNvPr id="158" name="IL RISVEGLIO DI ODISSEO…"/>
          <p:cNvSpPr txBox="1"/>
          <p:nvPr>
            <p:ph type="body" sz="half" idx="1"/>
          </p:nvPr>
        </p:nvSpPr>
        <p:spPr>
          <a:xfrm>
            <a:off x="1524000" y="3898900"/>
            <a:ext cx="11935739" cy="87503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IL RISVEGLIO DI ODISSEO</a:t>
            </a:r>
          </a:p>
          <a:p>
            <a:pPr lvl="1">
              <a:spcBef>
                <a:spcPts val="2000"/>
              </a:spcBef>
              <a:buBlip>
                <a:blip r:embed="rId3"/>
              </a:buBlip>
            </a:pPr>
            <a:r>
              <a:t>le urla delle ancelle e la palla in mare</a:t>
            </a:r>
          </a:p>
          <a:p>
            <a:pPr lvl="1">
              <a:spcBef>
                <a:spcPts val="2000"/>
              </a:spcBef>
              <a:buBlip>
                <a:blip r:embed="rId3"/>
              </a:buBlip>
            </a:pPr>
            <a:r>
              <a:t>le domande del naufrago</a:t>
            </a:r>
          </a:p>
          <a:p>
            <a:pPr lvl="1">
              <a:spcBef>
                <a:spcPts val="2000"/>
              </a:spcBef>
              <a:buBlip>
                <a:blip r:embed="rId3"/>
              </a:buBlip>
            </a:pPr>
            <a:r>
              <a:t>la decisione di uscire dai cespugli</a:t>
            </a:r>
          </a:p>
          <a:p>
            <a:pPr lvl="1" marL="0" indent="0">
              <a:spcBef>
                <a:spcPts val="2000"/>
              </a:spcBef>
              <a:buSzTx/>
              <a:buNone/>
            </a:pPr>
          </a:p>
          <a:p>
            <a:pPr lvl="1" marL="0" indent="0" algn="just">
              <a:spcBef>
                <a:spcPts val="2000"/>
              </a:spcBef>
              <a:buSzTx/>
              <a:buNone/>
            </a:pPr>
            <a:r>
              <a:t>PALLA E FRASCA strappata da un cespuglio per coprirsi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8" grpId="2"/>
      <p:bldP build="whole" bldLvl="1" animBg="1" rev="0" advAuto="0" spid="157" grpId="1"/>
      <p:bldP build="whole" bldLvl="1" animBg="1" rev="0" advAuto="0" spid="156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INCONTRO CON LE RAGAZZE…"/>
          <p:cNvSpPr txBox="1"/>
          <p:nvPr>
            <p:ph type="body" idx="1"/>
          </p:nvPr>
        </p:nvSpPr>
        <p:spPr>
          <a:xfrm>
            <a:off x="1549400" y="1162050"/>
            <a:ext cx="21285200" cy="11391900"/>
          </a:xfrm>
          <a:prstGeom prst="rect">
            <a:avLst/>
          </a:prstGeom>
        </p:spPr>
        <p:txBody>
          <a:bodyPr anchor="t"/>
          <a:lstStyle/>
          <a:p>
            <a:pPr>
              <a:buBlip>
                <a:blip r:embed="rId2"/>
              </a:buBlip>
            </a:pPr>
            <a:r>
              <a:t>INCONTRO CON LE RAGAZZE</a:t>
            </a:r>
          </a:p>
          <a:p>
            <a:pPr lvl="1">
              <a:spcBef>
                <a:spcPts val="1500"/>
              </a:spcBef>
              <a:buBlip>
                <a:blip r:embed="rId2"/>
              </a:buBlip>
            </a:pPr>
            <a:r>
              <a:t>apparizione di un essere spaventoso, coperto di salsedine e fango</a:t>
            </a:r>
          </a:p>
          <a:p>
            <a:pPr lvl="1">
              <a:spcBef>
                <a:spcPts val="1500"/>
              </a:spcBef>
              <a:buBlip>
                <a:blip r:embed="rId2"/>
              </a:buBlip>
            </a:pPr>
            <a:r>
              <a:t>fuga delle ancelle spaventate</a:t>
            </a:r>
          </a:p>
          <a:p>
            <a:pPr lvl="1">
              <a:spcBef>
                <a:spcPts val="1500"/>
              </a:spcBef>
              <a:buBlip>
                <a:blip r:embed="rId2"/>
              </a:buBlip>
            </a:pPr>
            <a:r>
              <a:t>coraggio e curiosità della figlia del re</a:t>
            </a:r>
          </a:p>
        </p:txBody>
      </p:sp>
      <p:pic>
        <p:nvPicPr>
          <p:cNvPr id="161" name="Screenshot 2023-04-05 alle 17.24.47.png" descr="Screenshot 2023-04-05 alle 17.24.47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5794" y="5646464"/>
            <a:ext cx="12266514" cy="6971510"/>
          </a:xfrm>
          <a:prstGeom prst="rect">
            <a:avLst/>
          </a:prstGeom>
        </p:spPr>
      </p:pic>
      <p:pic>
        <p:nvPicPr>
          <p:cNvPr id="162" name="Screenshot 2023-04-05 alle 17.33.38.png" descr="Screenshot 2023-04-05 alle 17.33.38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26744" y="5873990"/>
            <a:ext cx="6468085" cy="6207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1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6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3"/>
      <p:bldP build="p" bldLvl="5" animBg="1" rev="0" advAuto="0" spid="160" grpId="1"/>
      <p:bldP build="whole" bldLvl="1" animBg="1" rev="0" advAuto="0" spid="16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IL DISCORSO ALLA FIGLIA DI ALCINO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algn="just">
              <a:spcBef>
                <a:spcPts val="1500"/>
              </a:spcBef>
              <a:buBlip>
                <a:blip r:embed="rId2"/>
              </a:buBlip>
            </a:pPr>
            <a:r>
              <a:t>IL DISCORSO ALLA FIGLIA DI ALCINOO</a:t>
            </a:r>
          </a:p>
          <a:p>
            <a:pPr lvl="1" algn="just">
              <a:spcBef>
                <a:spcPts val="1500"/>
              </a:spcBef>
              <a:buBlip>
                <a:blip r:embed="rId2"/>
              </a:buBlip>
            </a:pPr>
            <a:r>
              <a:t>l’esitazione iniziale e le parole dolcissime, con i paragoni</a:t>
            </a:r>
          </a:p>
          <a:p>
            <a:pPr lvl="1" algn="just">
              <a:spcBef>
                <a:spcPts val="1500"/>
              </a:spcBef>
              <a:buBlip>
                <a:blip r:embed="rId2"/>
              </a:buBlip>
            </a:pPr>
            <a:r>
              <a:t>la richiesta di informazioni sul luogo e i suoi abitanti</a:t>
            </a:r>
          </a:p>
          <a:p>
            <a:pPr lvl="1" algn="just">
              <a:spcBef>
                <a:spcPts val="1500"/>
              </a:spcBef>
              <a:buBlip>
                <a:blip r:embed="rId2"/>
              </a:buBlip>
            </a:pPr>
            <a:r>
              <a:t>la richiesta di ospitalità: vesti, cibi, strada per la città</a:t>
            </a:r>
          </a:p>
        </p:txBody>
      </p:sp>
      <p:pic>
        <p:nvPicPr>
          <p:cNvPr id="165" name="Screenshot 2023-04-05 alle 17.25.20.png" descr="Screenshot 2023-04-05 alle 17.25.2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74241" y="5797179"/>
            <a:ext cx="5892801" cy="6578601"/>
          </a:xfrm>
          <a:prstGeom prst="rect">
            <a:avLst/>
          </a:prstGeom>
        </p:spPr>
      </p:pic>
      <p:pic>
        <p:nvPicPr>
          <p:cNvPr id="166" name="Screenshot 2023-04-05 alle 17.25.03.png" descr="Screenshot 2023-04-05 alle 17.25.03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53756" y="5812971"/>
            <a:ext cx="6931370" cy="6337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1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6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2"/>
      <p:bldP build="whole" bldLvl="1" animBg="1" rev="0" advAuto="0" spid="166" grpId="3"/>
      <p:bldP build="p" bldLvl="5" animBg="1" rev="0" advAuto="0" spid="1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LA RISPOSTA DI NAUSICA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algn="just">
              <a:buBlip>
                <a:blip r:embed="rId2"/>
              </a:buBlip>
            </a:pPr>
            <a:r>
              <a:t>LA RISPOSTA DI NAUSICAA</a:t>
            </a:r>
          </a:p>
          <a:p>
            <a:pPr lvl="1" algn="just">
              <a:spcBef>
                <a:spcPts val="1500"/>
              </a:spcBef>
              <a:buBlip>
                <a:blip r:embed="rId2"/>
              </a:buBlip>
            </a:pPr>
            <a:r>
              <a:t>il destino dell’uomo e la capacità di sopportare il dolore</a:t>
            </a:r>
          </a:p>
          <a:p>
            <a:pPr lvl="1" algn="just">
              <a:spcBef>
                <a:spcPts val="1500"/>
              </a:spcBef>
              <a:buBlip>
                <a:blip r:embed="rId2"/>
              </a:buBlip>
            </a:pPr>
            <a:r>
              <a:t>la rivelazione della propria identità: il nome, NAUSICAA</a:t>
            </a:r>
          </a:p>
          <a:p>
            <a:pPr lvl="1" algn="just">
              <a:spcBef>
                <a:spcPts val="1500"/>
              </a:spcBef>
              <a:buBlip>
                <a:blip r:embed="rId2"/>
              </a:buBlip>
            </a:pPr>
            <a:r>
              <a:t>il luogo: l’isola dei Feaci</a:t>
            </a:r>
          </a:p>
          <a:p>
            <a:pPr lvl="1" algn="just">
              <a:spcBef>
                <a:spcPts val="1500"/>
              </a:spcBef>
              <a:buBlip>
                <a:blip r:embed="rId2"/>
              </a:buBlip>
            </a:pPr>
            <a:r>
              <a:t>la sacralità dell’ospite</a:t>
            </a:r>
          </a:p>
        </p:txBody>
      </p:sp>
      <p:pic>
        <p:nvPicPr>
          <p:cNvPr id="169" name="Screenshot 2023-04-05 alle 17.28.10.png" descr="Screenshot 2023-04-05 alle 17.28.1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20320" y="5064282"/>
            <a:ext cx="7099301" cy="6527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8" grpId="1"/>
      <p:bldP build="whole" bldLvl="1" animBg="1" rev="0" advAuto="0" spid="169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L’ORDINE PER LE ANCELL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algn="just">
              <a:spcBef>
                <a:spcPts val="1500"/>
              </a:spcBef>
              <a:buBlip>
                <a:blip r:embed="rId2"/>
              </a:buBlip>
            </a:pPr>
            <a:r>
              <a:t>L’ORDINE PER LE ANCELLE</a:t>
            </a:r>
          </a:p>
          <a:p>
            <a:pPr lvl="1" algn="just">
              <a:spcBef>
                <a:spcPts val="1500"/>
              </a:spcBef>
              <a:buBlip>
                <a:blip r:embed="rId2"/>
              </a:buBlip>
            </a:pPr>
            <a:r>
              <a:t>lavare lo straniero</a:t>
            </a:r>
          </a:p>
          <a:p>
            <a:pPr lvl="1" algn="just">
              <a:spcBef>
                <a:spcPts val="1500"/>
              </a:spcBef>
              <a:buBlip>
                <a:blip r:embed="rId2"/>
              </a:buBlip>
            </a:pPr>
            <a:r>
              <a:t>offrire vesti pulite, cibi e bevande</a:t>
            </a:r>
          </a:p>
          <a:p>
            <a:pPr algn="just">
              <a:spcBef>
                <a:spcPts val="1500"/>
              </a:spcBef>
              <a:buBlip>
                <a:blip r:embed="rId2"/>
              </a:buBlip>
            </a:pPr>
            <a:r>
              <a:t>L’INTERVENTO DI ATENA</a:t>
            </a:r>
          </a:p>
          <a:p>
            <a:pPr lvl="1" algn="just">
              <a:spcBef>
                <a:spcPts val="1500"/>
              </a:spcBef>
              <a:buBlip>
                <a:blip r:embed="rId2"/>
              </a:buBlip>
            </a:pPr>
            <a:r>
              <a:t>il dono di un nuovo fascino a Odisseo</a:t>
            </a:r>
          </a:p>
        </p:txBody>
      </p:sp>
      <p:pic>
        <p:nvPicPr>
          <p:cNvPr id="172" name="Screenshot 2023-04-05 alle 17.27.00.png" descr="Screenshot 2023-04-05 alle 17.27.0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61135" y="1228752"/>
            <a:ext cx="6890462" cy="112824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2"/>
      <p:bldP build="p" bldLvl="5" animBg="1" rev="0" advAuto="0" spid="17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A RIFLESSIONE DI NAUSICA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algn="just">
              <a:spcBef>
                <a:spcPts val="1500"/>
              </a:spcBef>
              <a:buBlip>
                <a:blip r:embed="rId2"/>
              </a:buBlip>
            </a:pPr>
            <a:r>
              <a:t>LA RIFLESSIONE DI NAUSICAA</a:t>
            </a:r>
          </a:p>
          <a:p>
            <a:pPr lvl="1" algn="just">
              <a:spcBef>
                <a:spcPts val="1500"/>
              </a:spcBef>
              <a:buBlip>
                <a:blip r:embed="rId2"/>
              </a:buBlip>
            </a:pPr>
            <a:r>
              <a:t>l’arrivo dello straniero voluto dagli dei: è l’uomo della sua vita</a:t>
            </a:r>
          </a:p>
          <a:p>
            <a:pPr lvl="1" algn="just">
              <a:spcBef>
                <a:spcPts val="1500"/>
              </a:spcBef>
              <a:buBlip>
                <a:blip r:embed="rId2"/>
              </a:buBlip>
            </a:pPr>
            <a:r>
              <a:t>il desiderio di diventare la sposa di un uomo così bello</a:t>
            </a:r>
          </a:p>
          <a:p>
            <a:pPr algn="just">
              <a:spcBef>
                <a:spcPts val="4100"/>
              </a:spcBef>
              <a:buBlip>
                <a:blip r:embed="rId2"/>
              </a:buBlip>
            </a:pPr>
            <a:r>
              <a:t>ODISSEO SI RISTORA</a:t>
            </a:r>
          </a:p>
          <a:p>
            <a:pPr lvl="1" algn="just">
              <a:spcBef>
                <a:spcPts val="1500"/>
              </a:spcBef>
              <a:buBlip>
                <a:blip r:embed="rId2"/>
              </a:buBlip>
            </a:pPr>
            <a:r>
              <a:t>seduto in riva al mare, solo: mangia</a:t>
            </a:r>
          </a:p>
        </p:txBody>
      </p:sp>
      <p:pic>
        <p:nvPicPr>
          <p:cNvPr id="175" name="Screenshot 2023-04-05 alle 17.26.38.png" descr="Screenshot 2023-04-05 alle 17.26.38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74671" y="4507730"/>
            <a:ext cx="6462474" cy="8363893"/>
          </a:xfrm>
          <a:prstGeom prst="rect">
            <a:avLst/>
          </a:prstGeom>
        </p:spPr>
      </p:pic>
      <p:pic>
        <p:nvPicPr>
          <p:cNvPr id="176" name="Screenshot 2023-04-05 alle 17.50.36.png" descr="Screenshot 2023-04-05 alle 17.50.36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58796" y="6908544"/>
            <a:ext cx="5854701" cy="554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2"/>
      <p:bldP build="whole" bldLvl="1" animBg="1" rev="0" advAuto="0" spid="175" grpId="3"/>
      <p:bldP build="p" bldLvl="5" animBg="1" rev="0" advAuto="0" spid="17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OGGETTI DI COLLEGAMEN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OGGETTI DI COLLEGAMENTO</a:t>
            </a:r>
          </a:p>
        </p:txBody>
      </p:sp>
      <p:sp>
        <p:nvSpPr>
          <p:cNvPr id="179" name="la palla e la frasca per coprirsi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92100" indent="-292100">
              <a:buSzPct val="100000"/>
              <a:buAutoNum type="arabicPeriod" startAt="1"/>
            </a:pPr>
            <a:r>
              <a:t> la palla e la frasca per coprirsi</a:t>
            </a:r>
          </a:p>
          <a:p>
            <a:pPr marL="279400" indent="-279400">
              <a:spcBef>
                <a:spcPts val="1500"/>
              </a:spcBef>
              <a:buSzPct val="100000"/>
              <a:buAutoNum type="arabicPeriod" startAt="1"/>
            </a:pPr>
            <a:r>
              <a:t> le impronte sulla sabbia lasciate dalle ginocchia</a:t>
            </a:r>
          </a:p>
          <a:p>
            <a:pPr marL="279400" indent="-279400">
              <a:spcBef>
                <a:spcPts val="1500"/>
              </a:spcBef>
              <a:buSzPct val="100000"/>
              <a:buAutoNum type="arabicPeriod" startAt="1"/>
            </a:pPr>
            <a:r>
              <a:t> il mare infinito come le parole </a:t>
            </a:r>
          </a:p>
          <a:p>
            <a:pPr marL="279400" indent="-279400">
              <a:spcBef>
                <a:spcPts val="1500"/>
              </a:spcBef>
              <a:buSzPct val="100000"/>
              <a:buAutoNum type="arabicPeriod" startAt="1"/>
            </a:pPr>
            <a:r>
              <a:t> gli stracci del naufrago</a:t>
            </a:r>
          </a:p>
          <a:p>
            <a:pPr marL="279400" indent="-279400">
              <a:spcBef>
                <a:spcPts val="1500"/>
              </a:spcBef>
              <a:buSzPct val="100000"/>
              <a:buAutoNum type="arabicPeriod" startAt="1"/>
            </a:pPr>
            <a:r>
              <a:t> i giacinti tra l’erba</a:t>
            </a:r>
          </a:p>
          <a:p>
            <a:pPr marL="279400" indent="-279400">
              <a:spcBef>
                <a:spcPts val="1500"/>
              </a:spcBef>
              <a:buSzPct val="100000"/>
              <a:buAutoNum type="arabicPeriod" startAt="1"/>
            </a:pPr>
            <a:r>
              <a:t> il velo abbandonato su un sasso —&gt; malinconia</a:t>
            </a:r>
          </a:p>
          <a:p>
            <a:pPr marL="279400" indent="-279400">
              <a:spcBef>
                <a:spcPts val="1500"/>
              </a:spcBef>
              <a:buSzPct val="100000"/>
              <a:buAutoNum type="arabicPeriod" startAt="1"/>
            </a:pPr>
            <a:r>
              <a:t> la coppa di vino e il piatto con la frutta avanzata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9" grpId="2"/>
      <p:bldP build="whole" bldLvl="1" animBg="1" rev="0" advAuto="0" spid="17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-colori-del-vento.jpg" descr="i-colori-del-vento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539851" y="3616876"/>
            <a:ext cx="8933248" cy="9314348"/>
          </a:xfrm>
          <a:prstGeom prst="rect">
            <a:avLst/>
          </a:prstGeom>
        </p:spPr>
      </p:pic>
      <p:sp>
        <p:nvSpPr>
          <p:cNvPr id="182" name="L’ATMOSFER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L’ATMOSFERA</a:t>
            </a:r>
          </a:p>
        </p:txBody>
      </p:sp>
      <p:sp>
        <p:nvSpPr>
          <p:cNvPr id="183" name="Un luogo di PACE e SERENITÀ: natura incantevole, verso il tramonto…"/>
          <p:cNvSpPr txBox="1"/>
          <p:nvPr>
            <p:ph type="body" sz="half" idx="1"/>
          </p:nvPr>
        </p:nvSpPr>
        <p:spPr>
          <a:xfrm>
            <a:off x="1530350" y="3898900"/>
            <a:ext cx="11111701" cy="8750300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2500"/>
              </a:spcBef>
              <a:buBlip>
                <a:blip r:embed="rId3"/>
              </a:buBlip>
            </a:pPr>
            <a:r>
              <a:t>Un luogo di PACE e SERENITÀ: natura incantevole, verso il tramonto</a:t>
            </a:r>
          </a:p>
          <a:p>
            <a:pPr algn="just">
              <a:spcBef>
                <a:spcPts val="2500"/>
              </a:spcBef>
              <a:buBlip>
                <a:blip r:embed="rId3"/>
              </a:buBlip>
            </a:pPr>
            <a:r>
              <a:t>Silenzio: solo il lieve infrangersi delle onde sugli scogli e sulla sabbia bianca</a:t>
            </a:r>
          </a:p>
          <a:p>
            <a:pPr algn="just">
              <a:spcBef>
                <a:spcPts val="2500"/>
              </a:spcBef>
              <a:buBlip>
                <a:blip r:embed="rId3"/>
              </a:buBlip>
            </a:pPr>
            <a:r>
              <a:t>Il sole si tuffa nel mare in cerca di frescura</a:t>
            </a:r>
          </a:p>
          <a:p>
            <a:pPr algn="just">
              <a:spcBef>
                <a:spcPts val="2500"/>
              </a:spcBef>
              <a:buBlip>
                <a:blip r:embed="rId3"/>
              </a:buBlip>
            </a:pPr>
            <a:r>
              <a:t>Le prime ombre inducono il cuore al ricordo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1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  <p:bldP build="whole" bldLvl="1" animBg="1" rev="0" advAuto="0" spid="181" grpId="3"/>
      <p:bldP build="p" bldLvl="5" animBg="1" rev="0" advAuto="0" spid="183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LA STRUTTURA DEL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 STRUTTURA DEL TESTO</a:t>
            </a:r>
          </a:p>
        </p:txBody>
      </p:sp>
      <p:sp>
        <p:nvSpPr>
          <p:cNvPr id="186" name="dalla situazione presente, sulla spiaggia al tramonto …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2000"/>
              </a:spcBef>
              <a:buBlip>
                <a:blip r:embed="rId2"/>
              </a:buBlip>
            </a:pPr>
            <a:r>
              <a:t>dalla situazione presente, sulla spiaggia al tramonto …</a:t>
            </a:r>
          </a:p>
          <a:p>
            <a:pPr>
              <a:spcBef>
                <a:spcPts val="2000"/>
              </a:spcBef>
              <a:buBlip>
                <a:blip r:embed="rId2"/>
              </a:buBlip>
            </a:pPr>
            <a:r>
              <a:t>attraverso alcuni oggetti si ricostruisce il passato </a:t>
            </a:r>
          </a:p>
          <a:p>
            <a:pPr>
              <a:spcBef>
                <a:spcPts val="2000"/>
              </a:spcBef>
              <a:buBlip>
                <a:blip r:embed="rId2"/>
              </a:buBlip>
            </a:pPr>
            <a:r>
              <a:t>l’ordine della narrazione è dalla fine all’inizio</a:t>
            </a:r>
          </a:p>
          <a:p>
            <a:pPr lvl="1">
              <a:spcBef>
                <a:spcPts val="2000"/>
              </a:spcBef>
              <a:buBlip>
                <a:blip r:embed="rId2"/>
              </a:buBlip>
            </a:pPr>
            <a:r>
              <a:t>dal momento in cui Odisseo si ristora mangiando, al suo arrivo </a:t>
            </a:r>
          </a:p>
          <a:p>
            <a:pPr lvl="1" algn="just">
              <a:spcBef>
                <a:spcPts val="2000"/>
              </a:spcBef>
              <a:buBlip>
                <a:blip r:embed="rId2"/>
              </a:buBlip>
            </a:pPr>
            <a:r>
              <a:t>il NARRATORE è esterno, una delle ancelle </a:t>
            </a:r>
          </a:p>
          <a:p>
            <a:pPr lvl="1" algn="just">
              <a:spcBef>
                <a:spcPts val="2000"/>
              </a:spcBef>
              <a:buBlip>
                <a:blip r:embed="rId2"/>
              </a:buBlip>
            </a:pPr>
            <a:r>
              <a:t>il NARRATORE è interno: Odisseo o Nausicaa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6" grpId="2"/>
      <p:bldP build="whole" bldLvl="1" animBg="1" rev="0" advAuto="0" spid="18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Cartoline-di-ricordi-e-ramo-di-rose.jpeg" descr="Cartoline-di-ricordi-e-ramo-di-rose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06450" y="825500"/>
            <a:ext cx="8953500" cy="8420100"/>
          </a:xfrm>
          <a:prstGeom prst="rect">
            <a:avLst/>
          </a:prstGeom>
        </p:spPr>
      </p:pic>
      <p:pic>
        <p:nvPicPr>
          <p:cNvPr id="125" name="turismo-e-cultura.jpg" descr="turismo-e-cultura.jpg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0045700" y="825500"/>
            <a:ext cx="13601700" cy="8420100"/>
          </a:xfrm>
          <a:prstGeom prst="rect">
            <a:avLst/>
          </a:prstGeom>
        </p:spPr>
      </p:pic>
      <p:sp>
        <p:nvSpPr>
          <p:cNvPr id="126" name="ricordi del passato 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ricordi del passato …</a:t>
            </a:r>
          </a:p>
        </p:txBody>
      </p:sp>
      <p:sp>
        <p:nvSpPr>
          <p:cNvPr id="127" name="UNA NUOVA ESPERIENZA DI SCRITTURA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UNA NUOVA ESPERIENZA DI SCRITTURA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" grpId="4"/>
      <p:bldP build="whole" bldLvl="1" animBg="1" rev="0" advAuto="0" spid="126" grpId="3"/>
      <p:bldP build="whole" bldLvl="1" animBg="1" rev="0" advAuto="0" spid="125" grpId="2"/>
      <p:bldP build="whole" bldLvl="1" animBg="1" rev="0" advAuto="0" spid="12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Odissea_Ulisse_e_Nausicaa.png" descr="Odissea_Ulisse_e_Nausicaa.pn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793833" y="6865047"/>
            <a:ext cx="7705898" cy="5751705"/>
          </a:xfrm>
          <a:prstGeom prst="rect">
            <a:avLst/>
          </a:prstGeom>
        </p:spPr>
      </p:pic>
      <p:pic>
        <p:nvPicPr>
          <p:cNvPr id="189" name="ODISSEO.jpg" descr="ODISSEO.jpg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3402420" y="1177378"/>
            <a:ext cx="5563711" cy="5499101"/>
          </a:xfrm>
          <a:prstGeom prst="rect">
            <a:avLst/>
          </a:prstGeom>
        </p:spPr>
      </p:pic>
      <p:pic>
        <p:nvPicPr>
          <p:cNvPr id="190" name="odissea1.jpg" descr="odissea1.jpg"/>
          <p:cNvPicPr>
            <a:picLocks noChangeAspect="0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59848" y="6176290"/>
            <a:ext cx="9602589" cy="6591429"/>
          </a:xfrm>
          <a:prstGeom prst="rect">
            <a:avLst/>
          </a:prstGeom>
        </p:spPr>
      </p:pic>
      <p:pic>
        <p:nvPicPr>
          <p:cNvPr id="191" name="Screenshot 2023-04-05 alle 17.33.18.png" descr="Screenshot 2023-04-05 alle 17.33.18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0040" y="1226438"/>
            <a:ext cx="8408883" cy="4746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4"/>
      <p:bldP build="whole" bldLvl="1" animBg="1" rev="0" advAuto="0" spid="189" grpId="2"/>
      <p:bldP build="whole" bldLvl="1" animBg="1" rev="0" advAuto="0" spid="188" grpId="3"/>
      <p:bldP build="whole" bldLvl="1" animBg="1" rev="0" advAuto="0" spid="19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ASSOCIAZIONI MENTAL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600" sz="12000"/>
            </a:lvl1pPr>
          </a:lstStyle>
          <a:p>
            <a:pPr/>
            <a:r>
              <a:t>ASSOCIAZIONI MENTALI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E CARATTERISTICH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 CARATTERISTICHE</a:t>
            </a:r>
          </a:p>
        </p:txBody>
      </p:sp>
      <p:sp>
        <p:nvSpPr>
          <p:cNvPr id="132" name="L’esperienza del va e vieni dal sogno di un passato ormai lontano alla realtà del presente può essere resa attraverso la scrittura con una particolare tecnica, detta delle  ASSOCIAZIONI MENTALI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buBlip>
                <a:blip r:embed="rId2"/>
              </a:buBlip>
            </a:pPr>
            <a:r>
              <a:t>L’esperienza del </a:t>
            </a:r>
            <a:r>
              <a:rPr i="1"/>
              <a:t>va e vieni </a:t>
            </a:r>
            <a:r>
              <a:t>dal sogno di un passato ormai lontano alla realtà del presente può essere resa attraverso la scrittura con una particolare tecnica, detta delle  ASSOCIAZIONI MENTALI</a:t>
            </a:r>
          </a:p>
          <a:p>
            <a:pPr marL="609599" indent="-609599" algn="just">
              <a:spcBef>
                <a:spcPts val="2500"/>
              </a:spcBef>
              <a:buBlip>
                <a:blip r:embed="rId2"/>
              </a:buBlip>
            </a:pPr>
            <a:r>
              <a:t>Sono gli oggetti del presente a suscitare e far rivivere eventi del passato, che si possono narrare nell’ordine che si preferisce</a:t>
            </a:r>
          </a:p>
          <a:p>
            <a:pPr marL="609599" indent="-609599" algn="just">
              <a:spcBef>
                <a:spcPts val="2500"/>
              </a:spcBef>
              <a:buBlip>
                <a:blip r:embed="rId2"/>
              </a:buBlip>
            </a:pPr>
            <a:r>
              <a:t>Molto affascinante è il racconto a ritroso, dalla fine all’inizio: la difficoltà è evidente, ma alla fine il risultato appagante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" grpId="1"/>
      <p:bldP build="p" bldLvl="5" animBg="1" rev="0" advAuto="0" spid="13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ricordi.png" descr="ricordi.pn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008100" y="3860800"/>
            <a:ext cx="8458200" cy="8826500"/>
          </a:xfrm>
          <a:prstGeom prst="rect">
            <a:avLst/>
          </a:prstGeom>
        </p:spPr>
      </p:pic>
      <p:sp>
        <p:nvSpPr>
          <p:cNvPr id="135" name="IL METODO DI LAVOR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METODO DI LAVORO</a:t>
            </a:r>
          </a:p>
        </p:txBody>
      </p:sp>
      <p:sp>
        <p:nvSpPr>
          <p:cNvPr id="136" name="individuare i momenti fondamentali dell’episodio…"/>
          <p:cNvSpPr txBox="1"/>
          <p:nvPr>
            <p:ph type="body" sz="half" idx="1"/>
          </p:nvPr>
        </p:nvSpPr>
        <p:spPr>
          <a:xfrm>
            <a:off x="1530350" y="3898900"/>
            <a:ext cx="11334213" cy="8750300"/>
          </a:xfrm>
          <a:prstGeom prst="rect">
            <a:avLst/>
          </a:prstGeom>
        </p:spPr>
        <p:txBody>
          <a:bodyPr/>
          <a:lstStyle/>
          <a:p>
            <a:pPr algn="just">
              <a:buBlip>
                <a:blip r:embed="rId3"/>
              </a:buBlip>
            </a:pPr>
            <a:r>
              <a:t>individuare i momenti fondamentali dell’episodio</a:t>
            </a:r>
          </a:p>
          <a:p>
            <a:pPr algn="just">
              <a:spcBef>
                <a:spcPts val="3100"/>
              </a:spcBef>
              <a:buBlip>
                <a:blip r:embed="rId3"/>
              </a:buBlip>
            </a:pPr>
            <a:r>
              <a:t>rilevare gli elementi-chiave di ogni momento, con gli opportuni oggetti di collegamento</a:t>
            </a:r>
          </a:p>
          <a:p>
            <a:pPr algn="just">
              <a:spcBef>
                <a:spcPts val="3100"/>
              </a:spcBef>
              <a:buBlip>
                <a:blip r:embed="rId3"/>
              </a:buBlip>
            </a:pPr>
            <a:r>
              <a:t>costruire uno schema-guida illustrativo</a:t>
            </a:r>
          </a:p>
          <a:p>
            <a:pPr algn="just">
              <a:spcBef>
                <a:spcPts val="3100"/>
              </a:spcBef>
              <a:buBlip>
                <a:blip r:embed="rId3"/>
              </a:buBlip>
            </a:pPr>
            <a:r>
              <a:t>stendere il testo seguendo lo schema e cercando di creare con la scrittura l’atmosfera dell’esperienza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6" grpId="2"/>
      <p:bldP build="whole" bldLvl="1" animBg="1" rev="0" advAuto="0" spid="134" grpId="3"/>
      <p:bldP build="whole" bldLvl="1" animBg="1" rev="0" advAuto="0" spid="1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creenshot 2023-04-05 alle 16.59.08.png" descr="Screenshot 2023-04-05 alle 16.59.0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5183" y="854460"/>
            <a:ext cx="17147736" cy="1226487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Ladrona10-1024x634-e1459932429291.jpeg"/>
          <p:cNvGrpSpPr/>
          <p:nvPr/>
        </p:nvGrpSpPr>
        <p:grpSpPr>
          <a:xfrm>
            <a:off x="2104799" y="634925"/>
            <a:ext cx="20174403" cy="12680851"/>
            <a:chOff x="0" y="0"/>
            <a:chExt cx="20174402" cy="12680850"/>
          </a:xfrm>
        </p:grpSpPr>
        <p:pic>
          <p:nvPicPr>
            <p:cNvPr id="141" name="Ladrona10-1024x634-e1459932429291.jpeg" descr="Ladrona10-1024x634-e145993242929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7000" y="88900"/>
              <a:ext cx="19920403" cy="123506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0" name="Ladrona10-1024x634-e1459932429291.jpeg" descr="Ladrona10-1024x634-e145993242929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20174403" cy="12680851"/>
            </a:xfrm>
            <a:prstGeom prst="rect">
              <a:avLst/>
            </a:prstGeom>
            <a:effectLst/>
          </p:spPr>
        </p:pic>
      </p:grpSp>
      <p:sp>
        <p:nvSpPr>
          <p:cNvPr id="143" name="UN ESEMPIO …"/>
          <p:cNvSpPr txBox="1"/>
          <p:nvPr>
            <p:ph type="title"/>
          </p:nvPr>
        </p:nvSpPr>
        <p:spPr>
          <a:xfrm>
            <a:off x="-3095172" y="6276762"/>
            <a:ext cx="21285201" cy="3200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UN ESEMPIO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2"/>
      <p:bldP build="whole" bldLvl="1" animBg="1" rev="0" advAuto="0" spid="14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nausicaa.jpg" descr="nausicaa.jpg">
            <a:hlinkClick r:id="rId2" invalidUrl="" action="" tgtFrame="" tooltip="" history="1" highlightClick="0" endSnd="0"/>
          </p:cNvPr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3891114" y="3451123"/>
            <a:ext cx="9587921" cy="7949155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146" name="UN INCONTRO INDIMENTICABILE"/>
          <p:cNvSpPr txBox="1"/>
          <p:nvPr>
            <p:ph type="title"/>
          </p:nvPr>
        </p:nvSpPr>
        <p:spPr>
          <a:xfrm>
            <a:off x="909586" y="1291512"/>
            <a:ext cx="12965496" cy="5130801"/>
          </a:xfrm>
          <a:prstGeom prst="rect">
            <a:avLst/>
          </a:prstGeom>
        </p:spPr>
        <p:txBody>
          <a:bodyPr/>
          <a:lstStyle/>
          <a:p>
            <a:pPr/>
            <a:r>
              <a:t>UN INCONTRO INDIMENTICABILE</a:t>
            </a:r>
          </a:p>
        </p:txBody>
      </p:sp>
      <p:sp>
        <p:nvSpPr>
          <p:cNvPr id="147" name="ODISSEO E NAUSICAA"/>
          <p:cNvSpPr txBox="1"/>
          <p:nvPr>
            <p:ph type="body" sz="quarter" idx="1"/>
          </p:nvPr>
        </p:nvSpPr>
        <p:spPr>
          <a:xfrm>
            <a:off x="1549400" y="7736632"/>
            <a:ext cx="10972800" cy="4406901"/>
          </a:xfrm>
          <a:prstGeom prst="rect">
            <a:avLst/>
          </a:prstGeom>
        </p:spPr>
        <p:txBody>
          <a:bodyPr anchor="ctr"/>
          <a:lstStyle>
            <a:lvl1pPr algn="r">
              <a:defRPr sz="6000"/>
            </a:lvl1pPr>
          </a:lstStyle>
          <a:p>
            <a:pPr/>
            <a:r>
              <a:t>ODISSEO E NAUSICAA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" grpId="1"/>
      <p:bldP build="whole" bldLvl="1" animBg="1" rev="0" advAuto="0" spid="145" grpId="2"/>
      <p:bldP build="whole" bldLvl="1" animBg="1" rev="0" advAuto="0" spid="147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– ODISSEA -"/>
          <p:cNvSpPr txBox="1"/>
          <p:nvPr>
            <p:ph type="body" idx="21"/>
          </p:nvPr>
        </p:nvSpPr>
        <p:spPr>
          <a:xfrm>
            <a:off x="2387600" y="8890000"/>
            <a:ext cx="19634200" cy="850901"/>
          </a:xfrm>
          <a:prstGeom prst="rect">
            <a:avLst/>
          </a:prstGeom>
        </p:spPr>
        <p:txBody>
          <a:bodyPr/>
          <a:lstStyle/>
          <a:p>
            <a:pPr algn="r"/>
            <a:r>
              <a:t>– </a:t>
            </a:r>
            <a:r>
              <a:rPr sz="5200"/>
              <a:t>ODISSEA</a:t>
            </a:r>
            <a:r>
              <a:t> - </a:t>
            </a:r>
          </a:p>
        </p:txBody>
      </p:sp>
      <p:sp>
        <p:nvSpPr>
          <p:cNvPr id="150" name="“LIBRO VI”"/>
          <p:cNvSpPr txBox="1"/>
          <p:nvPr>
            <p:ph type="body" idx="22"/>
          </p:nvPr>
        </p:nvSpPr>
        <p:spPr>
          <a:xfrm>
            <a:off x="2387600" y="5988050"/>
            <a:ext cx="19621500" cy="977901"/>
          </a:xfrm>
          <a:prstGeom prst="rect">
            <a:avLst/>
          </a:prstGeom>
        </p:spPr>
        <p:txBody>
          <a:bodyPr/>
          <a:lstStyle>
            <a:lvl1pPr>
              <a:defRPr sz="6100"/>
            </a:lvl1pPr>
          </a:lstStyle>
          <a:p>
            <a:pPr/>
            <a:r>
              <a:t>“LIBRO VI”</a:t>
            </a:r>
          </a:p>
        </p:txBody>
      </p:sp>
      <p:sp>
        <p:nvSpPr>
          <p:cNvPr id="151" name="Libro aperto">
            <a:hlinkClick r:id="rId2" invalidUrl="" action="" tgtFrame="" tooltip="" history="1" highlightClick="0" endSnd="0"/>
          </p:cNvPr>
          <p:cNvSpPr/>
          <p:nvPr/>
        </p:nvSpPr>
        <p:spPr>
          <a:xfrm>
            <a:off x="17339243" y="4945025"/>
            <a:ext cx="2615038" cy="2421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3" y="5127"/>
                </a:lnTo>
                <a:lnTo>
                  <a:pt x="10543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" grpId="1"/>
      <p:bldP build="whole" bldLvl="1" animBg="1" rev="0" advAuto="0" spid="151" grpId="3"/>
      <p:bldP build="whole" bldLvl="1" animBg="1" rev="0" advAuto="0" spid="149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Kyoto">
  <a:themeElements>
    <a:clrScheme name="Kyoto">
      <a:dk1>
        <a:srgbClr val="4F5C3F"/>
      </a:dk1>
      <a:lt1>
        <a:srgbClr val="3A1D5C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4F5C3F"/>
            </a:solidFill>
            <a:effectLst>
              <a:outerShdw sx="100000" sy="100000" kx="0" ky="0" algn="b" rotWithShape="0" blurRad="25400" dist="12700" dir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Kyoto">
  <a:themeElements>
    <a:clrScheme name="Kyoto">
      <a:dk1>
        <a:srgbClr val="000000"/>
      </a:dk1>
      <a:lt1>
        <a:srgbClr val="FFFFFF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4F5C3F"/>
            </a:solidFill>
            <a:effectLst>
              <a:outerShdw sx="100000" sy="100000" kx="0" ky="0" algn="b" rotWithShape="0" blurRad="25400" dist="12700" dir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