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54"/>
  </p:normalViewPr>
  <p:slideViewPr>
    <p:cSldViewPr snapToGrid="0" snapToObjects="1">
      <p:cViewPr varScale="1">
        <p:scale>
          <a:sx n="76" d="100"/>
          <a:sy n="76" d="100"/>
        </p:scale>
        <p:origin x="5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Corpo livello uno</a:t>
            </a:r>
          </a:p>
          <a:p>
            <a:pPr lvl="1">
              <a:defRPr>
                <a:effectLst/>
              </a:defRPr>
            </a:pPr>
            <a:r>
              <a:t>Corpo livello due</a:t>
            </a:r>
          </a:p>
          <a:p>
            <a:pPr lvl="2">
              <a:defRPr>
                <a:effectLst/>
              </a:defRPr>
            </a:pPr>
            <a:r>
              <a:t>Corpo livello tre</a:t>
            </a:r>
          </a:p>
          <a:p>
            <a:pPr lvl="3">
              <a:defRPr>
                <a:effectLst/>
              </a:defRPr>
            </a:pPr>
            <a:r>
              <a:t>Corpo livello quattro</a:t>
            </a:r>
          </a:p>
          <a:p>
            <a:pPr lvl="4">
              <a:defRPr>
                <a:effectLst/>
              </a:defRPr>
            </a:pPr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magine"/>
          <p:cNvSpPr>
            <a:spLocks noGrp="1"/>
          </p:cNvSpPr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Immagine"/>
          <p:cNvSpPr>
            <a:spLocks noGrp="1"/>
          </p:cNvSpPr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Immagine"/>
          <p:cNvSpPr>
            <a:spLocks noGrp="1"/>
          </p:cNvSpPr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–Giovanni Mela</a:t>
            </a:r>
          </a:p>
        </p:txBody>
      </p:sp>
      <p:sp>
        <p:nvSpPr>
          <p:cNvPr id="112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1625600" y="4254500"/>
            <a:ext cx="10464800" cy="711204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“Inserisci qui una citazione”.</a:t>
            </a:r>
          </a:p>
        </p:txBody>
      </p:sp>
      <p:sp>
        <p:nvSpPr>
          <p:cNvPr id="1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tern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olo Testo"/>
          <p:cNvSpPr txBox="1"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6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Corpo livello uno</a:t>
            </a:r>
          </a:p>
          <a:p>
            <a:pPr lvl="1">
              <a:defRPr>
                <a:effectLst/>
              </a:defRPr>
            </a:pPr>
            <a:r>
              <a:t>Corpo livello due</a:t>
            </a:r>
          </a:p>
          <a:p>
            <a:pPr lvl="2">
              <a:defRPr>
                <a:effectLst/>
              </a:defRPr>
            </a:pPr>
            <a:r>
              <a:t>Corpo livello tre</a:t>
            </a:r>
          </a:p>
          <a:p>
            <a:pPr lvl="3">
              <a:defRPr>
                <a:effectLst/>
              </a:defRPr>
            </a:pPr>
            <a:r>
              <a:t>Corpo livello quattro</a:t>
            </a:r>
          </a:p>
          <a:p>
            <a:pPr lvl="4">
              <a:defRPr>
                <a:effectLst/>
              </a:defRPr>
            </a:pPr>
            <a:r>
              <a:t>Corpo livello cinque</a:t>
            </a:r>
          </a:p>
        </p:txBody>
      </p:sp>
      <p:sp>
        <p:nvSpPr>
          <p:cNvPr id="6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Titolo Testo"/>
          <p:cNvSpPr txBox="1"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7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Corpo livello uno</a:t>
            </a:r>
          </a:p>
          <a:p>
            <a:pPr lvl="1">
              <a:defRPr>
                <a:effectLst/>
              </a:defRPr>
            </a:pPr>
            <a:r>
              <a:t>Corpo livello due</a:t>
            </a:r>
          </a:p>
          <a:p>
            <a:pPr lvl="2">
              <a:defRPr>
                <a:effectLst/>
              </a:defRPr>
            </a:pPr>
            <a:r>
              <a:t>Corpo livello tre</a:t>
            </a:r>
          </a:p>
          <a:p>
            <a:pPr lvl="3">
              <a:defRPr>
                <a:effectLst/>
              </a:defRPr>
            </a:pPr>
            <a:r>
              <a:t>Corpo livello quattro</a:t>
            </a:r>
          </a:p>
          <a:p>
            <a:pPr lvl="4">
              <a:defRPr>
                <a:effectLst/>
              </a:defRPr>
            </a:pPr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Foto vertic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itolo Testo"/>
          <p:cNvSpPr txBox="1"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8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6859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mecorporel.com/school/%22%20/t%20%22_blan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rncp.cncp.gouv.fr/grand-public/visualisationFiche?format=fr&amp;fiche=12816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MILES GLORIOSUS"/>
          <p:cNvSpPr txBox="1">
            <a:spLocks noGrp="1"/>
          </p:cNvSpPr>
          <p:nvPr>
            <p:ph type="ctrTitle"/>
          </p:nvPr>
        </p:nvSpPr>
        <p:spPr>
          <a:xfrm>
            <a:off x="1346200" y="3765550"/>
            <a:ext cx="10668000" cy="1695450"/>
          </a:xfrm>
          <a:prstGeom prst="rect">
            <a:avLst/>
          </a:prstGeom>
        </p:spPr>
        <p:txBody>
          <a:bodyPr/>
          <a:lstStyle/>
          <a:p>
            <a:r>
              <a:t>MILES GLORIOSUS</a:t>
            </a:r>
          </a:p>
        </p:txBody>
      </p:sp>
      <p:sp>
        <p:nvSpPr>
          <p:cNvPr id="138" name="TITO MACCIO PLAUTO"/>
          <p:cNvSpPr txBox="1">
            <a:spLocks noGrp="1"/>
          </p:cNvSpPr>
          <p:nvPr>
            <p:ph type="subTitle" sz="quarter" idx="1"/>
          </p:nvPr>
        </p:nvSpPr>
        <p:spPr>
          <a:xfrm>
            <a:off x="1993900" y="6487963"/>
            <a:ext cx="10464800" cy="1144737"/>
          </a:xfrm>
          <a:prstGeom prst="rect">
            <a:avLst/>
          </a:prstGeom>
        </p:spPr>
        <p:txBody>
          <a:bodyPr anchor="b"/>
          <a:lstStyle>
            <a:lvl1pPr algn="r">
              <a:defRPr sz="4500"/>
            </a:lvl1pPr>
          </a:lstStyle>
          <a:p>
            <a:r>
              <a:t>TITO MACCIO PLAUTO</a:t>
            </a:r>
          </a:p>
        </p:txBody>
      </p:sp>
      <p:grpSp>
        <p:nvGrpSpPr>
          <p:cNvPr id="141" name="PLAUTO 1.jpg"/>
          <p:cNvGrpSpPr/>
          <p:nvPr/>
        </p:nvGrpSpPr>
        <p:grpSpPr>
          <a:xfrm>
            <a:off x="9796536" y="339112"/>
            <a:ext cx="2801865" cy="2715238"/>
            <a:chOff x="0" y="0"/>
            <a:chExt cx="2801863" cy="2715237"/>
          </a:xfrm>
        </p:grpSpPr>
        <p:pic>
          <p:nvPicPr>
            <p:cNvPr id="140" name="PLAUTO 1.jpg" descr="PLAUTO 1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2400" y="152400"/>
              <a:ext cx="2497064" cy="24231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9" name="PLAUTO 1.jpg" descr="PLAUTO 1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801864" cy="271523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chermata 2018-12-30 alle 15.57.06.png" descr="Schermata 2018-12-30 alle 15.57.06.pn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861683" y="2953496"/>
            <a:ext cx="4188352" cy="5607050"/>
          </a:xfrm>
          <a:prstGeom prst="rect">
            <a:avLst/>
          </a:prstGeom>
        </p:spPr>
      </p:pic>
      <p:sp>
        <p:nvSpPr>
          <p:cNvPr id="172" name="PALESTRI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PALESTRIONE</a:t>
            </a:r>
          </a:p>
        </p:txBody>
      </p:sp>
      <p:sp>
        <p:nvSpPr>
          <p:cNvPr id="173" name="Il “servus” poeta che riproduce l’attività del commediografo: creare dal nulla una storia…"/>
          <p:cNvSpPr txBox="1">
            <a:spLocks noGrp="1"/>
          </p:cNvSpPr>
          <p:nvPr>
            <p:ph type="body" sz="quarter" idx="1"/>
          </p:nvPr>
        </p:nvSpPr>
        <p:spPr>
          <a:xfrm>
            <a:off x="1104900" y="5264150"/>
            <a:ext cx="6299200" cy="2857500"/>
          </a:xfrm>
          <a:prstGeom prst="rect">
            <a:avLst/>
          </a:prstGeom>
        </p:spPr>
        <p:txBody>
          <a:bodyPr/>
          <a:lstStyle>
            <a:lvl1pPr algn="just"/>
          </a:lstStyle>
          <a:p>
            <a:r>
              <a:t>Il “servus” poeta che riproduce l’attività del commediografo: creare dal nulla una storia…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  <p:bldP spid="172" grpId="2" animBg="1" advAuto="0"/>
      <p:bldP spid="173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arsina-panorama_foto_Giampaolo-Bernabini.jpg" descr="Sarsina-panorama_foto_Giampaolo-Bernabini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107602" y="779743"/>
            <a:ext cx="9373785" cy="5701357"/>
          </a:xfrm>
          <a:prstGeom prst="rect">
            <a:avLst/>
          </a:prstGeom>
        </p:spPr>
      </p:pic>
      <p:sp>
        <p:nvSpPr>
          <p:cNvPr id="144" name="SARSINA"/>
          <p:cNvSpPr txBox="1">
            <a:spLocks noGrp="1"/>
          </p:cNvSpPr>
          <p:nvPr>
            <p:ph type="title"/>
          </p:nvPr>
        </p:nvSpPr>
        <p:spPr>
          <a:xfrm>
            <a:off x="1778000" y="6774160"/>
            <a:ext cx="10464800" cy="1264940"/>
          </a:xfrm>
          <a:prstGeom prst="rect">
            <a:avLst/>
          </a:prstGeom>
        </p:spPr>
        <p:txBody>
          <a:bodyPr/>
          <a:lstStyle>
            <a:lvl1pPr defTabSz="370331">
              <a:tabLst>
                <a:tab pos="1206500" algn="l"/>
              </a:tabLst>
              <a:defRPr sz="7614">
                <a:effectLst>
                  <a:outerShdw blurRad="20574" dist="20574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SARSINA</a:t>
            </a:r>
          </a:p>
        </p:txBody>
      </p:sp>
      <p:sp>
        <p:nvSpPr>
          <p:cNvPr id="145" name="La città natale di TITO MACCIO PLAUTO"/>
          <p:cNvSpPr txBox="1">
            <a:spLocks noGrp="1"/>
          </p:cNvSpPr>
          <p:nvPr>
            <p:ph type="body" sz="quarter" idx="1"/>
          </p:nvPr>
        </p:nvSpPr>
        <p:spPr>
          <a:xfrm>
            <a:off x="1778000" y="8069560"/>
            <a:ext cx="10464800" cy="1264940"/>
          </a:xfrm>
          <a:prstGeom prst="rect">
            <a:avLst/>
          </a:prstGeom>
        </p:spPr>
        <p:txBody>
          <a:bodyPr/>
          <a:lstStyle/>
          <a:p>
            <a:r>
              <a:t>La città natale di TITO MACCIO PLAUTO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animBg="1" advAuto="0"/>
      <p:bldP spid="144" grpId="2" animBg="1" advAuto="0"/>
      <p:bldP spid="145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chermata 2018-12-30 alle 14.51.49.png" descr="Schermata 2018-12-30 alle 14.51.49.pn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230061" y="962609"/>
            <a:ext cx="8661401" cy="5422901"/>
          </a:xfrm>
          <a:prstGeom prst="rect">
            <a:avLst/>
          </a:prstGeom>
        </p:spPr>
      </p:pic>
      <p:sp>
        <p:nvSpPr>
          <p:cNvPr id="148" name="ECOLE INTERNATIONALE DE MIME CORPOREL DRAMATIQUE di Parigi"/>
          <p:cNvSpPr txBox="1">
            <a:spLocks noGrp="1"/>
          </p:cNvSpPr>
          <p:nvPr>
            <p:ph type="title"/>
          </p:nvPr>
        </p:nvSpPr>
        <p:spPr>
          <a:xfrm>
            <a:off x="1363191" y="6636642"/>
            <a:ext cx="5913537" cy="1957339"/>
          </a:xfrm>
          <a:prstGeom prst="rect">
            <a:avLst/>
          </a:prstGeom>
        </p:spPr>
        <p:txBody>
          <a:bodyPr/>
          <a:lstStyle/>
          <a:p>
            <a:pPr algn="l" defTabSz="449580">
              <a:tabLst/>
              <a:defRPr sz="3500" b="1">
                <a:solidFill>
                  <a:srgbClr val="36B4F5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hlinkClick r:id="rId3"/>
              </a:rPr>
              <a:t>ECOLE INTERNATIONALE DE MIME CORPOREL DRAMATIQUE</a:t>
            </a:r>
            <a:r>
              <a:rPr b="0">
                <a:solidFill>
                  <a:srgbClr val="797979"/>
                </a:solidFill>
              </a:rPr>
              <a:t> di Parigi </a:t>
            </a:r>
          </a:p>
        </p:txBody>
      </p:sp>
      <p:pic>
        <p:nvPicPr>
          <p:cNvPr id="149" name="Schermata 2018-12-30 alle 14.52.01.png" descr="Schermata 2018-12-30 alle 14.52.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79134" y="6692155"/>
            <a:ext cx="3873501" cy="259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  <p:bldP spid="148" grpId="3" animBg="1" advAuto="0"/>
      <p:bldP spid="149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ILES GLORIOSUS"/>
          <p:cNvSpPr txBox="1">
            <a:spLocks noGrp="1"/>
          </p:cNvSpPr>
          <p:nvPr>
            <p:ph type="title"/>
          </p:nvPr>
        </p:nvSpPr>
        <p:spPr>
          <a:xfrm>
            <a:off x="1724074" y="371673"/>
            <a:ext cx="10313393" cy="2152254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>
              <a:tabLst/>
              <a:defRPr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MILES GLORIOSUS</a:t>
            </a:r>
          </a:p>
        </p:txBody>
      </p:sp>
      <p:sp>
        <p:nvSpPr>
          <p:cNvPr id="152" name="CHI? un gruppo di 10 mimi di diversa nazionalità sotto la guida di IVAN BACIOCCHI…"/>
          <p:cNvSpPr txBox="1">
            <a:spLocks noGrp="1"/>
          </p:cNvSpPr>
          <p:nvPr>
            <p:ph type="body" idx="1"/>
          </p:nvPr>
        </p:nvSpPr>
        <p:spPr>
          <a:xfrm>
            <a:off x="1685230" y="2743200"/>
            <a:ext cx="10391081" cy="5842000"/>
          </a:xfrm>
          <a:prstGeom prst="rect">
            <a:avLst/>
          </a:prstGeom>
        </p:spPr>
        <p:txBody>
          <a:bodyPr/>
          <a:lstStyle/>
          <a:p>
            <a:pPr marL="535177" indent="-535177" algn="just" defTabSz="448055">
              <a:spcBef>
                <a:spcPts val="4900"/>
              </a:spcBef>
              <a:buBlip>
                <a:blip r:embed="rId3"/>
              </a:buBlip>
              <a:defRPr sz="3920">
                <a:effectLst/>
              </a:defRPr>
            </a:pPr>
            <a:r>
              <a:rPr>
                <a:solidFill>
                  <a:srgbClr val="929000"/>
                </a:solidFill>
              </a:rPr>
              <a:t>CHI? </a:t>
            </a:r>
            <a:r>
              <a:t>un gruppo di 10 mimi di diversa nazionalità sotto la guida di </a:t>
            </a:r>
            <a:r>
              <a:rPr>
                <a:solidFill>
                  <a:srgbClr val="929000"/>
                </a:solidFill>
              </a:rPr>
              <a:t>IVAN BACIOCCHI</a:t>
            </a:r>
          </a:p>
          <a:p>
            <a:pPr marL="535177" indent="-535177" algn="just" defTabSz="448055">
              <a:spcBef>
                <a:spcPts val="900"/>
              </a:spcBef>
              <a:buBlip>
                <a:blip r:embed="rId3"/>
              </a:buBlip>
              <a:defRPr sz="3920">
                <a:effectLst/>
              </a:defRPr>
            </a:pPr>
            <a:r>
              <a:rPr>
                <a:solidFill>
                  <a:srgbClr val="929000"/>
                </a:solidFill>
              </a:rPr>
              <a:t>CHE COSA? </a:t>
            </a:r>
            <a:r>
              <a:t>si confrontano con uno dei classici della Commedia latina, il </a:t>
            </a:r>
            <a:r>
              <a:rPr i="1" u="sng">
                <a:solidFill>
                  <a:srgbClr val="929000"/>
                </a:solidFill>
              </a:rPr>
              <a:t>Miles gloriosus</a:t>
            </a:r>
            <a:r>
              <a:t> di Plauto, con gli attori veri e propri</a:t>
            </a:r>
          </a:p>
          <a:p>
            <a:pPr marL="535177" indent="-535177" algn="just" defTabSz="448055">
              <a:spcBef>
                <a:spcPts val="900"/>
              </a:spcBef>
              <a:buBlip>
                <a:blip r:embed="rId3"/>
              </a:buBlip>
              <a:defRPr sz="3920">
                <a:effectLst/>
              </a:defRPr>
            </a:pPr>
            <a:r>
              <a:rPr>
                <a:solidFill>
                  <a:srgbClr val="929000"/>
                </a:solidFill>
              </a:rPr>
              <a:t>PERCH</a:t>
            </a:r>
            <a:r>
              <a:rPr cap="all">
                <a:solidFill>
                  <a:srgbClr val="929000"/>
                </a:solidFill>
              </a:rPr>
              <a:t>è</a:t>
            </a:r>
            <a:r>
              <a:rPr>
                <a:solidFill>
                  <a:srgbClr val="929000"/>
                </a:solidFill>
              </a:rPr>
              <a:t>?</a:t>
            </a:r>
            <a:r>
              <a:t> per mettere in relazione coreografia, gioco mascherato e teatro classico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  <p:bldP spid="152" grpId="2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chermata 2018-12-30 alle 17.01.07.png" descr="Schermata 2018-12-30 alle 17.01.07.pn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898383" y="2885483"/>
            <a:ext cx="3574163" cy="6046768"/>
          </a:xfrm>
          <a:prstGeom prst="rect">
            <a:avLst/>
          </a:prstGeom>
        </p:spPr>
      </p:pic>
      <p:sp>
        <p:nvSpPr>
          <p:cNvPr id="155" name="ECOLE INTERNATIONALE DE MIME CORPOREL DRAMATIQUE"/>
          <p:cNvSpPr txBox="1">
            <a:spLocks noGrp="1"/>
          </p:cNvSpPr>
          <p:nvPr>
            <p:ph type="title"/>
          </p:nvPr>
        </p:nvSpPr>
        <p:spPr>
          <a:xfrm>
            <a:off x="1282700" y="152400"/>
            <a:ext cx="10439400" cy="2590800"/>
          </a:xfrm>
          <a:prstGeom prst="rect">
            <a:avLst/>
          </a:prstGeom>
          <a:blipFill>
            <a:blip r:embed="rId3"/>
          </a:blipFill>
        </p:spPr>
        <p:txBody>
          <a:bodyPr/>
          <a:lstStyle>
            <a:lvl1pPr>
              <a:tabLst/>
              <a:defRPr sz="5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ECOLE INTERNATIONALE DE MIME CORPOREL DRAMATIQUE </a:t>
            </a:r>
          </a:p>
        </p:txBody>
      </p:sp>
      <p:sp>
        <p:nvSpPr>
          <p:cNvPr id="156" name="CHE COSA? Professional School of Corporeal Theatre, Mime and Gesture training school with two diplomas (2 and 3 years), Diploma recognized by the State Level III - European level 5, registered in RNCP * The National Framework of Qualification (NFQ) Level 3 is equivalent with the European Framework of Certification (ECF) Level 5.…"/>
          <p:cNvSpPr txBox="1">
            <a:spLocks noGrp="1"/>
          </p:cNvSpPr>
          <p:nvPr>
            <p:ph type="body" sz="half" idx="1"/>
          </p:nvPr>
        </p:nvSpPr>
        <p:spPr>
          <a:xfrm>
            <a:off x="1333896" y="2895798"/>
            <a:ext cx="6320434" cy="6199089"/>
          </a:xfrm>
          <a:prstGeom prst="rect">
            <a:avLst/>
          </a:prstGeom>
        </p:spPr>
        <p:txBody>
          <a:bodyPr anchor="t"/>
          <a:lstStyle/>
          <a:p>
            <a:pPr marL="316991" indent="-316991" algn="just" defTabSz="356615">
              <a:spcBef>
                <a:spcPts val="700"/>
              </a:spcBef>
              <a:buBlip>
                <a:blip r:embed="rId4"/>
              </a:buBlip>
              <a:defRPr sz="2340">
                <a:effectLst/>
              </a:defRPr>
            </a:pPr>
            <a:r>
              <a:rPr b="1">
                <a:solidFill>
                  <a:srgbClr val="929000"/>
                </a:solidFill>
              </a:rPr>
              <a:t>CHE COSA?</a:t>
            </a:r>
            <a:r>
              <a:rPr>
                <a:solidFill>
                  <a:srgbClr val="929000"/>
                </a:solidFill>
              </a:rPr>
              <a:t> </a:t>
            </a:r>
            <a:r>
              <a:t>Professional School of Corporeal Theatre, Mime and Gesture training school with two diplomas (2 and 3 years), Diploma recognized by the State Level III - European level 5, registered in </a:t>
            </a:r>
            <a:r>
              <a:rPr b="1">
                <a:solidFill>
                  <a:srgbClr val="929000"/>
                </a:solidFill>
                <a:hlinkClick r:id="rId5"/>
              </a:rPr>
              <a:t>RNCP</a:t>
            </a:r>
            <a:r>
              <a:t> * </a:t>
            </a:r>
            <a:r>
              <a:rPr b="1">
                <a:solidFill>
                  <a:srgbClr val="929000"/>
                </a:solidFill>
              </a:rPr>
              <a:t>The National Framework of Qualification</a:t>
            </a:r>
            <a:r>
              <a:rPr>
                <a:solidFill>
                  <a:srgbClr val="929000"/>
                </a:solidFill>
              </a:rPr>
              <a:t> (</a:t>
            </a:r>
            <a:r>
              <a:rPr b="1">
                <a:solidFill>
                  <a:srgbClr val="929000"/>
                </a:solidFill>
              </a:rPr>
              <a:t>NFQ</a:t>
            </a:r>
            <a:r>
              <a:rPr>
                <a:solidFill>
                  <a:srgbClr val="929000"/>
                </a:solidFill>
              </a:rPr>
              <a:t>)</a:t>
            </a:r>
            <a:r>
              <a:t> Level 3 is equivalent with the </a:t>
            </a:r>
            <a:r>
              <a:rPr b="1">
                <a:solidFill>
                  <a:srgbClr val="929000"/>
                </a:solidFill>
              </a:rPr>
              <a:t>European Framework of Certification</a:t>
            </a:r>
            <a:r>
              <a:rPr>
                <a:solidFill>
                  <a:srgbClr val="929000"/>
                </a:solidFill>
              </a:rPr>
              <a:t> (</a:t>
            </a:r>
            <a:r>
              <a:rPr b="1">
                <a:solidFill>
                  <a:srgbClr val="929000"/>
                </a:solidFill>
              </a:rPr>
              <a:t>ECF</a:t>
            </a:r>
            <a:r>
              <a:rPr>
                <a:solidFill>
                  <a:srgbClr val="929000"/>
                </a:solidFill>
              </a:rPr>
              <a:t>)</a:t>
            </a:r>
            <a:r>
              <a:t> Level 5.</a:t>
            </a:r>
          </a:p>
          <a:p>
            <a:pPr marL="316991" indent="-316991" algn="just" defTabSz="356615">
              <a:spcBef>
                <a:spcPts val="700"/>
              </a:spcBef>
              <a:buBlip>
                <a:blip r:embed="rId4"/>
              </a:buBlip>
              <a:defRPr sz="2340">
                <a:effectLst/>
              </a:defRPr>
            </a:pPr>
            <a:r>
              <a:rPr b="1">
                <a:solidFill>
                  <a:srgbClr val="929000"/>
                </a:solidFill>
              </a:rPr>
              <a:t>DOVE?</a:t>
            </a:r>
            <a:r>
              <a:rPr b="1"/>
              <a:t> </a:t>
            </a:r>
            <a:r>
              <a:t>a </a:t>
            </a:r>
            <a:r>
              <a:rPr b="1">
                <a:solidFill>
                  <a:srgbClr val="929000"/>
                </a:solidFill>
              </a:rPr>
              <a:t>PARIGI</a:t>
            </a:r>
          </a:p>
          <a:p>
            <a:pPr marL="316991" indent="-316991" algn="just" defTabSz="356615">
              <a:spcBef>
                <a:spcPts val="700"/>
              </a:spcBef>
              <a:buBlip>
                <a:blip r:embed="rId4"/>
              </a:buBlip>
              <a:defRPr sz="2340">
                <a:effectLst/>
              </a:defRPr>
            </a:pPr>
            <a:r>
              <a:rPr b="1">
                <a:solidFill>
                  <a:srgbClr val="929000"/>
                </a:solidFill>
              </a:rPr>
              <a:t>COME?</a:t>
            </a:r>
            <a:r>
              <a:t> The School of Dramatic Corporeal Mime under the pedagogical leadership of </a:t>
            </a:r>
            <a:r>
              <a:rPr b="1">
                <a:solidFill>
                  <a:srgbClr val="929000"/>
                </a:solidFill>
              </a:rPr>
              <a:t>IVAN BACIOCCHI</a:t>
            </a:r>
            <a:r>
              <a:t>, a member of </a:t>
            </a:r>
            <a:r>
              <a:rPr b="1">
                <a:solidFill>
                  <a:srgbClr val="929000"/>
                </a:solidFill>
              </a:rPr>
              <a:t>GLAM</a:t>
            </a:r>
            <a:r>
              <a:t> ( Liaison Group of Mime Arts) controlled by the Ministry of Culture, offers a variety of training professionals and amateurs “Mime Arts and gesture”.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2" animBg="1" advAuto="0"/>
      <p:bldP spid="155" grpId="1" animBg="1" advAuto="0"/>
      <p:bldP spid="156" grpId="3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IL MIMO"/>
          <p:cNvSpPr txBox="1">
            <a:spLocks noGrp="1"/>
          </p:cNvSpPr>
          <p:nvPr>
            <p:ph type="title"/>
          </p:nvPr>
        </p:nvSpPr>
        <p:spPr>
          <a:xfrm>
            <a:off x="1549102" y="473967"/>
            <a:ext cx="10172998" cy="2269233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>
              <a:tabLst/>
              <a:defRPr sz="7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IL MIMO</a:t>
            </a:r>
          </a:p>
        </p:txBody>
      </p:sp>
      <p:sp>
        <p:nvSpPr>
          <p:cNvPr id="159" name="non è un’arte narrativa…"/>
          <p:cNvSpPr txBox="1">
            <a:spLocks noGrp="1"/>
          </p:cNvSpPr>
          <p:nvPr>
            <p:ph type="body" idx="1"/>
          </p:nvPr>
        </p:nvSpPr>
        <p:spPr>
          <a:xfrm>
            <a:off x="1549102" y="2743200"/>
            <a:ext cx="10172998" cy="5842000"/>
          </a:xfrm>
          <a:prstGeom prst="rect">
            <a:avLst/>
          </a:prstGeom>
        </p:spPr>
        <p:txBody>
          <a:bodyPr anchor="t"/>
          <a:lstStyle/>
          <a:p>
            <a:pPr algn="just">
              <a:buBlip>
                <a:blip r:embed="rId3"/>
              </a:buBlip>
              <a:defRPr>
                <a:effectLst/>
              </a:defRPr>
            </a:pPr>
            <a:r>
              <a:t>non è un’arte narrativa</a:t>
            </a:r>
          </a:p>
          <a:p>
            <a:pPr algn="just">
              <a:spcBef>
                <a:spcPts val="500"/>
              </a:spcBef>
              <a:buBlip>
                <a:blip r:embed="rId3"/>
              </a:buBlip>
              <a:defRPr>
                <a:effectLst/>
              </a:defRPr>
            </a:pPr>
            <a:r>
              <a:t>è fatto di presenze e azioni che evocano i momenti di uno sviluppo drammatico</a:t>
            </a:r>
          </a:p>
          <a:p>
            <a:pPr algn="just">
              <a:spcBef>
                <a:spcPts val="500"/>
              </a:spcBef>
              <a:buBlip>
                <a:blip r:embed="rId3"/>
              </a:buBlip>
              <a:defRPr>
                <a:effectLst/>
              </a:defRPr>
            </a:pPr>
            <a:r>
              <a:t>propone una lettura evocativa, poetica e metaforica di un’opera</a:t>
            </a:r>
          </a:p>
          <a:p>
            <a:pPr algn="just">
              <a:spcBef>
                <a:spcPts val="500"/>
              </a:spcBef>
              <a:buBlip>
                <a:blip r:embed="rId3"/>
              </a:buBlip>
              <a:defRPr>
                <a:effectLst/>
              </a:defRPr>
            </a:pPr>
            <a:r>
              <a:t>lo spettatore può dar vita al suo mondo immaginario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  <p:bldP spid="159" grpId="2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chermata 2018-12-30 alle 14.52.25.png" descr="Schermata 2018-12-30 alle 14.52.25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456" b="145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Schermata 2018-12-30 alle 16.47.08.png"/>
          <p:cNvGrpSpPr/>
          <p:nvPr/>
        </p:nvGrpSpPr>
        <p:grpSpPr>
          <a:xfrm>
            <a:off x="775871" y="2125027"/>
            <a:ext cx="11340808" cy="6540867"/>
            <a:chOff x="0" y="0"/>
            <a:chExt cx="11340806" cy="6540865"/>
          </a:xfrm>
        </p:grpSpPr>
        <p:pic>
          <p:nvPicPr>
            <p:cNvPr id="164" name="Schermata 2018-12-30 alle 16.47.08.png" descr="Schermata 2018-12-30 alle 16.47.0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2400" y="152400"/>
              <a:ext cx="11036007" cy="62487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3" name="Schermata 2018-12-30 alle 16.47.08.png" descr="Schermata 2018-12-30 alle 16.47.08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340807" cy="654086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chermata 2018-12-30 alle 15.46.44.png" descr="Schermata 2018-12-30 alle 15.46.44.pn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799832" y="2049754"/>
            <a:ext cx="4140201" cy="5654092"/>
          </a:xfrm>
          <a:prstGeom prst="rect">
            <a:avLst/>
          </a:prstGeom>
        </p:spPr>
      </p:pic>
      <p:sp>
        <p:nvSpPr>
          <p:cNvPr id="168" name="PIRGOPOLINICE"/>
          <p:cNvSpPr txBox="1">
            <a:spLocks noGrp="1"/>
          </p:cNvSpPr>
          <p:nvPr>
            <p:ph type="title"/>
          </p:nvPr>
        </p:nvSpPr>
        <p:spPr>
          <a:xfrm>
            <a:off x="1150911" y="876789"/>
            <a:ext cx="6577510" cy="1172965"/>
          </a:xfrm>
          <a:prstGeom prst="rect">
            <a:avLst/>
          </a:prstGeom>
        </p:spPr>
        <p:txBody>
          <a:bodyPr/>
          <a:lstStyle/>
          <a:p>
            <a:r>
              <a:rPr dirty="0"/>
              <a:t>PIRGOPOLINICE</a:t>
            </a:r>
          </a:p>
        </p:txBody>
      </p:sp>
      <p:sp>
        <p:nvSpPr>
          <p:cNvPr id="169" name="Il soldato fanfarone si fregia di battaglie che non ha mai combattuto e si vanta di conquiste femminili che non ha mai fatto.…"/>
          <p:cNvSpPr txBox="1">
            <a:spLocks noGrp="1"/>
          </p:cNvSpPr>
          <p:nvPr>
            <p:ph type="body" sz="half" idx="1"/>
          </p:nvPr>
        </p:nvSpPr>
        <p:spPr>
          <a:xfrm>
            <a:off x="982133" y="2286000"/>
            <a:ext cx="6746288" cy="56387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 defTabSz="413613">
              <a:lnSpc>
                <a:spcPct val="115000"/>
              </a:lnSpc>
              <a:defRPr sz="1012" i="1">
                <a:solidFill>
                  <a:srgbClr val="797979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i="0" dirty="0"/>
              <a:t> </a:t>
            </a:r>
            <a:r>
              <a:rPr sz="2400" dirty="0">
                <a:solidFill>
                  <a:srgbClr val="000000"/>
                </a:solidFill>
              </a:rPr>
              <a:t>Il </a:t>
            </a:r>
            <a:r>
              <a:rPr sz="2400" dirty="0" err="1">
                <a:solidFill>
                  <a:srgbClr val="000000"/>
                </a:solidFill>
              </a:rPr>
              <a:t>soldato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fanfarone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si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fregia</a:t>
            </a:r>
            <a:r>
              <a:rPr sz="2400" dirty="0">
                <a:solidFill>
                  <a:srgbClr val="000000"/>
                </a:solidFill>
              </a:rPr>
              <a:t> di </a:t>
            </a:r>
            <a:r>
              <a:rPr sz="2400" dirty="0" err="1">
                <a:solidFill>
                  <a:srgbClr val="000000"/>
                </a:solidFill>
              </a:rPr>
              <a:t>battaglie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che</a:t>
            </a:r>
            <a:r>
              <a:rPr sz="2400" dirty="0">
                <a:solidFill>
                  <a:srgbClr val="000000"/>
                </a:solidFill>
              </a:rPr>
              <a:t> non ha </a:t>
            </a:r>
            <a:r>
              <a:rPr sz="2400" dirty="0" err="1">
                <a:solidFill>
                  <a:srgbClr val="000000"/>
                </a:solidFill>
              </a:rPr>
              <a:t>mai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combattuto</a:t>
            </a:r>
            <a:r>
              <a:rPr sz="2400" dirty="0">
                <a:solidFill>
                  <a:srgbClr val="000000"/>
                </a:solidFill>
              </a:rPr>
              <a:t> e </a:t>
            </a:r>
            <a:r>
              <a:rPr sz="2400" dirty="0" err="1">
                <a:solidFill>
                  <a:srgbClr val="000000"/>
                </a:solidFill>
              </a:rPr>
              <a:t>si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vanta</a:t>
            </a:r>
            <a:r>
              <a:rPr sz="2400" dirty="0">
                <a:solidFill>
                  <a:srgbClr val="000000"/>
                </a:solidFill>
              </a:rPr>
              <a:t> di </a:t>
            </a:r>
            <a:r>
              <a:rPr sz="2400" dirty="0" err="1">
                <a:solidFill>
                  <a:srgbClr val="000000"/>
                </a:solidFill>
              </a:rPr>
              <a:t>conquiste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femminili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che</a:t>
            </a:r>
            <a:r>
              <a:rPr sz="2400" dirty="0">
                <a:solidFill>
                  <a:srgbClr val="000000"/>
                </a:solidFill>
              </a:rPr>
              <a:t> non ha </a:t>
            </a:r>
            <a:r>
              <a:rPr sz="2400" dirty="0" err="1">
                <a:solidFill>
                  <a:srgbClr val="000000"/>
                </a:solidFill>
              </a:rPr>
              <a:t>mai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fatto</a:t>
            </a:r>
            <a:r>
              <a:rPr sz="2400" dirty="0">
                <a:solidFill>
                  <a:srgbClr val="000000"/>
                </a:solidFill>
              </a:rPr>
              <a:t>. </a:t>
            </a:r>
            <a:endParaRPr lang="it-IT" sz="2400" dirty="0">
              <a:solidFill>
                <a:srgbClr val="000000"/>
              </a:solidFill>
            </a:endParaRPr>
          </a:p>
          <a:p>
            <a:pPr algn="just" defTabSz="413613">
              <a:lnSpc>
                <a:spcPct val="115000"/>
              </a:lnSpc>
              <a:defRPr sz="1012" i="1">
                <a:solidFill>
                  <a:srgbClr val="797979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solidFill>
                <a:srgbClr val="000000"/>
              </a:solidFill>
            </a:endParaRPr>
          </a:p>
          <a:p>
            <a:pPr algn="just" defTabSz="413613">
              <a:lnSpc>
                <a:spcPct val="115000"/>
              </a:lnSpc>
              <a:defRPr sz="2024" i="1">
                <a:solidFill>
                  <a:srgbClr val="797979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400" dirty="0">
                <a:solidFill>
                  <a:srgbClr val="000000"/>
                </a:solidFill>
              </a:rPr>
              <a:t>Il </a:t>
            </a:r>
            <a:r>
              <a:rPr sz="2400" dirty="0" err="1">
                <a:solidFill>
                  <a:srgbClr val="000000"/>
                </a:solidFill>
              </a:rPr>
              <a:t>suo</a:t>
            </a:r>
            <a:r>
              <a:rPr sz="2400" dirty="0">
                <a:solidFill>
                  <a:srgbClr val="000000"/>
                </a:solidFill>
              </a:rPr>
              <a:t> solo </a:t>
            </a:r>
            <a:r>
              <a:rPr sz="2400" dirty="0" err="1">
                <a:solidFill>
                  <a:srgbClr val="000000"/>
                </a:solidFill>
              </a:rPr>
              <a:t>talento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è</a:t>
            </a:r>
            <a:r>
              <a:rPr sz="2400" dirty="0">
                <a:solidFill>
                  <a:srgbClr val="000000"/>
                </a:solidFill>
              </a:rPr>
              <a:t> la </a:t>
            </a:r>
            <a:r>
              <a:rPr sz="2400" dirty="0" err="1">
                <a:solidFill>
                  <a:srgbClr val="000000"/>
                </a:solidFill>
              </a:rPr>
              <a:t>parola</a:t>
            </a:r>
            <a:r>
              <a:rPr sz="2400" dirty="0">
                <a:solidFill>
                  <a:srgbClr val="000000"/>
                </a:solidFill>
              </a:rPr>
              <a:t>, </a:t>
            </a:r>
            <a:r>
              <a:rPr sz="2400" dirty="0" err="1">
                <a:solidFill>
                  <a:srgbClr val="000000"/>
                </a:solidFill>
              </a:rPr>
              <a:t>che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usa</a:t>
            </a:r>
            <a:r>
              <a:rPr sz="2400" dirty="0">
                <a:solidFill>
                  <a:srgbClr val="000000"/>
                </a:solidFill>
              </a:rPr>
              <a:t> per </a:t>
            </a:r>
            <a:r>
              <a:rPr sz="2400" dirty="0" err="1">
                <a:solidFill>
                  <a:srgbClr val="000000"/>
                </a:solidFill>
              </a:rPr>
              <a:t>narrare</a:t>
            </a:r>
            <a:r>
              <a:rPr sz="2400" dirty="0">
                <a:solidFill>
                  <a:srgbClr val="000000"/>
                </a:solidFill>
              </a:rPr>
              <a:t> le sue </a:t>
            </a:r>
            <a:r>
              <a:rPr sz="2400" dirty="0" err="1">
                <a:solidFill>
                  <a:srgbClr val="000000"/>
                </a:solidFill>
              </a:rPr>
              <a:t>incredibili</a:t>
            </a:r>
            <a:r>
              <a:rPr sz="2400" dirty="0">
                <a:solidFill>
                  <a:srgbClr val="000000"/>
                </a:solidFill>
              </a:rPr>
              <a:t> e </a:t>
            </a:r>
            <a:r>
              <a:rPr sz="2400" dirty="0" err="1">
                <a:solidFill>
                  <a:srgbClr val="000000"/>
                </a:solidFill>
              </a:rPr>
              <a:t>favolose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avventure</a:t>
            </a:r>
            <a:r>
              <a:rPr sz="2400" dirty="0">
                <a:solidFill>
                  <a:srgbClr val="000000"/>
                </a:solidFill>
              </a:rPr>
              <a:t>. </a:t>
            </a:r>
            <a:endParaRPr lang="it-IT" sz="2400" dirty="0">
              <a:solidFill>
                <a:srgbClr val="000000"/>
              </a:solidFill>
            </a:endParaRPr>
          </a:p>
          <a:p>
            <a:pPr algn="just" defTabSz="413613">
              <a:lnSpc>
                <a:spcPct val="115000"/>
              </a:lnSpc>
              <a:defRPr sz="2024" i="1">
                <a:solidFill>
                  <a:srgbClr val="797979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solidFill>
                <a:srgbClr val="000000"/>
              </a:solidFill>
            </a:endParaRPr>
          </a:p>
          <a:p>
            <a:pPr algn="just" defTabSz="413613">
              <a:lnSpc>
                <a:spcPct val="115000"/>
              </a:lnSpc>
              <a:defRPr sz="2024" i="1">
                <a:solidFill>
                  <a:srgbClr val="797979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400" dirty="0">
                <a:solidFill>
                  <a:srgbClr val="000000"/>
                </a:solidFill>
              </a:rPr>
              <a:t>Con </a:t>
            </a:r>
            <a:r>
              <a:rPr sz="2400" dirty="0" err="1">
                <a:solidFill>
                  <a:srgbClr val="000000"/>
                </a:solidFill>
              </a:rPr>
              <a:t>lui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c’è</a:t>
            </a:r>
            <a:r>
              <a:rPr sz="2400" dirty="0">
                <a:solidFill>
                  <a:srgbClr val="000000"/>
                </a:solidFill>
              </a:rPr>
              <a:t> la </a:t>
            </a:r>
            <a:r>
              <a:rPr sz="2400" dirty="0" err="1">
                <a:solidFill>
                  <a:srgbClr val="000000"/>
                </a:solidFill>
              </a:rPr>
              <a:t>certezza</a:t>
            </a:r>
            <a:r>
              <a:rPr sz="2400" dirty="0">
                <a:solidFill>
                  <a:srgbClr val="000000"/>
                </a:solidFill>
              </a:rPr>
              <a:t> di </a:t>
            </a:r>
            <a:r>
              <a:rPr sz="2400" dirty="0" err="1">
                <a:solidFill>
                  <a:srgbClr val="000000"/>
                </a:solidFill>
              </a:rPr>
              <a:t>ridere</a:t>
            </a:r>
            <a:r>
              <a:rPr sz="2400" dirty="0">
                <a:solidFill>
                  <a:srgbClr val="000000"/>
                </a:solidFill>
              </a:rPr>
              <a:t>, </a:t>
            </a:r>
            <a:r>
              <a:rPr sz="2400" dirty="0" err="1">
                <a:solidFill>
                  <a:srgbClr val="000000"/>
                </a:solidFill>
              </a:rPr>
              <a:t>potendo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così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sfuggire</a:t>
            </a:r>
            <a:r>
              <a:rPr sz="2400" dirty="0">
                <a:solidFill>
                  <a:srgbClr val="000000"/>
                </a:solidFill>
              </a:rPr>
              <a:t>, </a:t>
            </a:r>
            <a:r>
              <a:rPr sz="2400" dirty="0" err="1">
                <a:solidFill>
                  <a:srgbClr val="000000"/>
                </a:solidFill>
              </a:rPr>
              <a:t>anche</a:t>
            </a:r>
            <a:r>
              <a:rPr sz="2400" dirty="0">
                <a:solidFill>
                  <a:srgbClr val="000000"/>
                </a:solidFill>
              </a:rPr>
              <a:t> solo per </a:t>
            </a:r>
            <a:r>
              <a:rPr sz="2400" dirty="0" err="1">
                <a:solidFill>
                  <a:srgbClr val="000000"/>
                </a:solidFill>
              </a:rPr>
              <a:t>una</a:t>
            </a:r>
            <a:r>
              <a:rPr sz="2400" dirty="0">
                <a:solidFill>
                  <a:srgbClr val="000000"/>
                </a:solidFill>
              </a:rPr>
              <a:t> sera, </a:t>
            </a:r>
            <a:r>
              <a:rPr sz="2400" dirty="0" err="1">
                <a:solidFill>
                  <a:srgbClr val="000000"/>
                </a:solidFill>
              </a:rPr>
              <a:t>alla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noia</a:t>
            </a:r>
            <a:r>
              <a:rPr sz="2400" dirty="0">
                <a:solidFill>
                  <a:srgbClr val="000000"/>
                </a:solidFill>
              </a:rPr>
              <a:t> e </a:t>
            </a:r>
            <a:r>
              <a:rPr sz="2400" dirty="0" err="1">
                <a:solidFill>
                  <a:srgbClr val="000000"/>
                </a:solidFill>
              </a:rPr>
              <a:t>ai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problemi</a:t>
            </a:r>
            <a:r>
              <a:rPr sz="2400" dirty="0">
                <a:solidFill>
                  <a:srgbClr val="000000"/>
                </a:solidFill>
              </a:rPr>
              <a:t> del </a:t>
            </a:r>
            <a:r>
              <a:rPr sz="2400" dirty="0" err="1">
                <a:solidFill>
                  <a:srgbClr val="000000"/>
                </a:solidFill>
              </a:rPr>
              <a:t>quotidiano</a:t>
            </a:r>
            <a:r>
              <a:rPr sz="2400" dirty="0">
                <a:solidFill>
                  <a:srgbClr val="000000"/>
                </a:solidFill>
              </a:rPr>
              <a:t>.</a:t>
            </a:r>
            <a:r>
              <a:rPr sz="2400" i="0" dirty="0">
                <a:solidFill>
                  <a:srgbClr val="000000"/>
                </a:solidFill>
              </a:rPr>
              <a:t> </a:t>
            </a:r>
            <a:endParaRPr lang="it-IT" sz="2400" i="0" dirty="0">
              <a:solidFill>
                <a:srgbClr val="000000"/>
              </a:solidFill>
            </a:endParaRPr>
          </a:p>
          <a:p>
            <a:pPr algn="just" defTabSz="413613">
              <a:lnSpc>
                <a:spcPct val="115000"/>
              </a:lnSpc>
              <a:defRPr sz="2024" i="1">
                <a:solidFill>
                  <a:srgbClr val="797979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endParaRPr sz="2400" i="0" dirty="0">
              <a:solidFill>
                <a:srgbClr val="000000"/>
              </a:solidFill>
            </a:endParaRPr>
          </a:p>
          <a:p>
            <a:pPr algn="just" defTabSz="413613">
              <a:lnSpc>
                <a:spcPct val="115000"/>
              </a:lnSpc>
              <a:defRPr sz="2024" i="1">
                <a:solidFill>
                  <a:srgbClr val="797979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400" dirty="0">
                <a:solidFill>
                  <a:srgbClr val="000000"/>
                </a:solidFill>
              </a:rPr>
              <a:t>Ma </a:t>
            </a:r>
            <a:r>
              <a:rPr sz="2400" dirty="0" err="1">
                <a:solidFill>
                  <a:srgbClr val="000000"/>
                </a:solidFill>
              </a:rPr>
              <a:t>allora</a:t>
            </a:r>
            <a:r>
              <a:rPr sz="2400" dirty="0">
                <a:solidFill>
                  <a:srgbClr val="000000"/>
                </a:solidFill>
              </a:rPr>
              <a:t>, </a:t>
            </a:r>
            <a:r>
              <a:rPr sz="2400" dirty="0" err="1">
                <a:solidFill>
                  <a:srgbClr val="000000"/>
                </a:solidFill>
              </a:rPr>
              <a:t>perché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tutti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complottano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contro</a:t>
            </a:r>
            <a:r>
              <a:rPr sz="2400" dirty="0">
                <a:solidFill>
                  <a:srgbClr val="000000"/>
                </a:solidFill>
              </a:rPr>
              <a:t> di </a:t>
            </a:r>
            <a:r>
              <a:rPr sz="2400" dirty="0" err="1">
                <a:solidFill>
                  <a:srgbClr val="000000"/>
                </a:solidFill>
              </a:rPr>
              <a:t>lui</a:t>
            </a:r>
            <a:r>
              <a:rPr sz="2400" dirty="0">
                <a:solidFill>
                  <a:srgbClr val="000000"/>
                </a:solidFill>
              </a:rPr>
              <a:t>? </a:t>
            </a:r>
          </a:p>
          <a:p>
            <a:pPr algn="just" defTabSz="413613">
              <a:lnSpc>
                <a:spcPct val="115000"/>
              </a:lnSpc>
              <a:defRPr sz="2024" i="1">
                <a:solidFill>
                  <a:srgbClr val="797979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400" dirty="0">
                <a:solidFill>
                  <a:srgbClr val="000000"/>
                </a:solidFill>
              </a:rPr>
              <a:t>La </a:t>
            </a:r>
            <a:r>
              <a:rPr sz="2400" dirty="0" err="1">
                <a:solidFill>
                  <a:srgbClr val="000000"/>
                </a:solidFill>
              </a:rPr>
              <a:t>sua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vanità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che</a:t>
            </a:r>
            <a:r>
              <a:rPr sz="2400" dirty="0">
                <a:solidFill>
                  <a:srgbClr val="000000"/>
                </a:solidFill>
              </a:rPr>
              <a:t> ci fa </a:t>
            </a:r>
            <a:r>
              <a:rPr sz="2400" dirty="0" err="1">
                <a:solidFill>
                  <a:srgbClr val="000000"/>
                </a:solidFill>
              </a:rPr>
              <a:t>tanto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ridere</a:t>
            </a:r>
            <a:r>
              <a:rPr sz="2400" dirty="0">
                <a:solidFill>
                  <a:srgbClr val="000000"/>
                </a:solidFill>
              </a:rPr>
              <a:t> non </a:t>
            </a:r>
            <a:r>
              <a:rPr sz="2400" dirty="0" err="1">
                <a:solidFill>
                  <a:srgbClr val="000000"/>
                </a:solidFill>
              </a:rPr>
              <a:t>è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dirty="0" err="1">
                <a:solidFill>
                  <a:srgbClr val="000000"/>
                </a:solidFill>
              </a:rPr>
              <a:t>forse</a:t>
            </a:r>
            <a:r>
              <a:rPr sz="2400" dirty="0">
                <a:solidFill>
                  <a:srgbClr val="000000"/>
                </a:solidFill>
              </a:rPr>
              <a:t> un </a:t>
            </a:r>
            <a:r>
              <a:rPr sz="2400" dirty="0" err="1">
                <a:solidFill>
                  <a:srgbClr val="000000"/>
                </a:solidFill>
              </a:rPr>
              <a:t>po</a:t>
            </a:r>
            <a:r>
              <a:rPr sz="2400" dirty="0">
                <a:solidFill>
                  <a:srgbClr val="000000"/>
                </a:solidFill>
              </a:rPr>
              <a:t>’ </a:t>
            </a:r>
            <a:r>
              <a:rPr sz="2400" dirty="0" err="1">
                <a:solidFill>
                  <a:srgbClr val="000000"/>
                </a:solidFill>
              </a:rPr>
              <a:t>anche</a:t>
            </a:r>
            <a:r>
              <a:rPr sz="2400" dirty="0">
                <a:solidFill>
                  <a:srgbClr val="000000"/>
                </a:solidFill>
              </a:rPr>
              <a:t> la nostra?</a:t>
            </a:r>
            <a:r>
              <a:rPr sz="2400" i="0" dirty="0">
                <a:solidFill>
                  <a:srgbClr val="000000"/>
                </a:solidFill>
              </a:rPr>
              <a:t> </a:t>
            </a:r>
          </a:p>
          <a:p>
            <a:pPr algn="just" defTabSz="413613">
              <a:lnSpc>
                <a:spcPct val="115000"/>
              </a:lnSpc>
              <a:defRPr sz="1012" i="1">
                <a:solidFill>
                  <a:srgbClr val="797979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endParaRPr sz="1840" i="0" dirty="0">
              <a:solidFill>
                <a:srgbClr val="000000"/>
              </a:solidFill>
            </a:endParaRPr>
          </a:p>
          <a:p>
            <a:pPr algn="r" defTabSz="413613">
              <a:lnSpc>
                <a:spcPct val="115000"/>
              </a:lnSpc>
              <a:defRPr sz="2024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IVAN BACIOCCHI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  <p:bldP spid="168" grpId="2" animBg="1" advAuto="0"/>
      <p:bldP spid="169" grpId="3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Macintosh PowerPoint</Application>
  <PresentationFormat>Personalizzato</PresentationFormat>
  <Paragraphs>31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Helvetica Neue</vt:lpstr>
      <vt:lpstr>Optima</vt:lpstr>
      <vt:lpstr>LinenBook</vt:lpstr>
      <vt:lpstr>MILES GLORIOSUS</vt:lpstr>
      <vt:lpstr>SARSINA</vt:lpstr>
      <vt:lpstr>ECOLE INTERNATIONALE DE MIME CORPOREL DRAMATIQUE di Parigi </vt:lpstr>
      <vt:lpstr>MILES GLORIOSUS</vt:lpstr>
      <vt:lpstr>ECOLE INTERNATIONALE DE MIME CORPOREL DRAMATIQUE </vt:lpstr>
      <vt:lpstr>IL MIMO</vt:lpstr>
      <vt:lpstr>Presentazione standard di PowerPoint</vt:lpstr>
      <vt:lpstr>Presentazione standard di PowerPoint</vt:lpstr>
      <vt:lpstr>PIRGOPOLINICE</vt:lpstr>
      <vt:lpstr>PALESTRIONE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 GLORIOSUS</dc:title>
  <cp:lastModifiedBy>Alessandra Silva</cp:lastModifiedBy>
  <cp:revision>1</cp:revision>
  <dcterms:modified xsi:type="dcterms:W3CDTF">2019-01-16T16:13:19Z</dcterms:modified>
</cp:coreProperties>
</file>