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72" r:id="rId2"/>
  </p:sldMasterIdLst>
  <p:notesMasterIdLst>
    <p:notesMasterId r:id="rId45"/>
  </p:notesMasterIdLst>
  <p:handoutMasterIdLst>
    <p:handoutMasterId r:id="rId46"/>
  </p:handoutMasterIdLst>
  <p:sldIdLst>
    <p:sldId id="256" r:id="rId3"/>
    <p:sldId id="257" r:id="rId4"/>
    <p:sldId id="258" r:id="rId5"/>
    <p:sldId id="259" r:id="rId6"/>
    <p:sldId id="260" r:id="rId7"/>
    <p:sldId id="261" r:id="rId8"/>
    <p:sldId id="272" r:id="rId9"/>
    <p:sldId id="271" r:id="rId10"/>
    <p:sldId id="273" r:id="rId11"/>
    <p:sldId id="270" r:id="rId12"/>
    <p:sldId id="275" r:id="rId13"/>
    <p:sldId id="276" r:id="rId14"/>
    <p:sldId id="278" r:id="rId15"/>
    <p:sldId id="262" r:id="rId16"/>
    <p:sldId id="263" r:id="rId17"/>
    <p:sldId id="265" r:id="rId18"/>
    <p:sldId id="266" r:id="rId19"/>
    <p:sldId id="267" r:id="rId20"/>
    <p:sldId id="268" r:id="rId21"/>
    <p:sldId id="269" r:id="rId22"/>
    <p:sldId id="282" r:id="rId23"/>
    <p:sldId id="289" r:id="rId24"/>
    <p:sldId id="290" r:id="rId25"/>
    <p:sldId id="291" r:id="rId26"/>
    <p:sldId id="292" r:id="rId27"/>
    <p:sldId id="293" r:id="rId28"/>
    <p:sldId id="294" r:id="rId29"/>
    <p:sldId id="296" r:id="rId30"/>
    <p:sldId id="284" r:id="rId31"/>
    <p:sldId id="283" r:id="rId32"/>
    <p:sldId id="301" r:id="rId33"/>
    <p:sldId id="299" r:id="rId34"/>
    <p:sldId id="300" r:id="rId35"/>
    <p:sldId id="285" r:id="rId36"/>
    <p:sldId id="302" r:id="rId37"/>
    <p:sldId id="286" r:id="rId38"/>
    <p:sldId id="287" r:id="rId39"/>
    <p:sldId id="288" r:id="rId40"/>
    <p:sldId id="298" r:id="rId41"/>
    <p:sldId id="279" r:id="rId42"/>
    <p:sldId id="264" r:id="rId43"/>
    <p:sldId id="295" r:id="rId44"/>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A3A3A"/>
    <a:srgbClr val="2626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4409" autoAdjust="0"/>
  </p:normalViewPr>
  <p:slideViewPr>
    <p:cSldViewPr>
      <p:cViewPr>
        <p:scale>
          <a:sx n="65" d="100"/>
          <a:sy n="65" d="100"/>
        </p:scale>
        <p:origin x="-1440" y="192"/>
      </p:cViewPr>
      <p:guideLst>
        <p:guide orient="horz" pos="2160"/>
        <p:guide pos="2880"/>
      </p:guideLst>
    </p:cSldViewPr>
  </p:slideViewPr>
  <p:outlineViewPr>
    <p:cViewPr>
      <p:scale>
        <a:sx n="33" d="100"/>
        <a:sy n="33" d="100"/>
      </p:scale>
      <p:origin x="0" y="1896"/>
    </p:cViewPr>
  </p:outlineViewPr>
  <p:notesTextViewPr>
    <p:cViewPr>
      <p:scale>
        <a:sx n="100" d="100"/>
        <a:sy n="100" d="100"/>
      </p:scale>
      <p:origin x="0" y="0"/>
    </p:cViewPr>
  </p:notesTextViewPr>
  <p:sorterViewPr>
    <p:cViewPr>
      <p:scale>
        <a:sx n="100" d="100"/>
        <a:sy n="100" d="100"/>
      </p:scale>
      <p:origin x="0" y="29178"/>
    </p:cViewPr>
  </p:sorterViewPr>
  <p:notesViewPr>
    <p:cSldViewPr>
      <p:cViewPr>
        <p:scale>
          <a:sx n="100" d="100"/>
          <a:sy n="100" d="100"/>
        </p:scale>
        <p:origin x="-18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531EC4-80D5-44D0-8496-4B1D161A099F}" type="datetimeFigureOut">
              <a:rPr lang="it-IT" smtClean="0"/>
              <a:pPr/>
              <a:t>04/12/2016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B853BC-2951-4CB0-BEAC-8ABC046803E7}" type="slidenum">
              <a:rPr lang="it-IT" smtClean="0"/>
              <a:pPr/>
              <a:t>‹N›</a:t>
            </a:fld>
            <a:endParaRPr lang="it-IT"/>
          </a:p>
        </p:txBody>
      </p:sp>
    </p:spTree>
    <p:extLst>
      <p:ext uri="{BB962C8B-B14F-4D97-AF65-F5344CB8AC3E}">
        <p14:creationId xmlns:p14="http://schemas.microsoft.com/office/powerpoint/2010/main" xmlns="" val="2243790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C9552B7-61F6-4DDB-BA83-C8D51551C101}" type="datetimeFigureOut">
              <a:rPr lang="it-IT"/>
              <a:pPr>
                <a:defRPr/>
              </a:pPr>
              <a:t>04/12/2016</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t-IT"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E74D882-4A55-4E6F-8490-E94DB170E47A}" type="slidenum">
              <a:rPr lang="it-IT" altLang="it-IT"/>
              <a:pPr/>
              <a:t>‹N›</a:t>
            </a:fld>
            <a:endParaRPr lang="it-IT" altLang="it-IT"/>
          </a:p>
        </p:txBody>
      </p:sp>
    </p:spTree>
    <p:extLst>
      <p:ext uri="{BB962C8B-B14F-4D97-AF65-F5344CB8AC3E}">
        <p14:creationId xmlns:p14="http://schemas.microsoft.com/office/powerpoint/2010/main" xmlns="" val="2391854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t.wikipedia.org/wiki/BBC_Radio"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it.wikipedia.org/wiki/Fred_Hoyle" TargetMode="External"/><Relationship Id="rId5" Type="http://schemas.openxmlformats.org/officeDocument/2006/relationships/hyperlink" Target="https://it.wikipedia.org/wiki/Big_Bang" TargetMode="External"/><Relationship Id="rId4" Type="http://schemas.openxmlformats.org/officeDocument/2006/relationships/hyperlink" Target="https://it.wikipedia.org/wiki/194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it.wikipedia.org/wiki/1908" TargetMode="External"/><Relationship Id="rId3" Type="http://schemas.openxmlformats.org/officeDocument/2006/relationships/hyperlink" Target="https://it.wikipedia.org/wiki/1893" TargetMode="External"/><Relationship Id="rId7" Type="http://schemas.openxmlformats.org/officeDocument/2006/relationships/hyperlink" Target="https://it.wikipedia.org/wiki/Nubi_di_Magellano"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it.wikipedia.org/wiki/Stella_variabile" TargetMode="External"/><Relationship Id="rId5" Type="http://schemas.openxmlformats.org/officeDocument/2006/relationships/hyperlink" Target="https://it.wikipedia.org/wiki/Edward_Charles_Pickering" TargetMode="External"/><Relationship Id="rId10" Type="http://schemas.openxmlformats.org/officeDocument/2006/relationships/hyperlink" Target="https://it.wikipedia.org/wiki/Variabile_cefeide" TargetMode="External"/><Relationship Id="rId4" Type="http://schemas.openxmlformats.org/officeDocument/2006/relationships/hyperlink" Target="https://it.wikipedia.org/wiki/Osservatorio_di_Harvard" TargetMode="External"/><Relationship Id="rId9" Type="http://schemas.openxmlformats.org/officeDocument/2006/relationships/hyperlink" Target="https://it.wikipedia.org/wiki/191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it.wikipedia.org/wiki/George_Gamow" TargetMode="External"/><Relationship Id="rId13" Type="http://schemas.openxmlformats.org/officeDocument/2006/relationships/hyperlink" Target="https://it.wikipedia.org/wiki/BBC_Radio" TargetMode="External"/><Relationship Id="rId3" Type="http://schemas.openxmlformats.org/officeDocument/2006/relationships/hyperlink" Target="https://it.wikipedia.org/wiki/Seconda_guerra_mondiale" TargetMode="External"/><Relationship Id="rId7" Type="http://schemas.openxmlformats.org/officeDocument/2006/relationships/hyperlink" Target="https://it.wikipedia.org/wiki/Georges_Lema%C3%AEtre" TargetMode="External"/><Relationship Id="rId12" Type="http://schemas.openxmlformats.org/officeDocument/2006/relationships/hyperlink" Target="https://it.wikipedia.org/wiki/Radiazione_cosmica_di_fondo"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it.wikipedia.org/wiki/Big_Bang" TargetMode="External"/><Relationship Id="rId11" Type="http://schemas.openxmlformats.org/officeDocument/2006/relationships/hyperlink" Target="https://it.wikipedia.org/wiki/Robert_Herman" TargetMode="External"/><Relationship Id="rId5" Type="http://schemas.openxmlformats.org/officeDocument/2006/relationships/hyperlink" Target="https://it.wikipedia.org/wiki/Fred_Hoyle" TargetMode="External"/><Relationship Id="rId10" Type="http://schemas.openxmlformats.org/officeDocument/2006/relationships/hyperlink" Target="https://it.wikipedia.org/wiki/Nucleosintesi" TargetMode="External"/><Relationship Id="rId4" Type="http://schemas.openxmlformats.org/officeDocument/2006/relationships/hyperlink" Target="https://it.wikipedia.org/wiki/Teoria_dello_stato_stazionario" TargetMode="External"/><Relationship Id="rId9" Type="http://schemas.openxmlformats.org/officeDocument/2006/relationships/hyperlink" Target="https://it.wikipedia.org/wiki/Ralph_Alpher" TargetMode="External"/><Relationship Id="rId14" Type="http://schemas.openxmlformats.org/officeDocument/2006/relationships/hyperlink" Target="https://it.wikipedia.org/wiki/194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Corpo solido o liquido incandescente</a:t>
            </a:r>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8</a:t>
            </a:fld>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it-IT" dirty="0" smtClean="0"/>
              <a:t>Cerchiamo allora di ripercorrere le tappe principali del big bang per comprendere quando e come ha avuto origine la </a:t>
            </a:r>
            <a:r>
              <a:rPr lang="it-IT" dirty="0" err="1" smtClean="0"/>
              <a:t>radazione</a:t>
            </a:r>
            <a:r>
              <a:rPr lang="it-IT" dirty="0" smtClean="0"/>
              <a:t> cosmica di fondo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Particelle elementari sono 6 leptoni ( elettrone , muone, </a:t>
            </a:r>
            <a:r>
              <a:rPr lang="it-IT" dirty="0" err="1" smtClean="0"/>
              <a:t>tauone+</a:t>
            </a:r>
            <a:r>
              <a:rPr lang="it-IT" dirty="0" smtClean="0"/>
              <a:t> 3 neutrini) e 6 </a:t>
            </a:r>
            <a:r>
              <a:rPr lang="it-IT" dirty="0" err="1" smtClean="0"/>
              <a:t>quarks</a:t>
            </a:r>
            <a:r>
              <a:rPr lang="it-IT" dirty="0" smtClean="0"/>
              <a:t> che si legano per creare le particelle che ora conosciamo. </a:t>
            </a:r>
          </a:p>
          <a:p>
            <a:r>
              <a:rPr lang="it-IT" dirty="0" err="1" smtClean="0"/>
              <a:t>Es</a:t>
            </a:r>
            <a:r>
              <a:rPr lang="it-IT" dirty="0" smtClean="0"/>
              <a:t> </a:t>
            </a:r>
            <a:r>
              <a:rPr lang="it-IT" dirty="0" err="1" smtClean="0"/>
              <a:t>protone=</a:t>
            </a:r>
            <a:r>
              <a:rPr lang="it-IT" dirty="0" smtClean="0"/>
              <a:t> 2 q. up e 1 q. down</a:t>
            </a:r>
          </a:p>
          <a:p>
            <a:endParaRPr lang="it-IT" dirty="0" smtClean="0"/>
          </a:p>
          <a:p>
            <a:r>
              <a:rPr lang="it-IT" dirty="0" smtClean="0"/>
              <a:t>Non</a:t>
            </a:r>
            <a:r>
              <a:rPr lang="it-IT" baseline="0" dirty="0" smtClean="0"/>
              <a:t> è oggetto di questa giornata addentrarci nel modello standard: quello che preme sottolineare qui è che è stata proprio la fisica dei raggi cosmici, dunque quella banale domanda iniziale “perché l’elettroscopio si scarica ?” a dare l’avvio alla fisica delle particelle elementari che fino ad oggi si è sviluppata , con gran successo , negli acceleratori di particelle.</a:t>
            </a:r>
          </a:p>
          <a:p>
            <a:endParaRPr lang="it-IT" baseline="0" dirty="0" smtClean="0"/>
          </a:p>
          <a:p>
            <a:r>
              <a:rPr lang="it-IT" baseline="0" dirty="0" smtClean="0"/>
              <a:t>Sappiamo dunque tutto oggi sui </a:t>
            </a:r>
            <a:r>
              <a:rPr lang="it-IT" baseline="0" dirty="0" err="1" smtClean="0"/>
              <a:t>raggu</a:t>
            </a:r>
            <a:r>
              <a:rPr lang="it-IT" baseline="0" dirty="0" smtClean="0"/>
              <a:t> cosmici ? E’ tutto chiaro ? A queste due domande risponderà adesso Alessia.</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31</a:t>
            </a:fld>
            <a:endParaRPr lang="it-IT"/>
          </a:p>
        </p:txBody>
      </p:sp>
    </p:spTree>
    <p:extLst>
      <p:ext uri="{BB962C8B-B14F-4D97-AF65-F5344CB8AC3E}">
        <p14:creationId xmlns="" xmlns:p14="http://schemas.microsoft.com/office/powerpoint/2010/main" val="253356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32</a:t>
            </a:fld>
            <a:endParaRPr lang="it-IT"/>
          </a:p>
        </p:txBody>
      </p:sp>
    </p:spTree>
    <p:extLst>
      <p:ext uri="{BB962C8B-B14F-4D97-AF65-F5344CB8AC3E}">
        <p14:creationId xmlns="" xmlns:p14="http://schemas.microsoft.com/office/powerpoint/2010/main" val="1661116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solidFill>
                  <a:srgbClr val="FF0000"/>
                </a:solidFill>
              </a:rPr>
              <a:t>La spiegazione degli sciami sarà possibile</a:t>
            </a:r>
            <a:r>
              <a:rPr lang="it-IT" baseline="0" dirty="0" smtClean="0">
                <a:solidFill>
                  <a:srgbClr val="FF0000"/>
                </a:solidFill>
              </a:rPr>
              <a:t> quando si comprendono due fenomeni che rappresentano una </a:t>
            </a:r>
            <a:r>
              <a:rPr lang="it-IT" dirty="0" smtClean="0">
                <a:solidFill>
                  <a:srgbClr val="FF0000"/>
                </a:solidFill>
              </a:rPr>
              <a:t>delle conferme più spettacolari dell'equivalenza tra materia ed energia teorizzate da Einstein. Sappiamo infatti che ….</a:t>
            </a:r>
          </a:p>
          <a:p>
            <a:endParaRPr lang="it-IT" dirty="0" smtClean="0">
              <a:solidFill>
                <a:srgbClr val="FF0000"/>
              </a:solidFill>
            </a:endParaRPr>
          </a:p>
          <a:p>
            <a:r>
              <a:rPr lang="it-IT" dirty="0" smtClean="0">
                <a:solidFill>
                  <a:srgbClr val="FF0000"/>
                </a:solidFill>
              </a:rPr>
              <a:t>Il primo processo che ci interessa è l’annichilazione ( spiega</a:t>
            </a:r>
            <a:r>
              <a:rPr lang="it-IT" baseline="0" dirty="0" smtClean="0">
                <a:solidFill>
                  <a:srgbClr val="FF0000"/>
                </a:solidFill>
              </a:rPr>
              <a:t> anche perché i positroni non sono presenti nel mondo ordinario) </a:t>
            </a:r>
          </a:p>
          <a:p>
            <a:r>
              <a:rPr lang="it-IT" dirty="0" err="1" smtClean="0"/>
              <a:t>---------------------------</a:t>
            </a:r>
            <a:endParaRPr lang="it-IT" dirty="0" smtClean="0"/>
          </a:p>
          <a:p>
            <a:r>
              <a:rPr lang="it-IT" dirty="0" smtClean="0"/>
              <a:t>Questa scoperta permette la comprensione del meccanismo di produzione degli sciami di raggi cosmici, costituiti da fotoni, elettroni e positroni che si identifica come la componente "molle" dei raggi cosmici. </a:t>
            </a:r>
          </a:p>
          <a:p>
            <a:r>
              <a:rPr lang="it-IT" dirty="0" smtClean="0"/>
              <a:t>Teoria di </a:t>
            </a:r>
            <a:r>
              <a:rPr lang="it-IT" dirty="0" err="1" smtClean="0"/>
              <a:t>dirac</a:t>
            </a:r>
            <a:r>
              <a:rPr lang="it-IT" dirty="0" smtClean="0"/>
              <a:t> Hf= costante d </a:t>
            </a:r>
            <a:r>
              <a:rPr lang="it-IT" dirty="0" err="1" smtClean="0"/>
              <a:t>plank</a:t>
            </a:r>
            <a:r>
              <a:rPr lang="it-IT" dirty="0" smtClean="0"/>
              <a:t> per frequenza= energia fotone quando interagisce con un campo</a:t>
            </a:r>
            <a:r>
              <a:rPr lang="it-IT" baseline="0" dirty="0" smtClean="0"/>
              <a:t> elettrico nucleo</a:t>
            </a:r>
            <a:endParaRPr lang="it-IT" dirty="0" smtClean="0"/>
          </a:p>
          <a:p>
            <a:r>
              <a:rPr lang="it-IT" dirty="0" err="1" smtClean="0"/>
              <a:t>Energa</a:t>
            </a:r>
            <a:r>
              <a:rPr lang="it-IT" dirty="0" smtClean="0"/>
              <a:t> del fotone</a:t>
            </a:r>
            <a:r>
              <a:rPr lang="it-IT" baseline="0" dirty="0" smtClean="0"/>
              <a:t> diventa energia di massa</a:t>
            </a:r>
          </a:p>
          <a:p>
            <a:r>
              <a:rPr lang="it-IT" baseline="0" dirty="0" smtClean="0"/>
              <a:t>CREAZIONE COPPIE PROTONE-ANTIPOTRONE E NEUTRONE-ANTINEUTRONE</a:t>
            </a:r>
          </a:p>
          <a:p>
            <a:r>
              <a:rPr lang="it-IT" baseline="0" dirty="0" smtClean="0"/>
              <a:t>VITA BREVE e</a:t>
            </a:r>
          </a:p>
          <a:p>
            <a:r>
              <a:rPr lang="it-IT" baseline="0" dirty="0" smtClean="0"/>
              <a:t> Il processo di produzione di coppie è una reazione in cui un raggio gamma interagisce con la materia convertendo la sua energia in materia ed antimateria. Il caso più semplice è la creazione di una coppia elettrone-positrone a partire da un raggio γ. La reazione corrispondente è:           γ →  e−  +  e+</a:t>
            </a:r>
          </a:p>
          <a:p>
            <a:endParaRPr lang="it-IT" baseline="0" dirty="0" smtClean="0"/>
          </a:p>
          <a:p>
            <a:r>
              <a:rPr lang="it-IT" baseline="0" dirty="0" smtClean="0"/>
              <a:t>In questa reazione, che avviene solo se un fotone interagisce con un campo elettrico per esempio di un nucleo atomico, si conserva la carica ( nulla prima e dopo la reazione), la quantità di moto  e l'energia, sotto forma di radiazione prima e di massa poi . </a:t>
            </a:r>
          </a:p>
          <a:p>
            <a:endParaRPr lang="it-IT" baseline="0" dirty="0" smtClean="0"/>
          </a:p>
          <a:p>
            <a:r>
              <a:rPr lang="it-IT" baseline="0" dirty="0" smtClean="0"/>
              <a:t>L'energia di un fotone è data dal prodotto della costante di Planck h e della frequenza del fotone, mentre l'energia legata alla massa è fornita dall'equazione di </a:t>
            </a:r>
            <a:r>
              <a:rPr lang="it-IT" baseline="0" dirty="0" err="1" smtClean="0"/>
              <a:t>Eistein</a:t>
            </a:r>
            <a:r>
              <a:rPr lang="it-IT" baseline="0" dirty="0" smtClean="0"/>
              <a:t> E=mc2 </a:t>
            </a:r>
          </a:p>
          <a:p>
            <a:endParaRPr lang="it-IT" baseline="0" dirty="0" smtClean="0"/>
          </a:p>
          <a:p>
            <a:r>
              <a:rPr lang="it-IT" baseline="0" dirty="0" err="1" smtClean="0"/>
              <a:t>hf</a:t>
            </a:r>
            <a:r>
              <a:rPr lang="it-IT" baseline="0" dirty="0" smtClean="0"/>
              <a:t> = </a:t>
            </a:r>
            <a:r>
              <a:rPr lang="it-IT" baseline="0" dirty="0" err="1" smtClean="0"/>
              <a:t>mec2</a:t>
            </a:r>
            <a:r>
              <a:rPr lang="it-IT" baseline="0" dirty="0" smtClean="0"/>
              <a:t> + </a:t>
            </a:r>
            <a:r>
              <a:rPr lang="it-IT" baseline="0" dirty="0" err="1" smtClean="0"/>
              <a:t>mec2</a:t>
            </a:r>
            <a:r>
              <a:rPr lang="it-IT" baseline="0" dirty="0" smtClean="0"/>
              <a:t> + Energia cinetica</a:t>
            </a:r>
          </a:p>
          <a:p>
            <a:endParaRPr lang="it-IT" baseline="0" dirty="0" smtClean="0"/>
          </a:p>
          <a:p>
            <a:r>
              <a:rPr lang="it-IT" baseline="0" dirty="0" err="1" smtClean="0"/>
              <a:t>L'eqazione</a:t>
            </a:r>
            <a:r>
              <a:rPr lang="it-IT" baseline="0" dirty="0" smtClean="0"/>
              <a:t> sopra ci dice pertanto che l'energia del fotone si "materializza" in energia di massa dell'elettrone più una stessa quantità per il positrone (la cui massa è uguale a quella dell'elettrone) e l'energia in eccesso la troviamo sotto forma di energia cinetica di elettrone e positrone.</a:t>
            </a:r>
            <a:endParaRPr lang="it-IT" dirty="0"/>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53014277-F927-42CA-A009-8D98452D5A60}" type="slidenum">
              <a:rPr lang="it-IT" smtClean="0"/>
              <a:pPr/>
              <a:t>33</a:t>
            </a:fld>
            <a:endParaRPr lang="it-IT"/>
          </a:p>
        </p:txBody>
      </p:sp>
    </p:spTree>
    <p:extLst>
      <p:ext uri="{BB962C8B-B14F-4D97-AF65-F5344CB8AC3E}">
        <p14:creationId xmlns="" xmlns:p14="http://schemas.microsoft.com/office/powerpoint/2010/main" val="166111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it-IT" dirty="0" smtClean="0"/>
              <a:t>LA forza</a:t>
            </a:r>
            <a:r>
              <a:rPr lang="it-IT" baseline="0" dirty="0" smtClean="0"/>
              <a:t> forte agisce solo su distanze do 10-15 m  ed inoltre il legame viene spezzato se il nucleo viene investito da un fotone con energia superiore a quella di legame. I fotoni prodotti durante la </a:t>
            </a:r>
            <a:r>
              <a:rPr lang="it-IT" baseline="0" dirty="0" err="1" smtClean="0"/>
              <a:t>bariogenesi</a:t>
            </a:r>
            <a:r>
              <a:rPr lang="it-IT" baseline="0" dirty="0" smtClean="0"/>
              <a:t> sono talmente numerosi che dobbiamo aspettare che si raffreddino abbastanza prima che si possano formare i primi nuclei di deuterio. </a:t>
            </a:r>
            <a:r>
              <a:rPr lang="it-IT" dirty="0" smtClean="0"/>
              <a:t>In questa fase l’universo è completamente opaco.</a:t>
            </a:r>
            <a:r>
              <a:rPr lang="it-IT" baseline="0" dirty="0" smtClean="0"/>
              <a:t> UN fotone che vi si propaga trova continuamente sul suo cammino elettroni e protoni liberi che al suo arrivo oscillano e lo deviano ( diffusione). E’ il processo che avviene ancora oggi nel sole: se i fotoni generati nel nucleo viaggiassero per linea retta a velocità c ci impiegherebbero poco più di 2 secondi ad uscire dal nucleo (R = 700.000 km) . Invece impiegano migliaia di anni !!</a:t>
            </a:r>
            <a:endParaRPr lang="it-IT"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Equazioni di campo , molto difficili da risolvere in generale, permettono di calcolare la metrica (curvatura) in funzione della massa-energia che la determina</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l termine "Big Bang" fu coniato durante una trasmissione radiofonica della </a:t>
            </a:r>
            <a:r>
              <a:rPr lang="it-IT" dirty="0" smtClean="0">
                <a:hlinkClick r:id="rId3" tooltip="BBC Radio"/>
              </a:rPr>
              <a:t>BBC Radio</a:t>
            </a:r>
            <a:r>
              <a:rPr lang="it-IT" dirty="0" smtClean="0"/>
              <a:t> del marzo </a:t>
            </a:r>
            <a:r>
              <a:rPr lang="it-IT" dirty="0" smtClean="0">
                <a:hlinkClick r:id="rId4" tooltip="1949"/>
              </a:rPr>
              <a:t>1949</a:t>
            </a:r>
            <a:r>
              <a:rPr lang="it-IT" baseline="30000" dirty="0" smtClean="0">
                <a:hlinkClick r:id="rId5"/>
              </a:rPr>
              <a:t>[22][23][24]</a:t>
            </a:r>
            <a:r>
              <a:rPr lang="it-IT" dirty="0" smtClean="0"/>
              <a:t> da </a:t>
            </a:r>
            <a:r>
              <a:rPr lang="it-IT" dirty="0" smtClean="0">
                <a:hlinkClick r:id="rId6" tooltip="Fred Hoyle"/>
              </a:rPr>
              <a:t>Fred </a:t>
            </a:r>
            <a:r>
              <a:rPr lang="it-IT" dirty="0" err="1" smtClean="0">
                <a:hlinkClick r:id="rId6" tooltip="Fred Hoyle"/>
              </a:rPr>
              <a:t>Hoyle</a:t>
            </a:r>
            <a:r>
              <a:rPr lang="it-IT" dirty="0" smtClean="0"/>
              <a:t> in senso dispregiativo, riferendosi ad esso come "</a:t>
            </a:r>
            <a:r>
              <a:rPr lang="it-IT" i="1" dirty="0" smtClean="0"/>
              <a:t>questa idea del grosso botto</a:t>
            </a:r>
            <a:r>
              <a:rPr lang="it-IT" dirty="0" smtClean="0"/>
              <a:t>". Successivamente </a:t>
            </a:r>
            <a:r>
              <a:rPr lang="it-IT" dirty="0" err="1" smtClean="0"/>
              <a:t>Hoyle</a:t>
            </a:r>
            <a:r>
              <a:rPr lang="it-IT" dirty="0" smtClean="0"/>
              <a:t> diede un valido contributo al tentativo di comprendere il percorso nucleare di formazione degli elementi più pesanti a partire da quelli più leggeri.</a:t>
            </a:r>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20</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it-IT" sz="1000" smtClean="0"/>
              <a:t>Molti oggetti celesti , es stelle e galassie, emettono luce. La luce emessa da un oggetto celeste è caratterizzata dal fatto di avere tutte le lunghezze d’onda tranne alcune che vengono assorbite dagli elementi che costituiscono la stella. La posizione in cui si trovano le righe costituisce una specie di” impronta digitale “ dell’elemento che costituisce la stella. Gli scienziati ad inizio 900 conoscevano bene gli spettri ( ossia la luce) emessa dai diversi elementi. </a:t>
            </a:r>
          </a:p>
          <a:p>
            <a:pPr eaLnBrk="1" hangingPunct="1"/>
            <a:r>
              <a:rPr lang="it-IT" sz="1000" smtClean="0"/>
              <a:t>Tra il 1922 ed il 1924 un astronomo tedesco, Wrtz, si accorse che alcune nebulose emettevano luce con righe di assorbimento identiche a quelle di alcuni elementi chimici ma tutte spostate verso il rosso di un certo fattore. Nella slide vediamo un esempio: un dato elemento chimico era caratterizzato per esempio da uno spettro come quello mostrato nella banda centrale, mentre Wirtz  vedeva uno spettro come quello mostrato sotto in  cui tutte le righe erano spostate verso il rosso di un dato fattore. Per una nebulosa diversa accadeva lo stessa ma il fattore di cui risultavano allungate le lunghezze d’onda non era necessariamente lo stesso. Questo fenomeno è noto oggi come “red shift”. Per niente chiari erano l’origine fisica ed il suo eventuale legame con la distanza della sorgente.  Questi vennero chiariti nel 1929 da Hubble il quale riuscì a misurare la distanza di diverse galassie e vide che lo spostamento verso il rosso era tanto più marcato quanto più la galassia era lontana. Tutte le galassie si stavano dunque allontanando ed a causa della velocità di allontanamento si osservava questo spostamento verso il rosso della luce osservata dalla terra.In realtà l’allontanamento delle galassie non è dovuto ad un moto delle stesse nello spazio ma ad una dilatazione dello spazio stesso che contiene le galassie.</a:t>
            </a:r>
          </a:p>
          <a:p>
            <a:pPr eaLnBrk="1" hangingPunct="1"/>
            <a:r>
              <a:rPr lang="it-IT" sz="1000" smtClean="0"/>
              <a:t>L’universo è dunque in espansiione e la luce emessa da una lontana galassia impiega molto tempo a raggiungerci, Nel frattempo l’universo, lo spazio stesso si espande e questo provoca uno “stiramento della lunghezza d’onda e quindi un suo spostamento verso il rosso tanto maggiore quanto più l’oggetto è distante.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Leavitt</a:t>
            </a:r>
            <a:r>
              <a:rPr lang="it-IT" dirty="0" smtClean="0"/>
              <a:t> iniziò a lavorare nel </a:t>
            </a:r>
            <a:r>
              <a:rPr lang="it-IT" dirty="0" smtClean="0">
                <a:hlinkClick r:id="rId3" tooltip="1893"/>
              </a:rPr>
              <a:t>1893</a:t>
            </a:r>
            <a:r>
              <a:rPr lang="it-IT" dirty="0" smtClean="0"/>
              <a:t> presso l'</a:t>
            </a:r>
            <a:r>
              <a:rPr lang="it-IT" dirty="0" smtClean="0">
                <a:hlinkClick r:id="rId4" tooltip="Osservatorio di Harvard"/>
              </a:rPr>
              <a:t>Osservatorio di Harvard</a:t>
            </a:r>
            <a:r>
              <a:rPr lang="it-IT" dirty="0" smtClean="0"/>
              <a:t> come una delle "donne computer", cioè con le mansioni di calcolatore manuale - computer - come venivano chiamati alla fine del XIX secolo questi specialisti. Detti calcolatori passavano la vita a studiare le lastre fotografiche delle stelle e a fare calcoli, il che spiega il loro nome. </a:t>
            </a:r>
            <a:r>
              <a:rPr lang="it-IT" dirty="0" err="1" smtClean="0"/>
              <a:t>Leavitt</a:t>
            </a:r>
            <a:r>
              <a:rPr lang="it-IT" dirty="0" smtClean="0"/>
              <a:t> fu assunta da </a:t>
            </a:r>
            <a:r>
              <a:rPr lang="it-IT" dirty="0" smtClean="0">
                <a:hlinkClick r:id="rId5" tooltip="Edward Charles Pickering"/>
              </a:rPr>
              <a:t>Edward </a:t>
            </a:r>
            <a:r>
              <a:rPr lang="it-IT" dirty="0" err="1" smtClean="0">
                <a:hlinkClick r:id="rId5" tooltip="Edward Charles Pickering"/>
              </a:rPr>
              <a:t>Pickering</a:t>
            </a:r>
            <a:r>
              <a:rPr lang="it-IT" dirty="0" smtClean="0"/>
              <a:t> per misurare e catalogare la luminosità delle stelle nelle fotografie dell'osservatorio. Notò centinaia di </a:t>
            </a:r>
            <a:r>
              <a:rPr lang="it-IT" dirty="0" smtClean="0">
                <a:hlinkClick r:id="rId6" tooltip="Stella variabile"/>
              </a:rPr>
              <a:t>stelle variabili</a:t>
            </a:r>
            <a:r>
              <a:rPr lang="it-IT" dirty="0" smtClean="0"/>
              <a:t> nelle immagini delle </a:t>
            </a:r>
            <a:r>
              <a:rPr lang="it-IT" dirty="0" smtClean="0">
                <a:hlinkClick r:id="rId7" tooltip="Nubi di Magellano"/>
              </a:rPr>
              <a:t>Nubi di Magellano</a:t>
            </a:r>
            <a:r>
              <a:rPr lang="it-IT" dirty="0" smtClean="0"/>
              <a:t>. Nel </a:t>
            </a:r>
            <a:r>
              <a:rPr lang="it-IT" dirty="0" smtClean="0">
                <a:hlinkClick r:id="rId8" tooltip="1908"/>
              </a:rPr>
              <a:t>1908</a:t>
            </a:r>
            <a:r>
              <a:rPr lang="it-IT" dirty="0" smtClean="0"/>
              <a:t> pubblicò i suoi risultati negli </a:t>
            </a:r>
            <a:r>
              <a:rPr lang="it-IT" i="1" dirty="0" smtClean="0"/>
              <a:t>Annali dell'Osservatorio Astronomico del Collegio di Harvard</a:t>
            </a:r>
            <a:r>
              <a:rPr lang="it-IT" dirty="0" smtClean="0"/>
              <a:t>, notando che alcune tra quelle stelle mostravano una regolarità: le più luminose avevano anche un periodo più lungo. Dopo alcuni studi, confermò nel </a:t>
            </a:r>
            <a:r>
              <a:rPr lang="it-IT" dirty="0" smtClean="0">
                <a:hlinkClick r:id="rId9" tooltip="1912"/>
              </a:rPr>
              <a:t>1912</a:t>
            </a:r>
            <a:r>
              <a:rPr lang="it-IT" dirty="0" smtClean="0"/>
              <a:t> che le stelle variabili oggi chiamate </a:t>
            </a:r>
            <a:r>
              <a:rPr lang="it-IT" dirty="0" smtClean="0">
                <a:hlinkClick r:id="rId10" tooltip="Variabile cefeide"/>
              </a:rPr>
              <a:t>cefeidi</a:t>
            </a:r>
            <a:r>
              <a:rPr lang="it-IT" dirty="0" smtClean="0"/>
              <a:t>, presentano una relazione periodo-luminosità, secondo l'equazione:</a:t>
            </a:r>
          </a:p>
          <a:p>
            <a:r>
              <a:rPr lang="it-IT" dirty="0" smtClean="0"/>
              <a:t>M V = − 2 , 87 log ⁡ P − 1 , 40 {</a:t>
            </a:r>
            <a:r>
              <a:rPr lang="it-IT" dirty="0" err="1" smtClean="0"/>
              <a:t>\displaystyle</a:t>
            </a:r>
            <a:r>
              <a:rPr lang="it-IT" dirty="0" smtClean="0"/>
              <a:t> </a:t>
            </a:r>
            <a:r>
              <a:rPr lang="it-IT" dirty="0" err="1" smtClean="0"/>
              <a:t>M_</a:t>
            </a:r>
            <a:r>
              <a:rPr lang="it-IT" dirty="0" smtClean="0"/>
              <a:t>{V}=-2{,}87\log {P}-1{,}40} </a:t>
            </a:r>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24</a:t>
            </a:fld>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1925 : Pubblicazione</a:t>
            </a:r>
            <a:r>
              <a:rPr lang="it-IT" baseline="0" dirty="0" smtClean="0"/>
              <a:t> risultati su Cefeidi</a:t>
            </a:r>
          </a:p>
          <a:p>
            <a:r>
              <a:rPr lang="it-IT" baseline="0" dirty="0" smtClean="0"/>
              <a:t>1936 : Pubblicazione libro . </a:t>
            </a:r>
          </a:p>
          <a:p>
            <a:r>
              <a:rPr lang="it-IT" baseline="0" dirty="0" smtClean="0"/>
              <a:t>Si passa da un universo fatto di stelle e coincidente con la nostra galassia, ad un universo riempito da innumerevoli galassie molto distanti tra loro.</a:t>
            </a:r>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25</a:t>
            </a:fld>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i="1" dirty="0" smtClean="0"/>
              <a:t>H</a:t>
            </a:r>
            <a:r>
              <a:rPr lang="it-IT" baseline="-25000" dirty="0" smtClean="0"/>
              <a:t>0</a:t>
            </a:r>
            <a:r>
              <a:rPr lang="it-IT" dirty="0" smtClean="0"/>
              <a:t> = circa 500 km/s per </a:t>
            </a:r>
            <a:r>
              <a:rPr lang="it-IT" dirty="0" err="1" smtClean="0"/>
              <a:t>Mpc</a:t>
            </a:r>
            <a:r>
              <a:rPr lang="it-IT" dirty="0" smtClean="0"/>
              <a:t>, un valore 7 volte maggiore del valore attualmente accettato</a:t>
            </a:r>
          </a:p>
          <a:p>
            <a:r>
              <a:rPr lang="it-IT" dirty="0" err="1" smtClean="0"/>
              <a:t>Hubble</a:t>
            </a:r>
            <a:r>
              <a:rPr lang="it-IT" dirty="0" smtClean="0"/>
              <a:t> aveva sottostimato gravemente gli errori di misura, al punto che se oggi si ripetesse la sua analisi sul medesimo campione di oggetti, usando però i dati più aggiornati per le loro distanze e velocità di recessione, non si otterrebbe un risultato statisticamente significativo, poiché le galassie considerate sono troppo vicine a noi. Questa incertezza si manifesta nel fatto che il valore oggi comunemente accettato per </a:t>
            </a:r>
            <a:r>
              <a:rPr lang="it-IT" i="1" dirty="0" smtClean="0"/>
              <a:t>H</a:t>
            </a:r>
            <a:r>
              <a:rPr lang="it-IT" baseline="-25000" dirty="0" smtClean="0"/>
              <a:t>0</a:t>
            </a:r>
            <a:r>
              <a:rPr lang="it-IT" dirty="0" smtClean="0"/>
              <a:t> è circa 7 volte inferiore a quello inizialmente stimato da </a:t>
            </a:r>
            <a:r>
              <a:rPr lang="it-IT" dirty="0" err="1" smtClean="0"/>
              <a:t>Hubble</a:t>
            </a:r>
            <a:r>
              <a:rPr lang="it-IT" dirty="0" smtClean="0"/>
              <a:t> stesso. Ciononostante, il fatto che fra distanza e velocità di recessione esista una relazione lineare è stato ripetutamente confermato da tutte le osservazioni successive.</a:t>
            </a:r>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26</a:t>
            </a:fld>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Supponiamo che in 2h l’universo abbia raddoppiato il suo diametro </a:t>
            </a:r>
          </a:p>
          <a:p>
            <a:r>
              <a:rPr lang="it-IT" dirty="0" smtClean="0"/>
              <a:t>Se A</a:t>
            </a:r>
            <a:r>
              <a:rPr lang="it-IT" baseline="0" dirty="0" smtClean="0"/>
              <a:t> e B distano 5 cm a t=0 disteranno 10 cm dopo due ore =&gt; v = (10-5)/2h = 2,5 cm/h</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Se A</a:t>
            </a:r>
            <a:r>
              <a:rPr lang="it-IT" baseline="0" dirty="0" smtClean="0"/>
              <a:t> e c distano 10 cm a t=0 disteranno 20 cm dopo due ore =&gt; v = (20-10)/2h = 5 cm/h</a:t>
            </a:r>
            <a:endParaRPr lang="it-IT" dirty="0" smtClean="0"/>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27</a:t>
            </a:fld>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Dopo la </a:t>
            </a:r>
            <a:r>
              <a:rPr lang="it-IT" dirty="0" smtClean="0">
                <a:hlinkClick r:id="rId3" tooltip="Seconda guerra mondiale"/>
              </a:rPr>
              <a:t>seconda guerra mondiale</a:t>
            </a:r>
            <a:r>
              <a:rPr lang="it-IT" dirty="0" smtClean="0"/>
              <a:t> emersero due differenti teorie cosmologiche:</a:t>
            </a:r>
          </a:p>
          <a:p>
            <a:r>
              <a:rPr lang="it-IT" dirty="0" smtClean="0"/>
              <a:t>La prima era la </a:t>
            </a:r>
            <a:r>
              <a:rPr lang="it-IT" dirty="0" smtClean="0">
                <a:hlinkClick r:id="rId4" tooltip="Teoria dello stato stazionario"/>
              </a:rPr>
              <a:t>teoria dello stato stazionario</a:t>
            </a:r>
            <a:r>
              <a:rPr lang="it-IT" dirty="0" smtClean="0"/>
              <a:t> di </a:t>
            </a:r>
            <a:r>
              <a:rPr lang="it-IT" dirty="0" smtClean="0">
                <a:hlinkClick r:id="rId5" tooltip="Fred Hoyle"/>
              </a:rPr>
              <a:t>Fred </a:t>
            </a:r>
            <a:r>
              <a:rPr lang="it-IT" dirty="0" err="1" smtClean="0">
                <a:hlinkClick r:id="rId5" tooltip="Fred Hoyle"/>
              </a:rPr>
              <a:t>Hoyle</a:t>
            </a:r>
            <a:r>
              <a:rPr lang="it-IT" dirty="0" smtClean="0"/>
              <a:t>, in base alla quale nuova materia doveva essere creata per compensare l'espansione. In questo modello l'universo è approssimativamente lo stesso in ogni istante di tempo.</a:t>
            </a:r>
            <a:r>
              <a:rPr lang="it-IT" baseline="30000" dirty="0" smtClean="0">
                <a:hlinkClick r:id="rId6"/>
              </a:rPr>
              <a:t>[18]</a:t>
            </a:r>
            <a:endParaRPr lang="it-IT" dirty="0" smtClean="0"/>
          </a:p>
          <a:p>
            <a:r>
              <a:rPr lang="it-IT" dirty="0" smtClean="0"/>
              <a:t>L'altra è la teoria del Big Bang di </a:t>
            </a:r>
            <a:r>
              <a:rPr lang="it-IT" dirty="0" smtClean="0">
                <a:hlinkClick r:id="rId7" tooltip="Georges Lemaître"/>
              </a:rPr>
              <a:t>Georges </a:t>
            </a:r>
            <a:r>
              <a:rPr lang="it-IT" dirty="0" err="1" smtClean="0">
                <a:hlinkClick r:id="rId7" tooltip="Georges Lemaître"/>
              </a:rPr>
              <a:t>Lemaître</a:t>
            </a:r>
            <a:r>
              <a:rPr lang="it-IT" dirty="0" smtClean="0"/>
              <a:t>, supportata e sviluppata da </a:t>
            </a:r>
            <a:r>
              <a:rPr lang="it-IT" dirty="0" smtClean="0">
                <a:hlinkClick r:id="rId8" tooltip="George Gamow"/>
              </a:rPr>
              <a:t>George </a:t>
            </a:r>
            <a:r>
              <a:rPr lang="it-IT" dirty="0" err="1" smtClean="0">
                <a:hlinkClick r:id="rId8" tooltip="George Gamow"/>
              </a:rPr>
              <a:t>Gamow</a:t>
            </a:r>
            <a:r>
              <a:rPr lang="it-IT" dirty="0" smtClean="0"/>
              <a:t> che nel 1948 assieme a </a:t>
            </a:r>
            <a:r>
              <a:rPr lang="it-IT" dirty="0" smtClean="0">
                <a:hlinkClick r:id="rId9" tooltip="Ralph Alpher"/>
              </a:rPr>
              <a:t>Ralph </a:t>
            </a:r>
            <a:r>
              <a:rPr lang="it-IT" dirty="0" err="1" smtClean="0">
                <a:hlinkClick r:id="rId9" tooltip="Ralph Alpher"/>
              </a:rPr>
              <a:t>Alpher</a:t>
            </a:r>
            <a:r>
              <a:rPr lang="it-IT" dirty="0" smtClean="0"/>
              <a:t> introdusse il concetto di </a:t>
            </a:r>
            <a:r>
              <a:rPr lang="it-IT" dirty="0" err="1" smtClean="0">
                <a:hlinkClick r:id="rId10" tooltip="Nucleosintesi"/>
              </a:rPr>
              <a:t>nucleosintesi</a:t>
            </a:r>
            <a:r>
              <a:rPr lang="it-IT" dirty="0" smtClean="0"/>
              <a:t>.</a:t>
            </a:r>
            <a:r>
              <a:rPr lang="it-IT" baseline="30000" dirty="0" smtClean="0">
                <a:hlinkClick r:id="rId6"/>
              </a:rPr>
              <a:t>[19]</a:t>
            </a:r>
            <a:r>
              <a:rPr lang="it-IT" dirty="0" smtClean="0"/>
              <a:t> Questa pubblicazione segnò l'inizio della cosmologia del Big Bang come scienza quantitativa. Sempre </a:t>
            </a:r>
            <a:r>
              <a:rPr lang="it-IT" dirty="0" err="1" smtClean="0">
                <a:hlinkClick r:id="rId9" tooltip="Ralph Alpher"/>
              </a:rPr>
              <a:t>Alpher</a:t>
            </a:r>
            <a:r>
              <a:rPr lang="it-IT" dirty="0" smtClean="0"/>
              <a:t>, con </a:t>
            </a:r>
            <a:r>
              <a:rPr lang="it-IT" dirty="0" smtClean="0">
                <a:hlinkClick r:id="rId11" tooltip="Robert Herman"/>
              </a:rPr>
              <a:t>Robert </a:t>
            </a:r>
            <a:r>
              <a:rPr lang="it-IT" dirty="0" err="1" smtClean="0">
                <a:hlinkClick r:id="rId11" tooltip="Robert Herman"/>
              </a:rPr>
              <a:t>Herman</a:t>
            </a:r>
            <a:r>
              <a:rPr lang="it-IT" dirty="0" smtClean="0"/>
              <a:t>, ipotizzò nello stesso anno l'esistenza di una </a:t>
            </a:r>
            <a:r>
              <a:rPr lang="it-IT" dirty="0" smtClean="0">
                <a:hlinkClick r:id="rId12" tooltip="Radiazione cosmica di fondo"/>
              </a:rPr>
              <a:t>radiazione cosmica di fondo</a:t>
            </a:r>
            <a:r>
              <a:rPr lang="it-IT" dirty="0" smtClean="0"/>
              <a:t>.</a:t>
            </a:r>
            <a:r>
              <a:rPr lang="it-IT" baseline="30000" dirty="0" smtClean="0">
                <a:hlinkClick r:id="rId6"/>
              </a:rPr>
              <a:t>[20]</a:t>
            </a:r>
            <a:endParaRPr lang="it-IT" dirty="0" smtClean="0"/>
          </a:p>
          <a:p>
            <a:r>
              <a:rPr lang="it-IT" dirty="0" smtClean="0"/>
              <a:t>Il termine "Big Bang" fu coniato durante una trasmissione radiofonica della </a:t>
            </a:r>
            <a:r>
              <a:rPr lang="it-IT" dirty="0" smtClean="0">
                <a:hlinkClick r:id="rId13" tooltip="BBC Radio"/>
              </a:rPr>
              <a:t>BBC Radio</a:t>
            </a:r>
            <a:r>
              <a:rPr lang="it-IT" dirty="0" smtClean="0"/>
              <a:t> del marzo </a:t>
            </a:r>
            <a:r>
              <a:rPr lang="it-IT" dirty="0" smtClean="0">
                <a:hlinkClick r:id="rId14" tooltip="1949"/>
              </a:rPr>
              <a:t>1949</a:t>
            </a:r>
            <a:r>
              <a:rPr lang="it-IT" baseline="30000" dirty="0" smtClean="0">
                <a:hlinkClick r:id="rId6"/>
              </a:rPr>
              <a:t>[21][22][23]</a:t>
            </a:r>
            <a:r>
              <a:rPr lang="it-IT" dirty="0" smtClean="0"/>
              <a:t> da </a:t>
            </a:r>
            <a:r>
              <a:rPr lang="it-IT" dirty="0" smtClean="0">
                <a:hlinkClick r:id="rId5" tooltip="Fred Hoyle"/>
              </a:rPr>
              <a:t>Fred </a:t>
            </a:r>
            <a:r>
              <a:rPr lang="it-IT" dirty="0" err="1" smtClean="0">
                <a:hlinkClick r:id="rId5" tooltip="Fred Hoyle"/>
              </a:rPr>
              <a:t>Hoyle</a:t>
            </a:r>
            <a:r>
              <a:rPr lang="it-IT" dirty="0" smtClean="0"/>
              <a:t> in senso dispregiativo, riferendosi ad esso come "</a:t>
            </a:r>
            <a:r>
              <a:rPr lang="it-IT" i="1" dirty="0" smtClean="0"/>
              <a:t>questa idea del grosso botto</a:t>
            </a:r>
            <a:r>
              <a:rPr lang="it-IT" dirty="0" smtClean="0"/>
              <a:t>". Successivamente </a:t>
            </a:r>
            <a:r>
              <a:rPr lang="it-IT" dirty="0" err="1" smtClean="0"/>
              <a:t>Hoyle</a:t>
            </a:r>
            <a:r>
              <a:rPr lang="it-IT" dirty="0" smtClean="0"/>
              <a:t> diede un valido contributo al tentativo di comprendere il percorso nucleare di formazione degli elementi più pesanti a partire da quelli più leggeri.</a:t>
            </a:r>
          </a:p>
          <a:p>
            <a:endParaRPr lang="it-IT" dirty="0"/>
          </a:p>
        </p:txBody>
      </p:sp>
      <p:sp>
        <p:nvSpPr>
          <p:cNvPr id="4" name="Segnaposto numero diapositiva 3"/>
          <p:cNvSpPr>
            <a:spLocks noGrp="1"/>
          </p:cNvSpPr>
          <p:nvPr>
            <p:ph type="sldNum" sz="quarter" idx="10"/>
          </p:nvPr>
        </p:nvSpPr>
        <p:spPr/>
        <p:txBody>
          <a:bodyPr/>
          <a:lstStyle/>
          <a:p>
            <a:fld id="{3E74D882-4A55-4E6F-8490-E94DB170E47A}" type="slidenum">
              <a:rPr lang="it-IT" altLang="it-IT" smtClean="0"/>
              <a:pPr/>
              <a:t>28</a:t>
            </a:fld>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it-IT" dirty="0" smtClean="0"/>
              <a:t>Dobbiamo allora fare un viaggio indietro nel tempo …..</a:t>
            </a:r>
          </a:p>
          <a:p>
            <a:pPr eaLnBrk="1" hangingPunct="1"/>
            <a:r>
              <a:rPr lang="it-IT" dirty="0" smtClean="0"/>
              <a:t>In realtà ben prima che si originasse la vita ….</a:t>
            </a:r>
          </a:p>
          <a:p>
            <a:pPr eaLnBrk="1" hangingPunct="1"/>
            <a:r>
              <a:rPr lang="it-IT" dirty="0" smtClean="0"/>
              <a:t>Quando tutto il nostro universo era concentrato in un volume ristretto molto denso e </a:t>
            </a:r>
            <a:r>
              <a:rPr lang="it-IT" dirty="0" err="1" smtClean="0"/>
              <a:t>caldo…</a:t>
            </a:r>
            <a:r>
              <a:rPr lang="it-IT" dirty="0" smtClean="0"/>
              <a:t>.</a:t>
            </a:r>
          </a:p>
          <a:p>
            <a:pPr eaLnBrk="1" hangingPunct="1"/>
            <a:r>
              <a:rPr lang="it-IT" dirty="0" smtClean="0"/>
              <a:t> quando tutto era composto da atomi prevalentemente di idrogeno ….</a:t>
            </a:r>
          </a:p>
          <a:p>
            <a:pPr eaLnBrk="1" hangingPunct="1"/>
            <a:r>
              <a:rPr lang="it-IT" dirty="0" smtClean="0"/>
              <a:t>Anzi dobbiamo andare ancora più indietro nel tempo , quando a causa delle altissime temperature gli elettroni non potevano restare legati ai nuclei per formare gli atomi e quando dunque l’universo era composto da protoni, neutroni ed elettroni …</a:t>
            </a:r>
          </a:p>
          <a:p>
            <a:pPr eaLnBrk="1" hangingPunct="1"/>
            <a:endParaRPr lang="it-IT" dirty="0" smtClean="0"/>
          </a:p>
          <a:p>
            <a:pPr eaLnBrk="1" hangingPunct="1"/>
            <a:r>
              <a:rPr lang="it-IT" dirty="0" smtClean="0"/>
              <a:t>Ma la fisica attuale ci consente di andare ancora più indietro quando l’universo era ancora più caldo e nemmeno i quark  che sono le particelle che oggi riteniamo “elementari” e che compongono protoni e neutroni  riuscivano ad essere legati</a:t>
            </a:r>
          </a:p>
          <a:p>
            <a:pPr eaLnBrk="1" hangingPunct="1"/>
            <a:endParaRPr lang="it-IT" dirty="0" smtClean="0"/>
          </a:p>
          <a:p>
            <a:pPr eaLnBrk="1" hangingPunct="1"/>
            <a:r>
              <a:rPr lang="it-IT" dirty="0" smtClean="0"/>
              <a:t>Le nostre conoscenze, la fisica che abbiamo oggi,  ci consentono  di andare indietro fino all’istante 10 </a:t>
            </a:r>
            <a:r>
              <a:rPr lang="it-IT" baseline="30000" dirty="0" smtClean="0"/>
              <a:t>-46</a:t>
            </a:r>
            <a:r>
              <a:rPr lang="it-IT" dirty="0" smtClean="0"/>
              <a:t> s (impressionante se ci pensiamo) dopo il big bang: in quell’epoca l’universo era un gas estremamente caldo e denso di quark e leptoni ( altre particelle elementari tra cui troviamo gli elettroni</a:t>
            </a:r>
          </a:p>
          <a:p>
            <a:pPr eaLnBrk="1" hangingPunct="1"/>
            <a:endParaRPr lang="it-IT"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6"/>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4E19975-0CD5-4412-A28D-E70874F85F09}" type="datetimeFigureOut">
              <a:rPr lang="it-IT"/>
              <a:pPr>
                <a:defRPr/>
              </a:pPr>
              <a:t>04/12/2016</a:t>
            </a:fld>
            <a:endParaRPr lang="it-IT"/>
          </a:p>
        </p:txBody>
      </p:sp>
      <p:sp>
        <p:nvSpPr>
          <p:cNvPr id="5" name="Segnaposto numero diapositiva 5"/>
          <p:cNvSpPr>
            <a:spLocks noGrp="1"/>
          </p:cNvSpPr>
          <p:nvPr>
            <p:ph type="sldNum" sz="quarter" idx="11"/>
          </p:nvPr>
        </p:nvSpPr>
        <p:spPr>
          <a:xfrm>
            <a:off x="7010400" y="6492876"/>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B9396C2-340E-4247-8D89-C0525F0B5B85}" type="slidenum">
              <a:rPr lang="it-IT" altLang="it-IT"/>
              <a:pPr/>
              <a:t>‹N›</a:t>
            </a:fld>
            <a:endParaRPr lang="it-IT" altLang="it-IT"/>
          </a:p>
        </p:txBody>
      </p:sp>
    </p:spTree>
    <p:extLst>
      <p:ext uri="{BB962C8B-B14F-4D97-AF65-F5344CB8AC3E}">
        <p14:creationId xmlns:p14="http://schemas.microsoft.com/office/powerpoint/2010/main" xmlns="" val="466343927"/>
      </p:ext>
    </p:extLst>
  </p:cSld>
  <p:clrMapOvr>
    <a:masterClrMapping/>
  </p:clrMapOvr>
  <p:transition spd="slow">
    <p:wipe dir="r"/>
    <p:sndAc>
      <p:stSnd>
        <p:snd r:embed="rId1" name="bomb.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9A22F94A-68A2-4734-ACAE-A720E87727BF}" type="datetimeFigureOut">
              <a:rPr lang="it-IT"/>
              <a:pPr>
                <a:defRPr/>
              </a:pPr>
              <a:t>04/12/2016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89FAFAE-30EB-4CF5-A863-C5258D8EDB98}" type="slidenum">
              <a:rPr lang="it-IT" altLang="it-IT"/>
              <a:pPr/>
              <a:t>‹N›</a:t>
            </a:fld>
            <a:endParaRPr lang="it-IT" altLang="it-IT"/>
          </a:p>
        </p:txBody>
      </p:sp>
    </p:spTree>
    <p:extLst>
      <p:ext uri="{BB962C8B-B14F-4D97-AF65-F5344CB8AC3E}">
        <p14:creationId xmlns:p14="http://schemas.microsoft.com/office/powerpoint/2010/main" xmlns="" val="1284239208"/>
      </p:ext>
    </p:extLst>
  </p:cSld>
  <p:clrMapOvr>
    <a:masterClrMapping/>
  </p:clrMapOvr>
  <p:transition spd="slow">
    <p:wipe dir="r"/>
    <p:sndAc>
      <p:stSnd>
        <p:snd r:embed="rId1" name="bomb.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AD454F2C-F6DE-4EE8-9288-C5BF69A869A8}" type="datetimeFigureOut">
              <a:rPr lang="it-IT"/>
              <a:pPr>
                <a:defRPr/>
              </a:pPr>
              <a:t>04/12/2016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16A5D83-46E5-46A1-8258-F9C8F5285B3C}" type="slidenum">
              <a:rPr lang="it-IT" altLang="it-IT"/>
              <a:pPr/>
              <a:t>‹N›</a:t>
            </a:fld>
            <a:endParaRPr lang="it-IT" altLang="it-IT"/>
          </a:p>
        </p:txBody>
      </p:sp>
    </p:spTree>
    <p:extLst>
      <p:ext uri="{BB962C8B-B14F-4D97-AF65-F5344CB8AC3E}">
        <p14:creationId xmlns:p14="http://schemas.microsoft.com/office/powerpoint/2010/main" xmlns="" val="953602361"/>
      </p:ext>
    </p:extLst>
  </p:cSld>
  <p:clrMapOvr>
    <a:masterClrMapping/>
  </p:clrMapOvr>
  <p:transition spd="slow">
    <p:wipe dir="r"/>
    <p:sndAc>
      <p:stSnd>
        <p:snd r:embed="rId1" name="bomb.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179388" y="260350"/>
            <a:ext cx="6624637" cy="576263"/>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457200" y="1628775"/>
            <a:ext cx="3997325" cy="21748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06925" y="1628775"/>
            <a:ext cx="3997325" cy="21748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7200" y="3956050"/>
            <a:ext cx="3997325" cy="21748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06925" y="3956050"/>
            <a:ext cx="3997325" cy="21748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0" y="6492876"/>
            <a:ext cx="2133600" cy="365125"/>
          </a:xfrm>
          <a:prstGeom prst="rect">
            <a:avLst/>
          </a:prstGeom>
        </p:spPr>
        <p:txBody>
          <a:bodyPr/>
          <a:lstStyle>
            <a:lvl1pPr>
              <a:defRPr/>
            </a:lvl1pPr>
          </a:lstStyle>
          <a:p>
            <a:pPr eaLnBrk="1" fontAlgn="auto" hangingPunct="1">
              <a:spcBef>
                <a:spcPts val="0"/>
              </a:spcBef>
              <a:spcAft>
                <a:spcPts val="0"/>
              </a:spcAft>
              <a:defRPr/>
            </a:pPr>
            <a:fld id="{E6123881-BC6A-4C62-89E7-D77AA72C2F47}"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6" name="Segnaposto numero diapositiva 5"/>
          <p:cNvSpPr>
            <a:spLocks noGrp="1"/>
          </p:cNvSpPr>
          <p:nvPr>
            <p:ph type="sldNum" sz="quarter" idx="12"/>
          </p:nvPr>
        </p:nvSpPr>
        <p:spPr>
          <a:xfrm>
            <a:off x="7010400" y="6492876"/>
            <a:ext cx="2133600" cy="365125"/>
          </a:xfrm>
          <a:prstGeom prst="rect">
            <a:avLst/>
          </a:prstGeom>
        </p:spPr>
        <p:txBody>
          <a:bodyPr/>
          <a:lstStyle>
            <a:lvl1pPr>
              <a:defRPr/>
            </a:lvl1pPr>
          </a:lstStyle>
          <a:p>
            <a:pPr eaLnBrk="1" fontAlgn="auto" hangingPunct="1">
              <a:spcBef>
                <a:spcPts val="0"/>
              </a:spcBef>
              <a:spcAft>
                <a:spcPts val="0"/>
              </a:spcAft>
              <a:defRPr/>
            </a:pPr>
            <a:fld id="{BB6198E9-BE17-4FD2-81CA-776B2B4D3CF5}"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2168299601"/>
      </p:ext>
    </p:extLst>
  </p:cSld>
  <p:clrMapOvr>
    <a:masterClrMapping/>
  </p:clrMapOvr>
  <p:transition spd="slow">
    <p:wipe dir="r"/>
    <p:sndAc>
      <p:stSnd>
        <p:snd r:embed="rId1" name="bomb.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EE459297-6001-4F7B-A376-30629B4102AF}"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B1F7595B-5966-422B-8B81-DE9711DB59CE}"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1791438663"/>
      </p:ext>
    </p:extLst>
  </p:cSld>
  <p:clrMapOvr>
    <a:masterClrMapping/>
  </p:clrMapOvr>
  <p:transition spd="slow">
    <p:wipe dir="r"/>
    <p:sndAc>
      <p:stSnd>
        <p:snd r:embed="rId1" name="bomb.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37D243F9-E4D3-43C0-920E-5B465DE0354D}"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F3725756-FFFF-40C4-A4E4-A6179FE12537}"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1082889259"/>
      </p:ext>
    </p:extLst>
  </p:cSld>
  <p:clrMapOvr>
    <a:masterClrMapping/>
  </p:clrMapOvr>
  <p:transition spd="slow">
    <p:wipe dir="r"/>
    <p:sndAc>
      <p:stSnd>
        <p:snd r:embed="rId1" name="bomb.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708732A6-281D-451D-A621-F0682CD709CB}"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050426EB-1F4C-4C09-9C08-74F706135E1D}"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2587033943"/>
      </p:ext>
    </p:extLst>
  </p:cSld>
  <p:clrMapOvr>
    <a:masterClrMapping/>
  </p:clrMapOvr>
  <p:transition spd="slow">
    <p:wipe dir="r"/>
    <p:sndAc>
      <p:stSnd>
        <p:snd r:embed="rId1" name="bomb.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785D9FB8-EFA7-47CA-8CA7-A3FDC61E1772}"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8"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9"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DC561A24-861D-4DEC-934E-3BD9B7B97024}"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1638216972"/>
      </p:ext>
    </p:extLst>
  </p:cSld>
  <p:clrMapOvr>
    <a:masterClrMapping/>
  </p:clrMapOvr>
  <p:transition spd="slow">
    <p:wipe dir="r"/>
    <p:sndAc>
      <p:stSnd>
        <p:snd r:embed="rId1" name="bomb.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85F766A4-275A-4C3B-A7E3-A5D18D3D43B8}"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4"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5"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EFFB9116-527C-4582-B2EE-FBD2521588CE}"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3505673979"/>
      </p:ext>
    </p:extLst>
  </p:cSld>
  <p:clrMapOvr>
    <a:masterClrMapping/>
  </p:clrMapOvr>
  <p:transition spd="slow">
    <p:wipe dir="r"/>
    <p:sndAc>
      <p:stSnd>
        <p:snd r:embed="rId1" name="bomb.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06A9495F-24DB-44AF-9542-6C326DE964C1}"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31DE75CE-2D49-4E32-A564-516EB840372E}"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430699388"/>
      </p:ext>
    </p:extLst>
  </p:cSld>
  <p:clrMapOvr>
    <a:masterClrMapping/>
  </p:clrMapOvr>
  <p:transition spd="slow">
    <p:wipe dir="r"/>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296144"/>
          </a:xfrm>
        </p:spPr>
        <p:txBody>
          <a:body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24B8C6E-EB2E-4A35-A7C0-51A9C2D6D6EE}" type="datetimeFigureOut">
              <a:rPr lang="it-IT"/>
              <a:pPr>
                <a:defRPr/>
              </a:pPr>
              <a:t>04/12/2016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BDDA046-FF33-4C52-BF96-1D44754E5142}" type="slidenum">
              <a:rPr lang="it-IT" altLang="it-IT"/>
              <a:pPr/>
              <a:t>‹N›</a:t>
            </a:fld>
            <a:endParaRPr lang="it-IT" altLang="it-IT"/>
          </a:p>
        </p:txBody>
      </p:sp>
    </p:spTree>
    <p:extLst>
      <p:ext uri="{BB962C8B-B14F-4D97-AF65-F5344CB8AC3E}">
        <p14:creationId xmlns:p14="http://schemas.microsoft.com/office/powerpoint/2010/main" xmlns="" val="1115445727"/>
      </p:ext>
    </p:extLst>
  </p:cSld>
  <p:clrMapOvr>
    <a:masterClrMapping/>
  </p:clrMapOvr>
  <p:transition spd="slow">
    <p:wipe dir="r"/>
    <p:sndAc>
      <p:stSnd>
        <p:snd r:embed="rId1" name="bomb.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CD50CF9C-A7DD-4738-ABCF-DE81A64D14F4}"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851FED3E-AF71-4864-A0BC-A7382F5ED596}"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4185952457"/>
      </p:ext>
    </p:extLst>
  </p:cSld>
  <p:clrMapOvr>
    <a:masterClrMapping/>
  </p:clrMapOvr>
  <p:transition spd="slow">
    <p:wipe dir="r"/>
    <p:sndAc>
      <p:stSnd>
        <p:snd r:embed="rId1" name="bomb.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4D87C10F-7C64-4FC0-B6A6-ABDE73835A91}"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72292A73-F4C4-4CF1-A1FA-2D729886C41D}"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994843167"/>
      </p:ext>
    </p:extLst>
  </p:cSld>
  <p:clrMapOvr>
    <a:masterClrMapping/>
  </p:clrMapOvr>
  <p:transition spd="slow">
    <p:wipe dir="r"/>
    <p:sndAc>
      <p:stSnd>
        <p:snd r:embed="rId1" name="bomb.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ED4747A4-8058-4785-8B58-CE53F1FE64D4}"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BD50734D-5702-44F5-927E-CD77C86AFFEA}"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3904530655"/>
      </p:ext>
    </p:extLst>
  </p:cSld>
  <p:clrMapOvr>
    <a:masterClrMapping/>
  </p:clrMapOvr>
  <p:transition spd="slow">
    <p:wipe dir="r"/>
    <p:sndAc>
      <p:stSnd>
        <p:snd r:embed="rId1" name="bomb.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a:lvl1pPr>
          </a:lstStyle>
          <a:p>
            <a:pPr eaLnBrk="1" fontAlgn="auto" hangingPunct="1">
              <a:spcBef>
                <a:spcPts val="0"/>
              </a:spcBef>
              <a:spcAft>
                <a:spcPts val="0"/>
              </a:spcAft>
              <a:defRPr/>
            </a:pPr>
            <a:fld id="{2B6722BB-FBD6-4D4A-B4E7-237318A8391E}" type="datetimeFigureOut">
              <a:rPr lang="it-IT">
                <a:solidFill>
                  <a:prstClr val="black"/>
                </a:solidFill>
                <a:latin typeface="Calibri"/>
              </a:rPr>
              <a:pPr eaLnBrk="1" fontAlgn="auto" hangingPunct="1">
                <a:spcBef>
                  <a:spcPts val="0"/>
                </a:spcBef>
                <a:spcAft>
                  <a:spcPts val="0"/>
                </a:spcAft>
                <a:defRPr/>
              </a:pPr>
              <a:t>04/12/2016</a:t>
            </a:fld>
            <a:endParaRPr lang="it-IT">
              <a:solidFill>
                <a:prstClr val="black"/>
              </a:solidFill>
              <a:latin typeface="Calibri"/>
            </a:endParaRPr>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a:defRPr/>
            </a:lvl1pPr>
          </a:lstStyle>
          <a:p>
            <a:pPr eaLnBrk="1" fontAlgn="auto" hangingPunct="1">
              <a:spcBef>
                <a:spcPts val="0"/>
              </a:spcBef>
              <a:spcAft>
                <a:spcPts val="0"/>
              </a:spcAft>
              <a:defRPr/>
            </a:pPr>
            <a:endParaRPr lang="it-IT">
              <a:solidFill>
                <a:prstClr val="black"/>
              </a:solidFill>
              <a:latin typeface="Calibri"/>
            </a:endParaRPr>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a:lstStyle>
            <a:lvl1pPr>
              <a:defRPr/>
            </a:lvl1pPr>
          </a:lstStyle>
          <a:p>
            <a:pPr eaLnBrk="1" fontAlgn="auto" hangingPunct="1">
              <a:spcBef>
                <a:spcPts val="0"/>
              </a:spcBef>
              <a:spcAft>
                <a:spcPts val="0"/>
              </a:spcAft>
              <a:defRPr/>
            </a:pPr>
            <a:fld id="{597EF377-D975-4517-A689-3DAA0CFA960B}" type="slidenum">
              <a:rPr lang="it-IT">
                <a:solidFill>
                  <a:prstClr val="black"/>
                </a:solidFill>
                <a:latin typeface="Calibri"/>
              </a:rPr>
              <a:pPr eaLnBrk="1" fontAlgn="auto" hangingPunct="1">
                <a:spcBef>
                  <a:spcPts val="0"/>
                </a:spcBef>
                <a:spcAft>
                  <a:spcPts val="0"/>
                </a:spcAft>
                <a:defRPr/>
              </a:pPr>
              <a:t>‹N›</a:t>
            </a:fld>
            <a:endParaRPr lang="it-IT">
              <a:solidFill>
                <a:prstClr val="black"/>
              </a:solidFill>
              <a:latin typeface="Calibri"/>
            </a:endParaRPr>
          </a:p>
        </p:txBody>
      </p:sp>
    </p:spTree>
    <p:extLst>
      <p:ext uri="{BB962C8B-B14F-4D97-AF65-F5344CB8AC3E}">
        <p14:creationId xmlns:p14="http://schemas.microsoft.com/office/powerpoint/2010/main" xmlns="" val="853754016"/>
      </p:ext>
    </p:extLst>
  </p:cSld>
  <p:clrMapOvr>
    <a:masterClrMapping/>
  </p:clrMapOvr>
  <p:transition spd="slow">
    <p:wipe dir="r"/>
    <p:sndAc>
      <p:stSnd>
        <p:snd r:embed="rId1" name="bomb.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4D473E4C-C7EB-44CF-B6B7-BD962E3B28DE}" type="datetimeFigureOut">
              <a:rPr lang="it-IT"/>
              <a:pPr>
                <a:defRPr/>
              </a:pPr>
              <a:t>04/12/2016</a:t>
            </a:fld>
            <a:endParaRPr lang="it-IT"/>
          </a:p>
        </p:txBody>
      </p:sp>
      <p:sp>
        <p:nvSpPr>
          <p:cNvPr id="5"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6"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C81C0DC-CAB3-4537-9BB9-6FFF57E09CFE}" type="slidenum">
              <a:rPr lang="it-IT" altLang="it-IT"/>
              <a:pPr/>
              <a:t>‹N›</a:t>
            </a:fld>
            <a:endParaRPr lang="it-IT" altLang="it-IT"/>
          </a:p>
        </p:txBody>
      </p:sp>
    </p:spTree>
    <p:extLst>
      <p:ext uri="{BB962C8B-B14F-4D97-AF65-F5344CB8AC3E}">
        <p14:creationId xmlns:p14="http://schemas.microsoft.com/office/powerpoint/2010/main" xmlns="" val="2819964047"/>
      </p:ext>
    </p:extLst>
  </p:cSld>
  <p:clrMapOvr>
    <a:masterClrMapping/>
  </p:clrMapOvr>
  <p:transition spd="slow">
    <p:wipe dir="r"/>
    <p:sndAc>
      <p:stSnd>
        <p:snd r:embed="rId1" name="bomb.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FD8C975-9FC6-4135-877E-086C32C31A8A}" type="datetimeFigureOut">
              <a:rPr lang="it-IT"/>
              <a:pPr>
                <a:defRPr/>
              </a:pPr>
              <a:t>04/12/2016</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B09C25A-C7BF-4EBA-B706-81FAC320F5CF}" type="slidenum">
              <a:rPr lang="it-IT" altLang="it-IT"/>
              <a:pPr/>
              <a:t>‹N›</a:t>
            </a:fld>
            <a:endParaRPr lang="it-IT" altLang="it-IT"/>
          </a:p>
        </p:txBody>
      </p:sp>
    </p:spTree>
    <p:extLst>
      <p:ext uri="{BB962C8B-B14F-4D97-AF65-F5344CB8AC3E}">
        <p14:creationId xmlns:p14="http://schemas.microsoft.com/office/powerpoint/2010/main" xmlns="" val="2103718804"/>
      </p:ext>
    </p:extLst>
  </p:cSld>
  <p:clrMapOvr>
    <a:masterClrMapping/>
  </p:clrMapOvr>
  <p:transition spd="slow">
    <p:wipe dir="r"/>
    <p:sndAc>
      <p:stSnd>
        <p:snd r:embed="rId1" name="bomb.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13C8147-DC6A-4E46-B0B7-877D6AB9266D}" type="datetimeFigureOut">
              <a:rPr lang="it-IT"/>
              <a:pPr>
                <a:defRPr/>
              </a:pPr>
              <a:t>04/12/2016</a:t>
            </a:fld>
            <a:endParaRPr lang="it-IT"/>
          </a:p>
        </p:txBody>
      </p:sp>
      <p:sp>
        <p:nvSpPr>
          <p:cNvPr id="8"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9"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A023FDC-D50F-4872-A7F9-FC20EA00D180}" type="slidenum">
              <a:rPr lang="it-IT" altLang="it-IT"/>
              <a:pPr/>
              <a:t>‹N›</a:t>
            </a:fld>
            <a:endParaRPr lang="it-IT" altLang="it-IT"/>
          </a:p>
        </p:txBody>
      </p:sp>
    </p:spTree>
    <p:extLst>
      <p:ext uri="{BB962C8B-B14F-4D97-AF65-F5344CB8AC3E}">
        <p14:creationId xmlns:p14="http://schemas.microsoft.com/office/powerpoint/2010/main" xmlns="" val="2599771556"/>
      </p:ext>
    </p:extLst>
  </p:cSld>
  <p:clrMapOvr>
    <a:masterClrMapping/>
  </p:clrMapOvr>
  <p:transition spd="slow">
    <p:wipe dir="r"/>
    <p:sndAc>
      <p:stSnd>
        <p:snd r:embed="rId1" name="bomb.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13B0B31-A473-45F6-A4D3-D40C6AF18A91}" type="datetimeFigureOut">
              <a:rPr lang="it-IT"/>
              <a:pPr>
                <a:defRPr/>
              </a:pPr>
              <a:t>04/12/2016</a:t>
            </a:fld>
            <a:endParaRPr lang="it-IT"/>
          </a:p>
        </p:txBody>
      </p:sp>
      <p:sp>
        <p:nvSpPr>
          <p:cNvPr id="4"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5"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DB71547-DC56-40A0-B51D-B3EC51D61C31}" type="slidenum">
              <a:rPr lang="it-IT" altLang="it-IT"/>
              <a:pPr/>
              <a:t>‹N›</a:t>
            </a:fld>
            <a:endParaRPr lang="it-IT" altLang="it-IT"/>
          </a:p>
        </p:txBody>
      </p:sp>
    </p:spTree>
    <p:extLst>
      <p:ext uri="{BB962C8B-B14F-4D97-AF65-F5344CB8AC3E}">
        <p14:creationId xmlns:p14="http://schemas.microsoft.com/office/powerpoint/2010/main" xmlns="" val="161949203"/>
      </p:ext>
    </p:extLst>
  </p:cSld>
  <p:clrMapOvr>
    <a:masterClrMapping/>
  </p:clrMapOvr>
  <p:transition spd="slow">
    <p:wipe dir="r"/>
    <p:sndAc>
      <p:stSnd>
        <p:snd r:embed="rId1" name="bomb.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68C48D3-A17F-4F62-BCBE-75C00191FD2F}" type="datetimeFigureOut">
              <a:rPr lang="it-IT"/>
              <a:pPr>
                <a:defRPr/>
              </a:pPr>
              <a:t>04/12/2016</a:t>
            </a:fld>
            <a:endParaRPr lang="it-IT"/>
          </a:p>
        </p:txBody>
      </p:sp>
      <p:sp>
        <p:nvSpPr>
          <p:cNvPr id="3"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4"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B89BE85-B011-4B1E-9F38-191EEA7FE76F}" type="slidenum">
              <a:rPr lang="it-IT" altLang="it-IT"/>
              <a:pPr/>
              <a:t>‹N›</a:t>
            </a:fld>
            <a:endParaRPr lang="it-IT" altLang="it-IT"/>
          </a:p>
        </p:txBody>
      </p:sp>
    </p:spTree>
    <p:extLst>
      <p:ext uri="{BB962C8B-B14F-4D97-AF65-F5344CB8AC3E}">
        <p14:creationId xmlns:p14="http://schemas.microsoft.com/office/powerpoint/2010/main" xmlns="" val="2000833663"/>
      </p:ext>
    </p:extLst>
  </p:cSld>
  <p:clrMapOvr>
    <a:masterClrMapping/>
  </p:clrMapOvr>
  <p:transition spd="slow">
    <p:wipe dir="r"/>
    <p:sndAc>
      <p:stSnd>
        <p:snd r:embed="rId1" name="bomb.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BEDD18A-FF38-44E3-8034-C8DF57A348B9}" type="datetimeFigureOut">
              <a:rPr lang="it-IT"/>
              <a:pPr>
                <a:defRPr/>
              </a:pPr>
              <a:t>04/12/2016</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A228B5A-73CE-46EE-B90E-C3E48E27D625}" type="slidenum">
              <a:rPr lang="it-IT" altLang="it-IT"/>
              <a:pPr/>
              <a:t>‹N›</a:t>
            </a:fld>
            <a:endParaRPr lang="it-IT" altLang="it-IT"/>
          </a:p>
        </p:txBody>
      </p:sp>
    </p:spTree>
    <p:extLst>
      <p:ext uri="{BB962C8B-B14F-4D97-AF65-F5344CB8AC3E}">
        <p14:creationId xmlns:p14="http://schemas.microsoft.com/office/powerpoint/2010/main" xmlns="" val="1380955825"/>
      </p:ext>
    </p:extLst>
  </p:cSld>
  <p:clrMapOvr>
    <a:masterClrMapping/>
  </p:clrMapOvr>
  <p:transition spd="slow">
    <p:wipe dir="r"/>
    <p:sndAc>
      <p:stSnd>
        <p:snd r:embed="rId1" name="bomb.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a:xfrm>
            <a:off x="457200" y="6356351"/>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D970E6F5-441A-4010-959A-CA099E9C4042}" type="datetimeFigureOut">
              <a:rPr lang="it-IT"/>
              <a:pPr>
                <a:defRPr/>
              </a:pPr>
              <a:t>04/12/2016</a:t>
            </a:fld>
            <a:endParaRPr lang="it-IT"/>
          </a:p>
        </p:txBody>
      </p:sp>
      <p:sp>
        <p:nvSpPr>
          <p:cNvPr id="6" name="Segnaposto piè di pagina 4"/>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it-IT"/>
          </a:p>
        </p:txBody>
      </p:sp>
      <p:sp>
        <p:nvSpPr>
          <p:cNvPr id="7" name="Segnaposto numero diapositiva 5"/>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E63C36F-18BF-4B5A-9465-323441C2B061}" type="slidenum">
              <a:rPr lang="it-IT" altLang="it-IT"/>
              <a:pPr/>
              <a:t>‹N›</a:t>
            </a:fld>
            <a:endParaRPr lang="it-IT" altLang="it-IT"/>
          </a:p>
        </p:txBody>
      </p:sp>
    </p:spTree>
    <p:extLst>
      <p:ext uri="{BB962C8B-B14F-4D97-AF65-F5344CB8AC3E}">
        <p14:creationId xmlns:p14="http://schemas.microsoft.com/office/powerpoint/2010/main" xmlns="" val="3777720843"/>
      </p:ext>
    </p:extLst>
  </p:cSld>
  <p:clrMapOvr>
    <a:masterClrMapping/>
  </p:clrMapOvr>
  <p:transition spd="slow">
    <p:wipe dir="r"/>
    <p:sndAc>
      <p:stSnd>
        <p:snd r:embed="rId1" name="bomb.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audio" Target="../media/audio1.wav"/><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DBEEF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914" y="188913"/>
            <a:ext cx="6192837" cy="1295400"/>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4626"/>
            <a:ext cx="9144000" cy="3333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b="1" dirty="0">
                <a:solidFill>
                  <a:schemeClr val="accent1">
                    <a:lumMod val="50000"/>
                  </a:schemeClr>
                </a:solidFill>
              </a:rPr>
              <a:t>SKYLAB : </a:t>
            </a:r>
            <a:r>
              <a:rPr lang="it-IT" b="1" dirty="0" smtClean="0">
                <a:solidFill>
                  <a:schemeClr val="accent1">
                    <a:lumMod val="50000"/>
                  </a:schemeClr>
                </a:solidFill>
              </a:rPr>
              <a:t>LA</a:t>
            </a:r>
            <a:r>
              <a:rPr lang="it-IT" b="1" baseline="0" dirty="0" smtClean="0">
                <a:solidFill>
                  <a:schemeClr val="accent1">
                    <a:lumMod val="50000"/>
                  </a:schemeClr>
                </a:solidFill>
              </a:rPr>
              <a:t> RADIAZIONE COSMICA </a:t>
            </a:r>
            <a:r>
              <a:rPr lang="it-IT" b="1" baseline="0" dirty="0" err="1" smtClean="0">
                <a:solidFill>
                  <a:schemeClr val="accent1">
                    <a:lumMod val="50000"/>
                  </a:schemeClr>
                </a:solidFill>
              </a:rPr>
              <a:t>DI</a:t>
            </a:r>
            <a:r>
              <a:rPr lang="it-IT" b="1" baseline="0" dirty="0" smtClean="0">
                <a:solidFill>
                  <a:schemeClr val="accent1">
                    <a:lumMod val="50000"/>
                  </a:schemeClr>
                </a:solidFill>
              </a:rPr>
              <a:t> FONDO</a:t>
            </a:r>
            <a:endParaRPr lang="it-IT" b="1" dirty="0">
              <a:solidFill>
                <a:schemeClr val="accent1">
                  <a:lumMod val="50000"/>
                </a:schemeClr>
              </a:solidFill>
            </a:endParaRPr>
          </a:p>
        </p:txBody>
      </p:sp>
      <p:pic>
        <p:nvPicPr>
          <p:cNvPr id="9" name="Picture 2"/>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899592" cy="849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2"/>
          <p:cNvPicPr>
            <a:picLocks noChangeAspect="1" noChangeArrowheads="1"/>
          </p:cNvPicPr>
          <p:nvPr userDrawn="1"/>
        </p:nvPicPr>
        <p:blipFill>
          <a:blip r:embed="rId16" cstate="print"/>
          <a:srcRect/>
          <a:stretch>
            <a:fillRect/>
          </a:stretch>
        </p:blipFill>
        <p:spPr bwMode="auto">
          <a:xfrm>
            <a:off x="0" y="5794251"/>
            <a:ext cx="1697218" cy="1063749"/>
          </a:xfrm>
          <a:prstGeom prst="rect">
            <a:avLst/>
          </a:prstGeom>
          <a:noFill/>
          <a:ln w="9525">
            <a:noFill/>
            <a:miter lim="800000"/>
            <a:headEnd/>
            <a:tailEnd/>
          </a:ln>
        </p:spPr>
      </p:pic>
      <p:pic>
        <p:nvPicPr>
          <p:cNvPr id="3" name="Picture 3"/>
          <p:cNvPicPr>
            <a:picLocks noChangeAspect="1" noChangeArrowheads="1"/>
          </p:cNvPicPr>
          <p:nvPr userDrawn="1"/>
        </p:nvPicPr>
        <p:blipFill>
          <a:blip r:embed="rId17" cstate="print"/>
          <a:srcRect/>
          <a:stretch>
            <a:fillRect/>
          </a:stretch>
        </p:blipFill>
        <p:spPr bwMode="auto">
          <a:xfrm>
            <a:off x="7524328" y="5950984"/>
            <a:ext cx="1619672" cy="907016"/>
          </a:xfrm>
          <a:prstGeom prst="rect">
            <a:avLst/>
          </a:prstGeom>
          <a:noFill/>
          <a:ln w="9525">
            <a:noFill/>
            <a:miter lim="800000"/>
            <a:headEnd/>
            <a:tailEnd/>
          </a:ln>
        </p:spPr>
      </p:pic>
      <p:pic>
        <p:nvPicPr>
          <p:cNvPr id="1028" name="Picture 4"/>
          <p:cNvPicPr>
            <a:picLocks noChangeAspect="1" noChangeArrowheads="1"/>
          </p:cNvPicPr>
          <p:nvPr userDrawn="1"/>
        </p:nvPicPr>
        <p:blipFill>
          <a:blip r:embed="rId18" cstate="print"/>
          <a:srcRect/>
          <a:stretch>
            <a:fillRect/>
          </a:stretch>
        </p:blipFill>
        <p:spPr bwMode="auto">
          <a:xfrm>
            <a:off x="7706104" y="0"/>
            <a:ext cx="1437896" cy="118757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84" r:id="rId12"/>
  </p:sldLayoutIdLst>
  <p:transition spd="slow">
    <p:wipe dir="r"/>
    <p:sndAc>
      <p:stSnd>
        <p:snd r:embed="rId14" name="bomb.wav"/>
      </p:stSnd>
    </p:sndAc>
  </p:transition>
  <p:txStyles>
    <p:titleStyle>
      <a:lvl1pPr algn="ctr" rtl="0" eaLnBrk="0" fontAlgn="base" hangingPunct="0">
        <a:spcBef>
          <a:spcPct val="0"/>
        </a:spcBef>
        <a:spcAft>
          <a:spcPct val="0"/>
        </a:spcAft>
        <a:defRPr sz="4400" b="1" kern="1200">
          <a:ln w="12700">
            <a:solidFill>
              <a:schemeClr val="accent1">
                <a:lumMod val="75000"/>
              </a:schemeClr>
            </a:solidFill>
            <a:prstDash val="solid"/>
          </a:ln>
          <a:solidFill>
            <a:srgbClr val="C6D9F1"/>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400" b="1">
          <a:solidFill>
            <a:srgbClr val="C6D9F1"/>
          </a:solidFill>
          <a:latin typeface="Calibri" pitchFamily="34" charset="0"/>
        </a:defRPr>
      </a:lvl2pPr>
      <a:lvl3pPr algn="ctr" rtl="0" eaLnBrk="0" fontAlgn="base" hangingPunct="0">
        <a:spcBef>
          <a:spcPct val="0"/>
        </a:spcBef>
        <a:spcAft>
          <a:spcPct val="0"/>
        </a:spcAft>
        <a:defRPr sz="4400" b="1">
          <a:solidFill>
            <a:srgbClr val="C6D9F1"/>
          </a:solidFill>
          <a:latin typeface="Calibri" pitchFamily="34" charset="0"/>
        </a:defRPr>
      </a:lvl3pPr>
      <a:lvl4pPr algn="ctr" rtl="0" eaLnBrk="0" fontAlgn="base" hangingPunct="0">
        <a:spcBef>
          <a:spcPct val="0"/>
        </a:spcBef>
        <a:spcAft>
          <a:spcPct val="0"/>
        </a:spcAft>
        <a:defRPr sz="4400" b="1">
          <a:solidFill>
            <a:srgbClr val="C6D9F1"/>
          </a:solidFill>
          <a:latin typeface="Calibri" pitchFamily="34" charset="0"/>
        </a:defRPr>
      </a:lvl4pPr>
      <a:lvl5pPr algn="ctr" rtl="0" eaLnBrk="0" fontAlgn="base" hangingPunct="0">
        <a:spcBef>
          <a:spcPct val="0"/>
        </a:spcBef>
        <a:spcAft>
          <a:spcPct val="0"/>
        </a:spcAft>
        <a:defRPr sz="4400" b="1">
          <a:solidFill>
            <a:srgbClr val="C6D9F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ln>
            <a:solidFill>
              <a:schemeClr val="tx2">
                <a:lumMod val="50000"/>
              </a:schemeClr>
            </a:solidFill>
          </a:ln>
          <a:solidFill>
            <a:srgbClr val="10253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ln>
            <a:solidFill>
              <a:schemeClr val="tx2">
                <a:lumMod val="50000"/>
              </a:schemeClr>
            </a:solidFill>
          </a:ln>
          <a:solidFill>
            <a:srgbClr val="10253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ln>
            <a:solidFill>
              <a:schemeClr val="tx2">
                <a:lumMod val="50000"/>
              </a:schemeClr>
            </a:solidFill>
          </a:ln>
          <a:solidFill>
            <a:srgbClr val="10253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rgbClr val="10253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1331640" y="188640"/>
            <a:ext cx="6192688" cy="1296144"/>
          </a:xfrm>
          <a:prstGeom prst="rect">
            <a:avLst/>
          </a:prstGeom>
          <a:solidFill>
            <a:schemeClr val="bg1"/>
          </a:solidFill>
          <a:ln w="22225" cmpd="thickThin">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it-IT" dirty="0" smtClean="0"/>
              <a:t>Fare clic per modificare lo stile del titolo</a:t>
            </a:r>
          </a:p>
        </p:txBody>
      </p:sp>
      <p:sp>
        <p:nvSpPr>
          <p:cNvPr id="1027" name="Segnaposto testo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7" name="Rettangolo 6"/>
          <p:cNvSpPr/>
          <p:nvPr/>
        </p:nvSpPr>
        <p:spPr>
          <a:xfrm>
            <a:off x="0" y="6525345"/>
            <a:ext cx="9144000" cy="3326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it-IT" b="1" dirty="0">
                <a:solidFill>
                  <a:srgbClr val="4F81BD">
                    <a:lumMod val="50000"/>
                  </a:srgbClr>
                </a:solidFill>
              </a:rPr>
              <a:t>SKYLAB : UNA FINESTRA SUL COSMO</a:t>
            </a:r>
          </a:p>
        </p:txBody>
      </p:sp>
      <p:pic>
        <p:nvPicPr>
          <p:cNvPr id="2" name="Picture 2"/>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0" y="0"/>
            <a:ext cx="1266227" cy="1196752"/>
          </a:xfrm>
          <a:prstGeom prst="rect">
            <a:avLst/>
          </a:prstGeom>
          <a:noFill/>
          <a:ln w="9525">
            <a:noFill/>
            <a:miter lim="800000"/>
            <a:headEnd/>
            <a:tailEnd/>
          </a:ln>
        </p:spPr>
      </p:pic>
      <p:pic>
        <p:nvPicPr>
          <p:cNvPr id="11" name="Immagine 10" descr="XMM.png"/>
          <p:cNvPicPr>
            <a:picLocks noChangeAspect="1"/>
          </p:cNvPicPr>
          <p:nvPr userDrawn="1"/>
        </p:nvPicPr>
        <p:blipFill>
          <a:blip r:embed="rId15" cstate="print"/>
          <a:stretch>
            <a:fillRect/>
          </a:stretch>
        </p:blipFill>
        <p:spPr>
          <a:xfrm>
            <a:off x="0" y="5986474"/>
            <a:ext cx="1368152" cy="871527"/>
          </a:xfrm>
          <a:prstGeom prst="rect">
            <a:avLst/>
          </a:prstGeom>
        </p:spPr>
      </p:pic>
      <p:pic>
        <p:nvPicPr>
          <p:cNvPr id="12" name="Immagine 11" descr="SArdinia.png"/>
          <p:cNvPicPr>
            <a:picLocks noChangeAspect="1"/>
          </p:cNvPicPr>
          <p:nvPr userDrawn="1"/>
        </p:nvPicPr>
        <p:blipFill>
          <a:blip r:embed="rId16" cstate="print"/>
          <a:stretch>
            <a:fillRect/>
          </a:stretch>
        </p:blipFill>
        <p:spPr>
          <a:xfrm>
            <a:off x="7812360" y="5948442"/>
            <a:ext cx="1331640" cy="909558"/>
          </a:xfrm>
          <a:prstGeom prst="rect">
            <a:avLst/>
          </a:prstGeom>
        </p:spPr>
      </p:pic>
      <p:pic>
        <p:nvPicPr>
          <p:cNvPr id="13" name="Immagine 12" descr="index.jpg"/>
          <p:cNvPicPr>
            <a:picLocks noChangeAspect="1"/>
          </p:cNvPicPr>
          <p:nvPr userDrawn="1"/>
        </p:nvPicPr>
        <p:blipFill>
          <a:blip r:embed="rId17" cstate="print"/>
          <a:stretch>
            <a:fillRect/>
          </a:stretch>
        </p:blipFill>
        <p:spPr>
          <a:xfrm>
            <a:off x="8316416" y="0"/>
            <a:ext cx="827584" cy="1201332"/>
          </a:xfrm>
          <a:prstGeom prst="rect">
            <a:avLst/>
          </a:prstGeom>
        </p:spPr>
      </p:pic>
    </p:spTree>
    <p:extLst>
      <p:ext uri="{BB962C8B-B14F-4D97-AF65-F5344CB8AC3E}">
        <p14:creationId xmlns:p14="http://schemas.microsoft.com/office/powerpoint/2010/main" xmlns="" val="155997687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spd="slow">
    <p:wipe dir="r"/>
    <p:sndAc>
      <p:stSnd>
        <p:snd r:embed="rId13" name="bomb.wav"/>
      </p:stSnd>
    </p:sndAc>
  </p:transition>
  <p:txStyles>
    <p:titleStyle>
      <a:lvl1pPr algn="ctr" rtl="0" eaLnBrk="0" fontAlgn="base" hangingPunct="0">
        <a:spcBef>
          <a:spcPct val="0"/>
        </a:spcBef>
        <a:spcAft>
          <a:spcPct val="0"/>
        </a:spcAft>
        <a:defRPr sz="4400" b="1" kern="1200" cap="none" spc="0">
          <a:ln w="12700">
            <a:solidFill>
              <a:schemeClr val="accent1">
                <a:lumMod val="7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ln>
            <a:solidFill>
              <a:schemeClr val="tx2">
                <a:lumMod val="50000"/>
              </a:schemeClr>
            </a:solidFill>
          </a:ln>
          <a:solidFill>
            <a:schemeClr val="tx2">
              <a:lumMod val="50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ln>
            <a:solidFill>
              <a:schemeClr val="tx2">
                <a:lumMod val="50000"/>
              </a:schemeClr>
            </a:solidFill>
          </a:ln>
          <a:solidFill>
            <a:schemeClr val="tx2">
              <a:lumMod val="50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ln>
            <a:solidFill>
              <a:schemeClr val="tx2">
                <a:lumMod val="50000"/>
              </a:schemeClr>
            </a:solidFill>
          </a:ln>
          <a:solidFill>
            <a:schemeClr val="tx2">
              <a:lumMod val="50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ln>
            <a:solidFill>
              <a:schemeClr val="tx2">
                <a:lumMod val="50000"/>
              </a:schemeClr>
            </a:solidFill>
          </a:ln>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it.wikipedia.org/wiki/The_Illustrated_London_New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en.wikipedia.org/wiki/Einstein_cross" TargetMode="Externa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audio" Target="../media/audio1.wav"/><Relationship Id="rId7"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3.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91.jpe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jpeg"/></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95.jpeg"/><Relationship Id="rId4" Type="http://schemas.openxmlformats.org/officeDocument/2006/relationships/image" Target="../media/image94.jpe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628800"/>
            <a:ext cx="7772400" cy="1470025"/>
          </a:xfrm>
        </p:spPr>
        <p:txBody>
          <a:bodyPr/>
          <a:lstStyle/>
          <a:p>
            <a:r>
              <a:rPr lang="it-IT" dirty="0" err="1" smtClean="0">
                <a:solidFill>
                  <a:srgbClr val="FF0000"/>
                </a:solidFill>
              </a:rPr>
              <a:t>Skylab</a:t>
            </a:r>
            <a:r>
              <a:rPr lang="it-IT" dirty="0" smtClean="0">
                <a:solidFill>
                  <a:srgbClr val="FF0000"/>
                </a:solidFill>
              </a:rPr>
              <a:t/>
            </a:r>
            <a:br>
              <a:rPr lang="it-IT" dirty="0" smtClean="0">
                <a:solidFill>
                  <a:srgbClr val="FF0000"/>
                </a:solidFill>
              </a:rPr>
            </a:br>
            <a:r>
              <a:rPr lang="it-IT" dirty="0" smtClean="0">
                <a:solidFill>
                  <a:srgbClr val="FF0000"/>
                </a:solidFill>
              </a:rPr>
              <a:t>La radiazione cosmica di fondo</a:t>
            </a:r>
            <a:endParaRPr lang="it-IT" dirty="0">
              <a:solidFill>
                <a:srgbClr val="FF0000"/>
              </a:solidFill>
            </a:endParaRPr>
          </a:p>
        </p:txBody>
      </p:sp>
      <p:sp>
        <p:nvSpPr>
          <p:cNvPr id="3" name="Sottotitolo 2"/>
          <p:cNvSpPr>
            <a:spLocks noGrp="1"/>
          </p:cNvSpPr>
          <p:nvPr>
            <p:ph type="subTitle" idx="1"/>
          </p:nvPr>
        </p:nvSpPr>
        <p:spPr>
          <a:xfrm>
            <a:off x="1331640" y="3356992"/>
            <a:ext cx="6400800" cy="1752600"/>
          </a:xfrm>
        </p:spPr>
        <p:txBody>
          <a:bodyPr/>
          <a:lstStyle/>
          <a:p>
            <a:pPr algn="r"/>
            <a:r>
              <a:rPr lang="it-IT" dirty="0" smtClean="0"/>
              <a:t>Lezione 1</a:t>
            </a:r>
          </a:p>
          <a:p>
            <a:pPr algn="r">
              <a:buFontTx/>
              <a:buChar char="-"/>
            </a:pPr>
            <a:r>
              <a:rPr lang="it-IT" sz="2000" dirty="0" smtClean="0">
                <a:solidFill>
                  <a:srgbClr val="FF0000"/>
                </a:solidFill>
              </a:rPr>
              <a:t>Lo spettro elettromagnetico</a:t>
            </a:r>
          </a:p>
          <a:p>
            <a:pPr algn="r">
              <a:buFontTx/>
              <a:buChar char="-"/>
            </a:pPr>
            <a:r>
              <a:rPr lang="it-IT" sz="2000" dirty="0" smtClean="0">
                <a:solidFill>
                  <a:srgbClr val="FF0000"/>
                </a:solidFill>
              </a:rPr>
              <a:t>Caratteristiche della luce emessa dai corpi caldi</a:t>
            </a:r>
          </a:p>
          <a:p>
            <a:pPr algn="r">
              <a:buFontTx/>
              <a:buChar char="-"/>
            </a:pPr>
            <a:r>
              <a:rPr lang="it-IT" sz="2000" dirty="0" smtClean="0">
                <a:solidFill>
                  <a:srgbClr val="FF0000"/>
                </a:solidFill>
              </a:rPr>
              <a:t>CBR: Previsione teorica </a:t>
            </a:r>
            <a:endParaRPr lang="it-IT" sz="2000" dirty="0">
              <a:solidFill>
                <a:srgbClr val="FF0000"/>
              </a:solidFill>
            </a:endParaRPr>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Spettri di emissione (gas) : </a:t>
            </a:r>
            <a:br>
              <a:rPr lang="it-IT" sz="2800" dirty="0" smtClean="0"/>
            </a:br>
            <a:r>
              <a:rPr lang="it-IT" sz="2800" dirty="0" smtClean="0"/>
              <a:t>composizione della stella</a:t>
            </a:r>
            <a:endParaRPr lang="it-IT" sz="2800" dirty="0"/>
          </a:p>
        </p:txBody>
      </p:sp>
      <p:pic>
        <p:nvPicPr>
          <p:cNvPr id="43011" name="Picture 3"/>
          <p:cNvPicPr>
            <a:picLocks noChangeAspect="1" noChangeArrowheads="1"/>
          </p:cNvPicPr>
          <p:nvPr/>
        </p:nvPicPr>
        <p:blipFill>
          <a:blip r:embed="rId3" cstate="print"/>
          <a:srcRect/>
          <a:stretch>
            <a:fillRect/>
          </a:stretch>
        </p:blipFill>
        <p:spPr bwMode="auto">
          <a:xfrm>
            <a:off x="179512" y="1700808"/>
            <a:ext cx="5856651" cy="4392488"/>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6084168" y="2492896"/>
            <a:ext cx="3059832" cy="3465875"/>
          </a:xfrm>
          <a:prstGeom prst="rect">
            <a:avLst/>
          </a:prstGeom>
          <a:noFill/>
          <a:ln w="9525">
            <a:noFill/>
            <a:miter lim="800000"/>
            <a:headEnd/>
            <a:tailEnd/>
          </a:ln>
        </p:spPr>
      </p:pic>
      <p:sp>
        <p:nvSpPr>
          <p:cNvPr id="7" name="CasellaDiTesto 6"/>
          <p:cNvSpPr txBox="1"/>
          <p:nvPr/>
        </p:nvSpPr>
        <p:spPr>
          <a:xfrm>
            <a:off x="6444208" y="1772816"/>
            <a:ext cx="2088232" cy="523220"/>
          </a:xfrm>
          <a:prstGeom prst="rect">
            <a:avLst/>
          </a:prstGeom>
          <a:noFill/>
        </p:spPr>
        <p:txBody>
          <a:bodyPr wrap="square" rtlCol="0">
            <a:spAutoFit/>
          </a:bodyPr>
          <a:lstStyle/>
          <a:p>
            <a:r>
              <a:rPr lang="it-IT" sz="2800" b="1" dirty="0" err="1" smtClean="0"/>
              <a:t>E</a:t>
            </a:r>
            <a:r>
              <a:rPr lang="it-IT" sz="2800" b="1" baseline="-25000" dirty="0" err="1" smtClean="0"/>
              <a:t>f</a:t>
            </a:r>
            <a:r>
              <a:rPr lang="it-IT" sz="2800" b="1" dirty="0" smtClean="0"/>
              <a:t> – E</a:t>
            </a:r>
            <a:r>
              <a:rPr lang="it-IT" sz="2800" b="1" baseline="-25000" dirty="0" smtClean="0"/>
              <a:t>i</a:t>
            </a:r>
            <a:r>
              <a:rPr lang="it-IT" sz="2800" b="1" dirty="0" smtClean="0"/>
              <a:t> = h</a:t>
            </a:r>
            <a:r>
              <a:rPr lang="it-IT" sz="2800" b="1" dirty="0" smtClean="0">
                <a:sym typeface="Symbol"/>
              </a:rPr>
              <a:t></a:t>
            </a:r>
            <a:endParaRPr lang="it-IT" sz="2800" b="1" dirty="0"/>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20680" cy="864096"/>
          </a:xfrm>
        </p:spPr>
        <p:txBody>
          <a:bodyPr/>
          <a:lstStyle/>
          <a:p>
            <a:r>
              <a:rPr lang="it-IT" dirty="0" smtClean="0"/>
              <a:t>Spettri di assorbimento</a:t>
            </a:r>
            <a:endParaRPr lang="it-IT" dirty="0"/>
          </a:p>
        </p:txBody>
      </p:sp>
      <p:pic>
        <p:nvPicPr>
          <p:cNvPr id="49155" name="Picture 3"/>
          <p:cNvPicPr>
            <a:picLocks noChangeAspect="1" noChangeArrowheads="1"/>
          </p:cNvPicPr>
          <p:nvPr/>
        </p:nvPicPr>
        <p:blipFill>
          <a:blip r:embed="rId3" cstate="print"/>
          <a:srcRect/>
          <a:stretch>
            <a:fillRect/>
          </a:stretch>
        </p:blipFill>
        <p:spPr bwMode="auto">
          <a:xfrm>
            <a:off x="3059832" y="3140968"/>
            <a:ext cx="2763718" cy="2126767"/>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2267744" y="2060848"/>
            <a:ext cx="4358835" cy="992331"/>
          </a:xfrm>
          <a:prstGeom prst="rect">
            <a:avLst/>
          </a:prstGeom>
          <a:noFill/>
          <a:ln w="9525">
            <a:noFill/>
            <a:miter lim="800000"/>
            <a:headEnd/>
            <a:tailEnd/>
          </a:ln>
        </p:spPr>
      </p:pic>
      <p:cxnSp>
        <p:nvCxnSpPr>
          <p:cNvPr id="15" name="Connettore 2 14"/>
          <p:cNvCxnSpPr/>
          <p:nvPr/>
        </p:nvCxnSpPr>
        <p:spPr>
          <a:xfrm>
            <a:off x="5076056" y="1268760"/>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9157" name="Picture 5"/>
          <p:cNvPicPr>
            <a:picLocks noChangeAspect="1" noChangeArrowheads="1"/>
          </p:cNvPicPr>
          <p:nvPr/>
        </p:nvPicPr>
        <p:blipFill>
          <a:blip r:embed="rId5" cstate="print"/>
          <a:srcRect/>
          <a:stretch>
            <a:fillRect/>
          </a:stretch>
        </p:blipFill>
        <p:spPr bwMode="auto">
          <a:xfrm>
            <a:off x="2483768" y="5589240"/>
            <a:ext cx="3816424" cy="933450"/>
          </a:xfrm>
          <a:prstGeom prst="rect">
            <a:avLst/>
          </a:prstGeom>
          <a:noFill/>
          <a:ln w="9525">
            <a:noFill/>
            <a:miter lim="800000"/>
            <a:headEnd/>
            <a:tailEnd/>
          </a:ln>
        </p:spPr>
      </p:pic>
      <p:sp>
        <p:nvSpPr>
          <p:cNvPr id="20" name="Stella a 7 punte 19"/>
          <p:cNvSpPr/>
          <p:nvPr/>
        </p:nvSpPr>
        <p:spPr>
          <a:xfrm>
            <a:off x="4139952" y="1196752"/>
            <a:ext cx="792088" cy="720080"/>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23"/>
          <p:cNvCxnSpPr/>
          <p:nvPr/>
        </p:nvCxnSpPr>
        <p:spPr>
          <a:xfrm>
            <a:off x="5292080" y="1268760"/>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3347864" y="1268760"/>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3635896" y="1268760"/>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3923928" y="1268760"/>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5508104" y="1268760"/>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2987824" y="5157192"/>
            <a:ext cx="2915816" cy="400110"/>
          </a:xfrm>
          <a:prstGeom prst="rect">
            <a:avLst/>
          </a:prstGeom>
          <a:noFill/>
        </p:spPr>
        <p:txBody>
          <a:bodyPr wrap="square" rtlCol="0">
            <a:spAutoFit/>
          </a:bodyPr>
          <a:lstStyle/>
          <a:p>
            <a:r>
              <a:rPr lang="it-IT" sz="2000" b="1" dirty="0" smtClean="0"/>
              <a:t>GAS  ( es. ATMOSFERA)</a:t>
            </a:r>
            <a:endParaRPr lang="it-IT" sz="2000" b="1" dirty="0"/>
          </a:p>
        </p:txBody>
      </p:sp>
      <p:pic>
        <p:nvPicPr>
          <p:cNvPr id="14" name="Picture 2" descr="Risultati immagini per spettro di assorbimento"/>
          <p:cNvPicPr>
            <a:picLocks noChangeAspect="1" noChangeArrowheads="1"/>
          </p:cNvPicPr>
          <p:nvPr/>
        </p:nvPicPr>
        <p:blipFill>
          <a:blip r:embed="rId6" cstate="print"/>
          <a:srcRect/>
          <a:stretch>
            <a:fillRect/>
          </a:stretch>
        </p:blipFill>
        <p:spPr bwMode="auto">
          <a:xfrm>
            <a:off x="1115616" y="1196752"/>
            <a:ext cx="6748887" cy="5184576"/>
          </a:xfrm>
          <a:prstGeom prst="rect">
            <a:avLst/>
          </a:prstGeom>
          <a:noFill/>
        </p:spPr>
      </p:pic>
    </p:spTree>
  </p:cSld>
  <p:clrMapOvr>
    <a:masterClrMapping/>
  </p:clrMapOvr>
  <p:transition spd="slow">
    <p:wipe dir="r"/>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5832648" cy="864096"/>
          </a:xfrm>
        </p:spPr>
        <p:txBody>
          <a:bodyPr/>
          <a:lstStyle/>
          <a:p>
            <a:r>
              <a:rPr lang="it-IT" dirty="0" smtClean="0"/>
              <a:t>Spettro del sole </a:t>
            </a:r>
            <a:endParaRPr lang="it-IT" dirty="0"/>
          </a:p>
        </p:txBody>
      </p:sp>
      <p:pic>
        <p:nvPicPr>
          <p:cNvPr id="48130" name="Picture 2" descr="Risultati immagini per spettri di emissione"/>
          <p:cNvPicPr>
            <a:picLocks noChangeAspect="1" noChangeArrowheads="1"/>
          </p:cNvPicPr>
          <p:nvPr/>
        </p:nvPicPr>
        <p:blipFill>
          <a:blip r:embed="rId3" cstate="print"/>
          <a:srcRect/>
          <a:stretch>
            <a:fillRect/>
          </a:stretch>
        </p:blipFill>
        <p:spPr bwMode="auto">
          <a:xfrm>
            <a:off x="395536" y="1196752"/>
            <a:ext cx="8154261" cy="4878966"/>
          </a:xfrm>
          <a:prstGeom prst="rect">
            <a:avLst/>
          </a:prstGeom>
          <a:noFill/>
        </p:spPr>
      </p:pic>
    </p:spTree>
  </p:cSld>
  <p:clrMapOvr>
    <a:masterClrMapping/>
  </p:clrMapOvr>
  <p:transition spd="slow">
    <p:wipe dir="r"/>
    <p:sndAc>
      <p:stSnd>
        <p:snd r:embed="rId2" name="bomb.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5976664" cy="936104"/>
          </a:xfrm>
        </p:spPr>
        <p:txBody>
          <a:bodyPr/>
          <a:lstStyle/>
          <a:p>
            <a:r>
              <a:rPr lang="it-IT" sz="2800" dirty="0" smtClean="0"/>
              <a:t>Effetto Doppler per la luce: </a:t>
            </a:r>
            <a:br>
              <a:rPr lang="it-IT" sz="2800" dirty="0" smtClean="0"/>
            </a:br>
            <a:r>
              <a:rPr lang="it-IT" sz="2800" dirty="0" smtClean="0"/>
              <a:t>Red/Blu </a:t>
            </a:r>
            <a:r>
              <a:rPr lang="it-IT" sz="2800" dirty="0" err="1" smtClean="0"/>
              <a:t>shift</a:t>
            </a:r>
            <a:endParaRPr lang="it-IT" sz="2800" dirty="0"/>
          </a:p>
        </p:txBody>
      </p:sp>
      <p:pic>
        <p:nvPicPr>
          <p:cNvPr id="50178" name="Picture 2"/>
          <p:cNvPicPr>
            <a:picLocks noChangeAspect="1" noChangeArrowheads="1"/>
          </p:cNvPicPr>
          <p:nvPr/>
        </p:nvPicPr>
        <p:blipFill>
          <a:blip r:embed="rId3" cstate="print"/>
          <a:srcRect/>
          <a:stretch>
            <a:fillRect/>
          </a:stretch>
        </p:blipFill>
        <p:spPr bwMode="auto">
          <a:xfrm>
            <a:off x="1403648" y="1196752"/>
            <a:ext cx="3349203" cy="1967657"/>
          </a:xfrm>
          <a:prstGeom prst="rect">
            <a:avLst/>
          </a:prstGeom>
          <a:noFill/>
          <a:ln w="9525">
            <a:noFill/>
            <a:miter lim="800000"/>
            <a:headEnd/>
            <a:tailEnd/>
          </a:ln>
        </p:spPr>
      </p:pic>
      <p:pic>
        <p:nvPicPr>
          <p:cNvPr id="50179" name="Picture 3"/>
          <p:cNvPicPr>
            <a:picLocks noChangeAspect="1" noChangeArrowheads="1"/>
          </p:cNvPicPr>
          <p:nvPr/>
        </p:nvPicPr>
        <p:blipFill>
          <a:blip r:embed="rId4" cstate="print"/>
          <a:srcRect/>
          <a:stretch>
            <a:fillRect/>
          </a:stretch>
        </p:blipFill>
        <p:spPr bwMode="auto">
          <a:xfrm>
            <a:off x="1187624" y="3284984"/>
            <a:ext cx="6295768" cy="2664296"/>
          </a:xfrm>
          <a:prstGeom prst="rect">
            <a:avLst/>
          </a:prstGeom>
          <a:noFill/>
          <a:ln w="9525">
            <a:noFill/>
            <a:miter lim="800000"/>
            <a:headEnd/>
            <a:tailEnd/>
          </a:ln>
        </p:spPr>
      </p:pic>
      <p:sp>
        <p:nvSpPr>
          <p:cNvPr id="6" name="CasellaDiTesto 5"/>
          <p:cNvSpPr txBox="1"/>
          <p:nvPr/>
        </p:nvSpPr>
        <p:spPr>
          <a:xfrm>
            <a:off x="5508104" y="1628800"/>
            <a:ext cx="2664296" cy="1200329"/>
          </a:xfrm>
          <a:prstGeom prst="rect">
            <a:avLst/>
          </a:prstGeom>
          <a:noFill/>
        </p:spPr>
        <p:txBody>
          <a:bodyPr wrap="square" rtlCol="0">
            <a:spAutoFit/>
          </a:bodyPr>
          <a:lstStyle/>
          <a:p>
            <a:r>
              <a:rPr lang="it-IT" sz="2400" b="1" dirty="0" smtClean="0"/>
              <a:t>Velocità di avvicinamento/ allontanamento</a:t>
            </a:r>
            <a:endParaRPr lang="it-IT" sz="2400" b="1" dirty="0"/>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1556792"/>
            <a:ext cx="7772400" cy="1470025"/>
          </a:xfrm>
        </p:spPr>
        <p:txBody>
          <a:bodyPr/>
          <a:lstStyle/>
          <a:p>
            <a:r>
              <a:rPr lang="it-IT" dirty="0" err="1" smtClean="0"/>
              <a:t>Skylab</a:t>
            </a:r>
            <a:r>
              <a:rPr lang="it-IT" dirty="0" smtClean="0"/>
              <a:t/>
            </a:r>
            <a:br>
              <a:rPr lang="it-IT" dirty="0" smtClean="0"/>
            </a:br>
            <a:r>
              <a:rPr lang="it-IT" dirty="0" smtClean="0"/>
              <a:t>La radiazione cosmica di fondo</a:t>
            </a:r>
            <a:endParaRPr lang="it-IT" dirty="0"/>
          </a:p>
        </p:txBody>
      </p:sp>
      <p:sp>
        <p:nvSpPr>
          <p:cNvPr id="3" name="Sottotitolo 2"/>
          <p:cNvSpPr>
            <a:spLocks noGrp="1"/>
          </p:cNvSpPr>
          <p:nvPr>
            <p:ph type="subTitle" idx="1"/>
          </p:nvPr>
        </p:nvSpPr>
        <p:spPr>
          <a:xfrm>
            <a:off x="1331640" y="3212976"/>
            <a:ext cx="6400800" cy="1152128"/>
          </a:xfrm>
        </p:spPr>
        <p:txBody>
          <a:bodyPr/>
          <a:lstStyle/>
          <a:p>
            <a:r>
              <a:rPr lang="it-IT" dirty="0" smtClean="0"/>
              <a:t>La previsione teorica: </a:t>
            </a:r>
          </a:p>
          <a:p>
            <a:r>
              <a:rPr lang="it-IT" dirty="0" smtClean="0"/>
              <a:t>una storia che inizia molto lontano</a:t>
            </a:r>
            <a:endParaRPr lang="it-IT" dirty="0"/>
          </a:p>
        </p:txBody>
      </p:sp>
      <p:pic>
        <p:nvPicPr>
          <p:cNvPr id="34818" name="Picture 2"/>
          <p:cNvPicPr>
            <a:picLocks noChangeAspect="1" noChangeArrowheads="1"/>
          </p:cNvPicPr>
          <p:nvPr/>
        </p:nvPicPr>
        <p:blipFill>
          <a:blip r:embed="rId3" cstate="print"/>
          <a:srcRect/>
          <a:stretch>
            <a:fillRect/>
          </a:stretch>
        </p:blipFill>
        <p:spPr bwMode="auto">
          <a:xfrm>
            <a:off x="1547664" y="4509120"/>
            <a:ext cx="2847975" cy="16097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427984" y="4511428"/>
            <a:ext cx="3168352" cy="1584176"/>
          </a:xfrm>
          <a:prstGeom prst="rect">
            <a:avLst/>
          </a:prstGeom>
          <a:noFill/>
          <a:ln w="9525">
            <a:noFill/>
            <a:miter lim="800000"/>
            <a:headEnd/>
            <a:tailEnd/>
          </a:ln>
        </p:spPr>
      </p:pic>
    </p:spTree>
  </p:cSld>
  <p:clrMapOvr>
    <a:masterClrMapping/>
  </p:clrMapOvr>
  <p:transition spd="slow">
    <p:wipe dir="r"/>
    <p:sndAc>
      <p:stSnd>
        <p:snd r:embed="rId2" name="bomb.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188640"/>
            <a:ext cx="6048672" cy="1224136"/>
          </a:xfrm>
        </p:spPr>
        <p:txBody>
          <a:bodyPr/>
          <a:lstStyle/>
          <a:p>
            <a:r>
              <a:rPr lang="it-IT" dirty="0" smtClean="0"/>
              <a:t>Il problema di </a:t>
            </a:r>
            <a:r>
              <a:rPr lang="it-IT" dirty="0" smtClean="0">
                <a:solidFill>
                  <a:srgbClr val="FF0000"/>
                </a:solidFill>
              </a:rPr>
              <a:t>Newton</a:t>
            </a:r>
            <a:endParaRPr lang="it-IT" dirty="0">
              <a:solidFill>
                <a:srgbClr val="FF0000"/>
              </a:solidFill>
            </a:endParaRPr>
          </a:p>
        </p:txBody>
      </p:sp>
      <p:pic>
        <p:nvPicPr>
          <p:cNvPr id="33794" name="Picture 2"/>
          <p:cNvPicPr>
            <a:picLocks noChangeAspect="1" noChangeArrowheads="1"/>
          </p:cNvPicPr>
          <p:nvPr/>
        </p:nvPicPr>
        <p:blipFill>
          <a:blip r:embed="rId3" cstate="print"/>
          <a:srcRect/>
          <a:stretch>
            <a:fillRect/>
          </a:stretch>
        </p:blipFill>
        <p:spPr bwMode="auto">
          <a:xfrm>
            <a:off x="755576" y="2132856"/>
            <a:ext cx="2209800" cy="2066925"/>
          </a:xfrm>
          <a:prstGeom prst="rect">
            <a:avLst/>
          </a:prstGeom>
          <a:noFill/>
          <a:ln w="9525">
            <a:noFill/>
            <a:miter lim="800000"/>
            <a:headEnd/>
            <a:tailEnd/>
          </a:ln>
        </p:spPr>
      </p:pic>
      <p:sp>
        <p:nvSpPr>
          <p:cNvPr id="6" name="Rettangolo 5"/>
          <p:cNvSpPr/>
          <p:nvPr/>
        </p:nvSpPr>
        <p:spPr>
          <a:xfrm>
            <a:off x="5004048" y="3645024"/>
            <a:ext cx="21034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 = ma</a:t>
            </a:r>
            <a:endParaRPr lang="it-I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3795" name="Picture 3"/>
          <p:cNvPicPr>
            <a:picLocks noChangeAspect="1" noChangeArrowheads="1"/>
          </p:cNvPicPr>
          <p:nvPr/>
        </p:nvPicPr>
        <p:blipFill>
          <a:blip r:embed="rId4" cstate="print"/>
          <a:srcRect/>
          <a:stretch>
            <a:fillRect/>
          </a:stretch>
        </p:blipFill>
        <p:spPr bwMode="auto">
          <a:xfrm>
            <a:off x="3779912" y="1988840"/>
            <a:ext cx="2002563" cy="1499989"/>
          </a:xfrm>
          <a:prstGeom prst="rect">
            <a:avLst/>
          </a:prstGeom>
          <a:noFill/>
          <a:ln w="9525">
            <a:noFill/>
            <a:miter lim="800000"/>
            <a:headEnd/>
            <a:tailEnd/>
          </a:ln>
        </p:spPr>
      </p:pic>
      <p:pic>
        <p:nvPicPr>
          <p:cNvPr id="33796" name="Picture 4"/>
          <p:cNvPicPr>
            <a:picLocks noChangeAspect="1" noChangeArrowheads="1"/>
          </p:cNvPicPr>
          <p:nvPr/>
        </p:nvPicPr>
        <p:blipFill>
          <a:blip r:embed="rId5" cstate="print"/>
          <a:srcRect/>
          <a:stretch>
            <a:fillRect/>
          </a:stretch>
        </p:blipFill>
        <p:spPr bwMode="auto">
          <a:xfrm>
            <a:off x="6948264" y="1988840"/>
            <a:ext cx="1478860" cy="1512168"/>
          </a:xfrm>
          <a:prstGeom prst="rect">
            <a:avLst/>
          </a:prstGeom>
          <a:noFill/>
          <a:ln w="9525">
            <a:noFill/>
            <a:miter lim="800000"/>
            <a:headEnd/>
            <a:tailEnd/>
          </a:ln>
        </p:spPr>
      </p:pic>
      <p:sp>
        <p:nvSpPr>
          <p:cNvPr id="9" name="Freccia bidirezionale orizzontale 8"/>
          <p:cNvSpPr/>
          <p:nvPr/>
        </p:nvSpPr>
        <p:spPr>
          <a:xfrm>
            <a:off x="5796136" y="2492896"/>
            <a:ext cx="1080120" cy="57606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691680" y="5013177"/>
            <a:ext cx="4572000" cy="1200329"/>
          </a:xfrm>
          <a:prstGeom prst="rect">
            <a:avLst/>
          </a:prstGeom>
        </p:spPr>
        <p:txBody>
          <a:bodyPr wrap="square">
            <a:spAutoFit/>
          </a:bodyPr>
          <a:lstStyle/>
          <a:p>
            <a:r>
              <a:rPr lang="it-IT" b="1" dirty="0" smtClean="0"/>
              <a:t>Lettera III </a:t>
            </a:r>
            <a:br>
              <a:rPr lang="it-IT" b="1" dirty="0" smtClean="0"/>
            </a:br>
            <a:r>
              <a:rPr lang="it-IT" b="1" dirty="0" smtClean="0"/>
              <a:t>Per Mr. Bentley, al Palazzo di Worcester.</a:t>
            </a:r>
          </a:p>
          <a:p>
            <a:r>
              <a:rPr lang="it-IT" b="1" dirty="0" smtClean="0"/>
              <a:t>1692 </a:t>
            </a:r>
            <a:br>
              <a:rPr lang="it-IT" b="1" dirty="0" smtClean="0"/>
            </a:br>
            <a:endParaRPr lang="it-IT" b="1" dirty="0"/>
          </a:p>
        </p:txBody>
      </p:sp>
      <p:sp>
        <p:nvSpPr>
          <p:cNvPr id="12" name="Documento 11">
            <a:hlinkClick r:id="rId6" action="ppaction://hlinksldjump" highlightClick="1"/>
          </p:cNvPr>
          <p:cNvSpPr/>
          <p:nvPr/>
        </p:nvSpPr>
        <p:spPr>
          <a:xfrm>
            <a:off x="5940152" y="4869160"/>
            <a:ext cx="864096" cy="115212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60648"/>
            <a:ext cx="6192688" cy="1008112"/>
          </a:xfrm>
        </p:spPr>
        <p:txBody>
          <a:bodyPr/>
          <a:lstStyle/>
          <a:p>
            <a:r>
              <a:rPr lang="it-IT" dirty="0" smtClean="0"/>
              <a:t>L’idea di Einstein</a:t>
            </a:r>
            <a:endParaRPr lang="it-IT" dirty="0"/>
          </a:p>
        </p:txBody>
      </p:sp>
      <p:pic>
        <p:nvPicPr>
          <p:cNvPr id="35842" name="Picture 2"/>
          <p:cNvPicPr>
            <a:picLocks noChangeAspect="1" noChangeArrowheads="1"/>
          </p:cNvPicPr>
          <p:nvPr/>
        </p:nvPicPr>
        <p:blipFill>
          <a:blip r:embed="rId3" cstate="print"/>
          <a:srcRect/>
          <a:stretch>
            <a:fillRect/>
          </a:stretch>
        </p:blipFill>
        <p:spPr bwMode="auto">
          <a:xfrm>
            <a:off x="323528" y="1556792"/>
            <a:ext cx="5768062" cy="4320479"/>
          </a:xfrm>
          <a:prstGeom prst="rect">
            <a:avLst/>
          </a:prstGeom>
          <a:noFill/>
          <a:ln w="9525">
            <a:noFill/>
            <a:miter lim="800000"/>
            <a:headEnd/>
            <a:tailEnd/>
          </a:ln>
        </p:spPr>
      </p:pic>
      <p:sp>
        <p:nvSpPr>
          <p:cNvPr id="5" name="CasellaDiTesto 4"/>
          <p:cNvSpPr txBox="1"/>
          <p:nvPr/>
        </p:nvSpPr>
        <p:spPr>
          <a:xfrm>
            <a:off x="6444208" y="1916832"/>
            <a:ext cx="2376264" cy="1224136"/>
          </a:xfrm>
          <a:prstGeom prst="rect">
            <a:avLst/>
          </a:prstGeom>
          <a:noFill/>
        </p:spPr>
        <p:txBody>
          <a:bodyPr wrap="square" rtlCol="0">
            <a:spAutoFit/>
          </a:bodyPr>
          <a:lstStyle/>
          <a:p>
            <a:r>
              <a:rPr lang="it-IT" sz="2400" b="1" dirty="0" smtClean="0"/>
              <a:t>La materia dice allo spazio come curvarsi</a:t>
            </a:r>
          </a:p>
        </p:txBody>
      </p:sp>
      <p:sp>
        <p:nvSpPr>
          <p:cNvPr id="7" name="CasellaDiTesto 6"/>
          <p:cNvSpPr txBox="1"/>
          <p:nvPr/>
        </p:nvSpPr>
        <p:spPr>
          <a:xfrm>
            <a:off x="6444208" y="3284984"/>
            <a:ext cx="2304256" cy="2123658"/>
          </a:xfrm>
          <a:prstGeom prst="rect">
            <a:avLst/>
          </a:prstGeom>
          <a:noFill/>
        </p:spPr>
        <p:txBody>
          <a:bodyPr wrap="square" rtlCol="0">
            <a:spAutoFit/>
          </a:bodyPr>
          <a:lstStyle/>
          <a:p>
            <a:r>
              <a:rPr lang="it-IT" sz="2400" b="1" dirty="0" smtClean="0"/>
              <a:t>Lo spazio dice alla materia come muoversi.</a:t>
            </a:r>
          </a:p>
          <a:p>
            <a:endParaRPr lang="it-IT" sz="2400" b="1" dirty="0" smtClean="0"/>
          </a:p>
          <a:p>
            <a:r>
              <a:rPr lang="it-IT" dirty="0" smtClean="0"/>
              <a:t>(</a:t>
            </a:r>
            <a:r>
              <a:rPr lang="it-IT" dirty="0" err="1" smtClean="0"/>
              <a:t>Wheeler</a:t>
            </a:r>
            <a:r>
              <a:rPr lang="it-IT" dirty="0" smtClean="0"/>
              <a:t>)</a:t>
            </a:r>
          </a:p>
          <a:p>
            <a:endParaRPr lang="it-IT" b="1" dirty="0"/>
          </a:p>
        </p:txBody>
      </p:sp>
      <p:sp>
        <p:nvSpPr>
          <p:cNvPr id="8" name="Ovale 7"/>
          <p:cNvSpPr/>
          <p:nvPr/>
        </p:nvSpPr>
        <p:spPr>
          <a:xfrm>
            <a:off x="3779912" y="2348880"/>
            <a:ext cx="576064" cy="5040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dir="r"/>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1" nodeType="clickEffect">
                                  <p:stCondLst>
                                    <p:cond delay="0"/>
                                  </p:stCondLst>
                                  <p:childTnLst>
                                    <p:animMotion origin="layout" path="M 0 0 C -0.04514 0.00648 -0.0901 0.01319 -0.12257 0.03634 C -0.15503 0.05949 -0.1868 0.10231 -0.19514 0.13958 C -0.20347 0.17685 -0.20208 0.23333 -0.17257 0.26018 C -0.14305 0.28703 -0.05555 0.31782 -0.01788 0.30092 C 0.01979 0.28402 0.05226 0.19351 0.05313 0.15902 C 0.054 0.12453 0.01684 0.10347 -0.01302 0.09444 C -0.04288 0.08541 -0.10573 0.08958 -0.12587 0.10532 C -0.146 0.12106 -0.14062 0.1699 -0.13385 0.18912 C -0.12708 0.20833 -0.09357 0.21597 -0.08559 0.22129 " pathEditMode="relative" ptsTypes="aaaaaaaaaA">
                                      <p:cBhvr>
                                        <p:cTn id="21"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080120"/>
          </a:xfrm>
        </p:spPr>
        <p:txBody>
          <a:bodyPr/>
          <a:lstStyle/>
          <a:p>
            <a:r>
              <a:rPr lang="it-IT" sz="3600" dirty="0" smtClean="0"/>
              <a:t>Le conseguenze sono strabilianti: </a:t>
            </a:r>
            <a:endParaRPr lang="it-IT" sz="3600" dirty="0"/>
          </a:p>
        </p:txBody>
      </p:sp>
      <p:pic>
        <p:nvPicPr>
          <p:cNvPr id="36866" name="Picture 2"/>
          <p:cNvPicPr>
            <a:picLocks noChangeAspect="1" noChangeArrowheads="1"/>
          </p:cNvPicPr>
          <p:nvPr/>
        </p:nvPicPr>
        <p:blipFill>
          <a:blip r:embed="rId3" cstate="print"/>
          <a:srcRect/>
          <a:stretch>
            <a:fillRect/>
          </a:stretch>
        </p:blipFill>
        <p:spPr bwMode="auto">
          <a:xfrm>
            <a:off x="251520" y="1556792"/>
            <a:ext cx="3518925" cy="2736304"/>
          </a:xfrm>
          <a:prstGeom prst="rect">
            <a:avLst/>
          </a:prstGeom>
          <a:noFill/>
          <a:ln w="9525">
            <a:noFill/>
            <a:miter lim="800000"/>
            <a:headEnd/>
            <a:tailEnd/>
          </a:ln>
        </p:spPr>
      </p:pic>
      <p:sp>
        <p:nvSpPr>
          <p:cNvPr id="5" name="CasellaDiTesto 4"/>
          <p:cNvSpPr txBox="1"/>
          <p:nvPr/>
        </p:nvSpPr>
        <p:spPr>
          <a:xfrm>
            <a:off x="395536" y="4437112"/>
            <a:ext cx="3168352" cy="1231106"/>
          </a:xfrm>
          <a:prstGeom prst="rect">
            <a:avLst/>
          </a:prstGeom>
          <a:noFill/>
        </p:spPr>
        <p:txBody>
          <a:bodyPr wrap="square" rtlCol="0">
            <a:spAutoFit/>
          </a:bodyPr>
          <a:lstStyle/>
          <a:p>
            <a:r>
              <a:rPr lang="it-IT" dirty="0" smtClean="0"/>
              <a:t>La luce non propaga in linea retta ma lungo le </a:t>
            </a:r>
            <a:r>
              <a:rPr lang="it-IT" sz="2000" b="1" dirty="0" smtClean="0">
                <a:solidFill>
                  <a:srgbClr val="FF0000"/>
                </a:solidFill>
              </a:rPr>
              <a:t>geodetiche</a:t>
            </a:r>
          </a:p>
          <a:p>
            <a:r>
              <a:rPr lang="it-IT" dirty="0" smtClean="0"/>
              <a:t>( percorso più breve tra due punti su di una superficie curva)</a:t>
            </a:r>
            <a:endParaRPr lang="it-IT" dirty="0"/>
          </a:p>
        </p:txBody>
      </p:sp>
      <p:pic>
        <p:nvPicPr>
          <p:cNvPr id="36867" name="Picture 3"/>
          <p:cNvPicPr>
            <a:picLocks noChangeAspect="1" noChangeArrowheads="1"/>
          </p:cNvPicPr>
          <p:nvPr/>
        </p:nvPicPr>
        <p:blipFill>
          <a:blip r:embed="rId4" cstate="print"/>
          <a:srcRect/>
          <a:stretch>
            <a:fillRect/>
          </a:stretch>
        </p:blipFill>
        <p:spPr bwMode="auto">
          <a:xfrm>
            <a:off x="3923928" y="1916832"/>
            <a:ext cx="5404641" cy="3096344"/>
          </a:xfrm>
          <a:prstGeom prst="rect">
            <a:avLst/>
          </a:prstGeom>
          <a:noFill/>
          <a:ln w="9525">
            <a:noFill/>
            <a:miter lim="800000"/>
            <a:headEnd/>
            <a:tailEnd/>
          </a:ln>
          <a:effectLst/>
        </p:spPr>
      </p:pic>
      <p:sp>
        <p:nvSpPr>
          <p:cNvPr id="7" name="CasellaDiTesto 6"/>
          <p:cNvSpPr txBox="1"/>
          <p:nvPr/>
        </p:nvSpPr>
        <p:spPr>
          <a:xfrm>
            <a:off x="4788024" y="5229200"/>
            <a:ext cx="3168352" cy="461665"/>
          </a:xfrm>
          <a:prstGeom prst="rect">
            <a:avLst/>
          </a:prstGeom>
          <a:noFill/>
        </p:spPr>
        <p:txBody>
          <a:bodyPr wrap="square" rtlCol="0">
            <a:spAutoFit/>
          </a:bodyPr>
          <a:lstStyle/>
          <a:p>
            <a:r>
              <a:rPr lang="it-IT" sz="2400" b="1" dirty="0" smtClean="0"/>
              <a:t>Lente gravitazionale</a:t>
            </a:r>
            <a:endParaRPr lang="it-IT" sz="2400" b="1" dirty="0"/>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0"/>
            <a:ext cx="6192688" cy="1296144"/>
          </a:xfrm>
        </p:spPr>
        <p:txBody>
          <a:bodyPr/>
          <a:lstStyle/>
          <a:p>
            <a:r>
              <a:rPr lang="it-IT" sz="4000" dirty="0" smtClean="0"/>
              <a:t>Curvatura della luce: </a:t>
            </a:r>
            <a:r>
              <a:rPr lang="it-IT" sz="3200" dirty="0" smtClean="0"/>
              <a:t>verifiche sperimentali</a:t>
            </a:r>
            <a:endParaRPr lang="it-IT" sz="3200" dirty="0"/>
          </a:p>
        </p:txBody>
      </p:sp>
      <p:sp>
        <p:nvSpPr>
          <p:cNvPr id="4" name="CasellaDiTesto 3"/>
          <p:cNvSpPr txBox="1"/>
          <p:nvPr/>
        </p:nvSpPr>
        <p:spPr>
          <a:xfrm>
            <a:off x="755576" y="1484784"/>
            <a:ext cx="4248472" cy="1015663"/>
          </a:xfrm>
          <a:prstGeom prst="rect">
            <a:avLst/>
          </a:prstGeom>
          <a:noFill/>
        </p:spPr>
        <p:txBody>
          <a:bodyPr wrap="square" rtlCol="0">
            <a:spAutoFit/>
          </a:bodyPr>
          <a:lstStyle/>
          <a:p>
            <a:r>
              <a:rPr lang="it-IT" sz="2400" b="1" dirty="0" smtClean="0"/>
              <a:t>1919: </a:t>
            </a:r>
            <a:r>
              <a:rPr lang="it-IT" sz="2400" b="1" dirty="0" err="1" smtClean="0"/>
              <a:t>Eddington</a:t>
            </a:r>
            <a:r>
              <a:rPr lang="it-IT" sz="2400" b="1" dirty="0" smtClean="0"/>
              <a:t> </a:t>
            </a:r>
            <a:r>
              <a:rPr lang="it-IT" dirty="0" smtClean="0"/>
              <a:t>organizza una spedizione in occasione di un’ eclissi totale di Sole all’isola Principe </a:t>
            </a:r>
            <a:endParaRPr lang="it-IT" dirty="0"/>
          </a:p>
        </p:txBody>
      </p:sp>
      <p:pic>
        <p:nvPicPr>
          <p:cNvPr id="37891" name="Picture 3"/>
          <p:cNvPicPr>
            <a:picLocks noChangeAspect="1" noChangeArrowheads="1"/>
          </p:cNvPicPr>
          <p:nvPr/>
        </p:nvPicPr>
        <p:blipFill>
          <a:blip r:embed="rId3" cstate="print"/>
          <a:srcRect/>
          <a:stretch>
            <a:fillRect/>
          </a:stretch>
        </p:blipFill>
        <p:spPr bwMode="auto">
          <a:xfrm>
            <a:off x="5436096" y="1988840"/>
            <a:ext cx="3456384" cy="4557077"/>
          </a:xfrm>
          <a:prstGeom prst="rect">
            <a:avLst/>
          </a:prstGeom>
          <a:noFill/>
          <a:ln w="9525">
            <a:noFill/>
            <a:miter lim="800000"/>
            <a:headEnd/>
            <a:tailEnd/>
          </a:ln>
        </p:spPr>
      </p:pic>
      <p:sp>
        <p:nvSpPr>
          <p:cNvPr id="10" name="Rettangolo 9"/>
          <p:cNvSpPr/>
          <p:nvPr/>
        </p:nvSpPr>
        <p:spPr>
          <a:xfrm>
            <a:off x="5796136" y="1340768"/>
            <a:ext cx="2908040" cy="646331"/>
          </a:xfrm>
          <a:prstGeom prst="rect">
            <a:avLst/>
          </a:prstGeom>
        </p:spPr>
        <p:txBody>
          <a:bodyPr wrap="none">
            <a:spAutoFit/>
          </a:bodyPr>
          <a:lstStyle/>
          <a:p>
            <a:r>
              <a:rPr lang="it-IT" b="1" i="1" dirty="0" smtClean="0">
                <a:hlinkClick r:id="rId4"/>
              </a:rPr>
              <a:t>The</a:t>
            </a:r>
            <a:r>
              <a:rPr lang="it-IT" dirty="0" smtClean="0">
                <a:hlinkClick r:id="rId4"/>
              </a:rPr>
              <a:t> </a:t>
            </a:r>
            <a:r>
              <a:rPr lang="it-IT" b="1" i="1" dirty="0" err="1" smtClean="0">
                <a:hlinkClick r:id="rId4"/>
              </a:rPr>
              <a:t>Illustrated</a:t>
            </a:r>
            <a:r>
              <a:rPr lang="it-IT" b="1" i="1" dirty="0" smtClean="0">
                <a:hlinkClick r:id="rId4"/>
              </a:rPr>
              <a:t> London News</a:t>
            </a:r>
            <a:endParaRPr lang="it-IT" b="1" i="1" dirty="0" smtClean="0"/>
          </a:p>
          <a:p>
            <a:r>
              <a:rPr lang="it-IT" b="1" i="1" dirty="0" smtClean="0">
                <a:hlinkClick r:id="rId4"/>
              </a:rPr>
              <a:t>22 Novembre 1919</a:t>
            </a:r>
          </a:p>
        </p:txBody>
      </p:sp>
      <p:pic>
        <p:nvPicPr>
          <p:cNvPr id="37893" name="Picture 5" descr="A Horseshoe Einstein Ring from Hubble.JPG"/>
          <p:cNvPicPr>
            <a:picLocks noChangeAspect="1" noChangeArrowheads="1"/>
          </p:cNvPicPr>
          <p:nvPr/>
        </p:nvPicPr>
        <p:blipFill>
          <a:blip r:embed="rId5" cstate="print"/>
          <a:srcRect/>
          <a:stretch>
            <a:fillRect/>
          </a:stretch>
        </p:blipFill>
        <p:spPr bwMode="auto">
          <a:xfrm>
            <a:off x="611560" y="2564904"/>
            <a:ext cx="4032448" cy="2661417"/>
          </a:xfrm>
          <a:prstGeom prst="rect">
            <a:avLst/>
          </a:prstGeom>
          <a:noFill/>
        </p:spPr>
      </p:pic>
      <p:sp>
        <p:nvSpPr>
          <p:cNvPr id="12" name="CasellaDiTesto 11"/>
          <p:cNvSpPr txBox="1"/>
          <p:nvPr/>
        </p:nvSpPr>
        <p:spPr>
          <a:xfrm>
            <a:off x="755576" y="5373216"/>
            <a:ext cx="3744416" cy="646331"/>
          </a:xfrm>
          <a:prstGeom prst="rect">
            <a:avLst/>
          </a:prstGeom>
          <a:noFill/>
        </p:spPr>
        <p:txBody>
          <a:bodyPr wrap="square" rtlCol="0">
            <a:spAutoFit/>
          </a:bodyPr>
          <a:lstStyle/>
          <a:p>
            <a:r>
              <a:rPr lang="it-IT" dirty="0" smtClean="0"/>
              <a:t>Einstein Ring:   </a:t>
            </a:r>
            <a:r>
              <a:rPr lang="it-IT" dirty="0" err="1" smtClean="0"/>
              <a:t>Hubble</a:t>
            </a:r>
            <a:r>
              <a:rPr lang="it-IT" dirty="0" smtClean="0"/>
              <a:t> – prima osservazione 1998</a:t>
            </a:r>
            <a:endParaRPr lang="it-IT" dirty="0"/>
          </a:p>
        </p:txBody>
      </p:sp>
    </p:spTree>
  </p:cSld>
  <p:clrMapOvr>
    <a:masterClrMapping/>
  </p:clrMapOvr>
  <p:transition spd="slow">
    <p:wipe dir="r"/>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1000"/>
                                        <p:tgtEl>
                                          <p:spTgt spid="378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Lenti gravitazionali</a:t>
            </a:r>
            <a:br>
              <a:rPr lang="it-IT" dirty="0" smtClean="0"/>
            </a:br>
            <a:r>
              <a:rPr lang="it-IT" sz="2000" dirty="0" smtClean="0"/>
              <a:t>(1980 prima osservazione)</a:t>
            </a:r>
            <a:endParaRPr lang="it-IT" sz="2000" dirty="0"/>
          </a:p>
        </p:txBody>
      </p:sp>
      <p:pic>
        <p:nvPicPr>
          <p:cNvPr id="39938" name="Picture 2" descr="https://upload.wikimedia.org/wikipedia/commons/thumb/c/c8/SDSSJ0946%2B1006.jpg/220px-SDSSJ0946%2B1006.jpg"/>
          <p:cNvPicPr>
            <a:picLocks noChangeAspect="1" noChangeArrowheads="1"/>
          </p:cNvPicPr>
          <p:nvPr/>
        </p:nvPicPr>
        <p:blipFill>
          <a:blip r:embed="rId3" cstate="print"/>
          <a:srcRect/>
          <a:stretch>
            <a:fillRect/>
          </a:stretch>
        </p:blipFill>
        <p:spPr bwMode="auto">
          <a:xfrm>
            <a:off x="683568" y="1700808"/>
            <a:ext cx="3528392" cy="2822714"/>
          </a:xfrm>
          <a:prstGeom prst="rect">
            <a:avLst/>
          </a:prstGeom>
          <a:noFill/>
        </p:spPr>
      </p:pic>
      <p:sp>
        <p:nvSpPr>
          <p:cNvPr id="6" name="CasellaDiTesto 5"/>
          <p:cNvSpPr txBox="1"/>
          <p:nvPr/>
        </p:nvSpPr>
        <p:spPr>
          <a:xfrm>
            <a:off x="323528" y="1340768"/>
            <a:ext cx="648072" cy="369332"/>
          </a:xfrm>
          <a:prstGeom prst="rect">
            <a:avLst/>
          </a:prstGeom>
          <a:noFill/>
        </p:spPr>
        <p:txBody>
          <a:bodyPr wrap="square" rtlCol="0">
            <a:spAutoFit/>
          </a:bodyPr>
          <a:lstStyle/>
          <a:p>
            <a:r>
              <a:rPr lang="it-IT" dirty="0" smtClean="0"/>
              <a:t>HST </a:t>
            </a:r>
            <a:endParaRPr lang="it-IT" dirty="0"/>
          </a:p>
        </p:txBody>
      </p:sp>
      <p:pic>
        <p:nvPicPr>
          <p:cNvPr id="39944" name="Picture 8" descr="http://4.bp.blogspot.com/-q2iIz5_I4kk/ULPD9OgriTI/AAAAAAAALIA/K21ogWjnqFE/s1600/croce-di-einstein.jpg"/>
          <p:cNvPicPr>
            <a:picLocks noChangeAspect="1" noChangeArrowheads="1"/>
          </p:cNvPicPr>
          <p:nvPr/>
        </p:nvPicPr>
        <p:blipFill>
          <a:blip r:embed="rId4" cstate="print"/>
          <a:srcRect/>
          <a:stretch>
            <a:fillRect/>
          </a:stretch>
        </p:blipFill>
        <p:spPr bwMode="auto">
          <a:xfrm>
            <a:off x="4860032" y="1628800"/>
            <a:ext cx="3333750" cy="2943225"/>
          </a:xfrm>
          <a:prstGeom prst="rect">
            <a:avLst/>
          </a:prstGeom>
          <a:noFill/>
        </p:spPr>
      </p:pic>
      <p:sp>
        <p:nvSpPr>
          <p:cNvPr id="11" name="Rettangolo 10"/>
          <p:cNvSpPr/>
          <p:nvPr/>
        </p:nvSpPr>
        <p:spPr>
          <a:xfrm>
            <a:off x="1043608" y="4725144"/>
            <a:ext cx="6768752" cy="1754326"/>
          </a:xfrm>
          <a:prstGeom prst="rect">
            <a:avLst/>
          </a:prstGeom>
        </p:spPr>
        <p:txBody>
          <a:bodyPr wrap="square">
            <a:spAutoFit/>
          </a:bodyPr>
          <a:lstStyle/>
          <a:p>
            <a:r>
              <a:rPr lang="it-IT" b="1" dirty="0" smtClean="0"/>
              <a:t>Croce di Einstein</a:t>
            </a:r>
            <a:r>
              <a:rPr lang="it-IT" dirty="0" smtClean="0"/>
              <a:t> (</a:t>
            </a:r>
            <a:r>
              <a:rPr lang="it-IT" b="1" dirty="0" err="1" smtClean="0">
                <a:hlinkClick r:id="rId5"/>
              </a:rPr>
              <a:t>Einstein</a:t>
            </a:r>
            <a:r>
              <a:rPr lang="it-IT" b="1" dirty="0" smtClean="0">
                <a:hlinkClick r:id="rId5"/>
              </a:rPr>
              <a:t> Cross</a:t>
            </a:r>
            <a:r>
              <a:rPr lang="it-IT" dirty="0" smtClean="0"/>
              <a:t>), prodotta dalla galassia ZW 2237 +030, del Quasar G2237 +0305 situato dietro di essa. La galassia, scoperta dall'astronomo </a:t>
            </a:r>
            <a:r>
              <a:rPr lang="it-IT" b="1" dirty="0" smtClean="0"/>
              <a:t>John </a:t>
            </a:r>
            <a:r>
              <a:rPr lang="it-IT" b="1" dirty="0" err="1" smtClean="0"/>
              <a:t>Huchra</a:t>
            </a:r>
            <a:r>
              <a:rPr lang="it-IT" dirty="0" smtClean="0"/>
              <a:t> e distante 400 milioni di anni luce dalla Terra, agisce da lente gravitazionale nei confronti della luce emessa dal quasar, che si trova a circa 8 miliardi di anni luce dietro di essa</a:t>
            </a:r>
            <a:endParaRPr lang="it-IT" dirty="0"/>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Le onde elettromagnetiche</a:t>
            </a:r>
            <a:endParaRPr lang="it-IT" sz="3600" dirty="0"/>
          </a:p>
        </p:txBody>
      </p:sp>
      <p:pic>
        <p:nvPicPr>
          <p:cNvPr id="2053" name="Picture 5"/>
          <p:cNvPicPr>
            <a:picLocks noGrp="1" noChangeAspect="1" noChangeArrowheads="1"/>
          </p:cNvPicPr>
          <p:nvPr>
            <p:ph idx="1"/>
          </p:nvPr>
        </p:nvPicPr>
        <p:blipFill>
          <a:blip r:embed="rId3" cstate="print"/>
          <a:srcRect/>
          <a:stretch>
            <a:fillRect/>
          </a:stretch>
        </p:blipFill>
        <p:spPr bwMode="auto">
          <a:xfrm>
            <a:off x="323528" y="1700808"/>
            <a:ext cx="8429302" cy="3331318"/>
          </a:xfrm>
          <a:prstGeom prst="rect">
            <a:avLst/>
          </a:prstGeom>
          <a:noFill/>
          <a:ln w="9525">
            <a:noFill/>
            <a:miter lim="800000"/>
            <a:headEnd/>
            <a:tailEnd/>
          </a:ln>
        </p:spPr>
      </p:pic>
      <p:sp>
        <p:nvSpPr>
          <p:cNvPr id="9" name="CasellaDiTesto 8"/>
          <p:cNvSpPr txBox="1"/>
          <p:nvPr/>
        </p:nvSpPr>
        <p:spPr>
          <a:xfrm>
            <a:off x="2267744" y="5085184"/>
            <a:ext cx="4968552" cy="1354217"/>
          </a:xfrm>
          <a:prstGeom prst="rect">
            <a:avLst/>
          </a:prstGeom>
          <a:noFill/>
        </p:spPr>
        <p:txBody>
          <a:bodyPr wrap="square" rtlCol="0">
            <a:spAutoFit/>
          </a:bodyPr>
          <a:lstStyle/>
          <a:p>
            <a:r>
              <a:rPr lang="it-IT" sz="3200" dirty="0" smtClean="0">
                <a:sym typeface="Symbol"/>
              </a:rPr>
              <a:t> = c</a:t>
            </a:r>
            <a:endParaRPr lang="it-IT" sz="3200" dirty="0" smtClean="0"/>
          </a:p>
          <a:p>
            <a:r>
              <a:rPr lang="it-IT" sz="3200" dirty="0" smtClean="0"/>
              <a:t>Trasportano energia : E = h</a:t>
            </a:r>
            <a:r>
              <a:rPr lang="it-IT" sz="3200" dirty="0" smtClean="0">
                <a:sym typeface="Symbol"/>
              </a:rPr>
              <a:t></a:t>
            </a:r>
          </a:p>
          <a:p>
            <a:r>
              <a:rPr lang="it-IT" dirty="0" smtClean="0">
                <a:sym typeface="Symbol"/>
              </a:rPr>
              <a:t>h = costante di </a:t>
            </a:r>
            <a:r>
              <a:rPr lang="it-IT" dirty="0" err="1" smtClean="0">
                <a:sym typeface="Symbol"/>
              </a:rPr>
              <a:t>Planck</a:t>
            </a:r>
            <a:endParaRPr lang="it-IT" dirty="0"/>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88640"/>
            <a:ext cx="6480720" cy="1008112"/>
          </a:xfrm>
        </p:spPr>
        <p:txBody>
          <a:bodyPr/>
          <a:lstStyle/>
          <a:p>
            <a:r>
              <a:rPr lang="it-IT" dirty="0" smtClean="0"/>
              <a:t>L’equazione di Einstein</a:t>
            </a:r>
            <a:endParaRPr lang="it-IT" dirty="0"/>
          </a:p>
        </p:txBody>
      </p:sp>
      <p:sp>
        <p:nvSpPr>
          <p:cNvPr id="40964" name="AutoShape 4" descr="R_{{\mu \nu }}-{1 \over 2}g_{{\mu \nu }}R+\Lambda g_{{\mu \nu }}={\frac  {8\pi G}{c^{4}}}T_{{\mu \nu }}"/>
          <p:cNvSpPr>
            <a:spLocks noChangeAspect="1" noChangeArrowheads="1"/>
          </p:cNvSpPr>
          <p:nvPr/>
        </p:nvSpPr>
        <p:spPr bwMode="auto">
          <a:xfrm>
            <a:off x="612775" y="920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0966" name="AutoShape 6" descr="R_{{\mu \nu }}-{1 \over 2}g_{{\mu \nu }}R+\Lambda g_{{\mu \nu }}={\frac  {8\pi G}{c^{4}}}T_{{\mu \nu }}"/>
          <p:cNvSpPr>
            <a:spLocks noChangeAspect="1" noChangeArrowheads="1"/>
          </p:cNvSpPr>
          <p:nvPr/>
        </p:nvSpPr>
        <p:spPr bwMode="auto">
          <a:xfrm>
            <a:off x="612775" y="920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CasellaDiTesto 10"/>
          <p:cNvSpPr txBox="1"/>
          <p:nvPr/>
        </p:nvSpPr>
        <p:spPr>
          <a:xfrm>
            <a:off x="1043608" y="1268760"/>
            <a:ext cx="7704856" cy="707886"/>
          </a:xfrm>
          <a:prstGeom prst="rect">
            <a:avLst/>
          </a:prstGeom>
          <a:noFill/>
        </p:spPr>
        <p:txBody>
          <a:bodyPr wrap="square" rtlCol="0">
            <a:spAutoFit/>
          </a:bodyPr>
          <a:lstStyle/>
          <a:p>
            <a:r>
              <a:rPr lang="it-IT" sz="2000" b="1" dirty="0" smtClean="0"/>
              <a:t>Caso particolare :  </a:t>
            </a:r>
          </a:p>
          <a:p>
            <a:r>
              <a:rPr lang="it-IT" sz="2000" b="1" dirty="0" smtClean="0"/>
              <a:t>mezzo infinitamente esteso , isotropo, omogeneo</a:t>
            </a:r>
            <a:endParaRPr lang="it-IT" sz="2000" b="1" dirty="0"/>
          </a:p>
        </p:txBody>
      </p:sp>
      <p:sp>
        <p:nvSpPr>
          <p:cNvPr id="40968" name="AutoShape 8" descr="Risultati immagini per Alexander friedm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69" name="Picture 9"/>
          <p:cNvPicPr>
            <a:picLocks noChangeAspect="1" noChangeArrowheads="1"/>
          </p:cNvPicPr>
          <p:nvPr/>
        </p:nvPicPr>
        <p:blipFill>
          <a:blip r:embed="rId4" cstate="print"/>
          <a:srcRect/>
          <a:stretch>
            <a:fillRect/>
          </a:stretch>
        </p:blipFill>
        <p:spPr bwMode="auto">
          <a:xfrm>
            <a:off x="1115616" y="2204864"/>
            <a:ext cx="1714090" cy="2088232"/>
          </a:xfrm>
          <a:prstGeom prst="rect">
            <a:avLst/>
          </a:prstGeom>
          <a:noFill/>
          <a:ln w="9525">
            <a:noFill/>
            <a:miter lim="800000"/>
            <a:headEnd/>
            <a:tailEnd/>
          </a:ln>
        </p:spPr>
      </p:pic>
      <p:sp>
        <p:nvSpPr>
          <p:cNvPr id="20" name="CasellaDiTesto 19"/>
          <p:cNvSpPr txBox="1"/>
          <p:nvPr/>
        </p:nvSpPr>
        <p:spPr>
          <a:xfrm>
            <a:off x="2987824" y="2564904"/>
            <a:ext cx="1404664" cy="1200329"/>
          </a:xfrm>
          <a:prstGeom prst="rect">
            <a:avLst/>
          </a:prstGeom>
          <a:noFill/>
        </p:spPr>
        <p:txBody>
          <a:bodyPr wrap="square" rtlCol="0">
            <a:spAutoFit/>
          </a:bodyPr>
          <a:lstStyle/>
          <a:p>
            <a:r>
              <a:rPr lang="it-IT" sz="2400" dirty="0" smtClean="0"/>
              <a:t>Friedman Russia 1922</a:t>
            </a:r>
            <a:endParaRPr lang="it-IT" sz="2400" dirty="0"/>
          </a:p>
        </p:txBody>
      </p:sp>
      <p:sp>
        <p:nvSpPr>
          <p:cNvPr id="40971" name="AutoShape 11" descr="Risultati immagini per Georges Lemait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74" name="Picture 14" descr="https://upload.wikimedia.org/wikipedia/commons/thumb/5/52/Lemaitre.jpg/220px-Lemaitre.jpg"/>
          <p:cNvPicPr>
            <a:picLocks noChangeAspect="1" noChangeArrowheads="1"/>
          </p:cNvPicPr>
          <p:nvPr/>
        </p:nvPicPr>
        <p:blipFill>
          <a:blip r:embed="rId5" cstate="print"/>
          <a:srcRect/>
          <a:stretch>
            <a:fillRect/>
          </a:stretch>
        </p:blipFill>
        <p:spPr bwMode="auto">
          <a:xfrm>
            <a:off x="6876256" y="1700808"/>
            <a:ext cx="1944216" cy="2845626"/>
          </a:xfrm>
          <a:prstGeom prst="rect">
            <a:avLst/>
          </a:prstGeom>
          <a:noFill/>
        </p:spPr>
      </p:pic>
      <p:sp>
        <p:nvSpPr>
          <p:cNvPr id="24" name="CasellaDiTesto 23"/>
          <p:cNvSpPr txBox="1"/>
          <p:nvPr/>
        </p:nvSpPr>
        <p:spPr>
          <a:xfrm>
            <a:off x="5148064" y="2564904"/>
            <a:ext cx="1620688" cy="1200329"/>
          </a:xfrm>
          <a:prstGeom prst="rect">
            <a:avLst/>
          </a:prstGeom>
          <a:noFill/>
        </p:spPr>
        <p:txBody>
          <a:bodyPr wrap="square" rtlCol="0">
            <a:spAutoFit/>
          </a:bodyPr>
          <a:lstStyle/>
          <a:p>
            <a:r>
              <a:rPr lang="it-IT" sz="2400" dirty="0" err="1" smtClean="0"/>
              <a:t>Lemaitre</a:t>
            </a:r>
            <a:r>
              <a:rPr lang="it-IT" sz="2400" dirty="0" smtClean="0"/>
              <a:t> Belgio 1927</a:t>
            </a:r>
          </a:p>
        </p:txBody>
      </p:sp>
      <p:pic>
        <p:nvPicPr>
          <p:cNvPr id="40975" name="Picture 15"/>
          <p:cNvPicPr>
            <a:picLocks noChangeAspect="1" noChangeArrowheads="1"/>
          </p:cNvPicPr>
          <p:nvPr/>
        </p:nvPicPr>
        <p:blipFill>
          <a:blip r:embed="rId6" cstate="print"/>
          <a:srcRect/>
          <a:stretch>
            <a:fillRect/>
          </a:stretch>
        </p:blipFill>
        <p:spPr bwMode="auto">
          <a:xfrm>
            <a:off x="3275856" y="4149080"/>
            <a:ext cx="2615179" cy="2288282"/>
          </a:xfrm>
          <a:prstGeom prst="rect">
            <a:avLst/>
          </a:prstGeom>
          <a:noFill/>
          <a:ln w="9525">
            <a:noFill/>
            <a:miter lim="800000"/>
            <a:headEnd/>
            <a:tailEnd/>
          </a:ln>
        </p:spPr>
      </p:pic>
      <p:sp>
        <p:nvSpPr>
          <p:cNvPr id="27" name="CasellaDiTesto 26"/>
          <p:cNvSpPr txBox="1"/>
          <p:nvPr/>
        </p:nvSpPr>
        <p:spPr>
          <a:xfrm>
            <a:off x="1259632" y="4365104"/>
            <a:ext cx="1872208" cy="1754326"/>
          </a:xfrm>
          <a:prstGeom prst="rect">
            <a:avLst/>
          </a:prstGeom>
          <a:noFill/>
        </p:spPr>
        <p:txBody>
          <a:bodyPr wrap="square" rtlCol="0">
            <a:spAutoFit/>
          </a:bodyPr>
          <a:lstStyle/>
          <a:p>
            <a:r>
              <a:rPr lang="it-IT" b="1" dirty="0" smtClean="0">
                <a:solidFill>
                  <a:srgbClr val="FF0000"/>
                </a:solidFill>
              </a:rPr>
              <a:t>Il mezzo sotto l’azione della sua gravità non può essere statico: o si espande o si contrae</a:t>
            </a:r>
            <a:endParaRPr lang="it-IT" b="1" dirty="0">
              <a:solidFill>
                <a:srgbClr val="FF0000"/>
              </a:solidFill>
            </a:endParaRPr>
          </a:p>
        </p:txBody>
      </p:sp>
      <p:pic>
        <p:nvPicPr>
          <p:cNvPr id="40976" name="Picture 16"/>
          <p:cNvPicPr>
            <a:picLocks noChangeAspect="1" noChangeArrowheads="1"/>
          </p:cNvPicPr>
          <p:nvPr/>
        </p:nvPicPr>
        <p:blipFill>
          <a:blip r:embed="rId7" cstate="print"/>
          <a:srcRect/>
          <a:stretch>
            <a:fillRect/>
          </a:stretch>
        </p:blipFill>
        <p:spPr bwMode="auto">
          <a:xfrm>
            <a:off x="6084168" y="4941168"/>
            <a:ext cx="2857500" cy="676275"/>
          </a:xfrm>
          <a:prstGeom prst="rect">
            <a:avLst/>
          </a:prstGeom>
          <a:noFill/>
          <a:ln w="9525">
            <a:noFill/>
            <a:miter lim="800000"/>
            <a:headEnd/>
            <a:tailEnd/>
          </a:ln>
        </p:spPr>
      </p:pic>
    </p:spTree>
  </p:cSld>
  <p:clrMapOvr>
    <a:masterClrMapping/>
  </p:clrMapOvr>
  <p:transition spd="slow">
    <p:wipe dir="r"/>
    <p:sndAc>
      <p:stSnd>
        <p:snd r:embed="rId3" name="bomb.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
          <p:cNvSpPr>
            <a:spLocks noChangeArrowheads="1"/>
          </p:cNvSpPr>
          <p:nvPr/>
        </p:nvSpPr>
        <p:spPr bwMode="auto">
          <a:xfrm>
            <a:off x="4716016" y="1484784"/>
            <a:ext cx="3887787" cy="4248472"/>
          </a:xfrm>
          <a:prstGeom prst="rect">
            <a:avLst/>
          </a:prstGeom>
          <a:noFill/>
          <a:ln w="9525">
            <a:noFill/>
            <a:miter lim="800000"/>
            <a:headEnd/>
            <a:tailEnd/>
          </a:ln>
        </p:spPr>
        <p:txBody>
          <a:bodyPr/>
          <a:lstStyle/>
          <a:p>
            <a:pPr marL="342900" indent="-342900">
              <a:lnSpc>
                <a:spcPct val="90000"/>
              </a:lnSpc>
              <a:spcBef>
                <a:spcPct val="20000"/>
              </a:spcBef>
              <a:buClr>
                <a:schemeClr val="tx2"/>
              </a:buClr>
              <a:buFont typeface="Wingdings" pitchFamily="2" charset="2"/>
              <a:buNone/>
            </a:pPr>
            <a:r>
              <a:rPr lang="it-IT" sz="3200" b="1" dirty="0"/>
              <a:t>1922-1924: </a:t>
            </a:r>
            <a:r>
              <a:rPr lang="it-IT" sz="3200" b="1" dirty="0" err="1"/>
              <a:t>Red-Shift</a:t>
            </a:r>
            <a:endParaRPr lang="it-IT" sz="3200" b="1" dirty="0"/>
          </a:p>
          <a:p>
            <a:pPr marL="342900" indent="-342900">
              <a:lnSpc>
                <a:spcPct val="90000"/>
              </a:lnSpc>
              <a:spcBef>
                <a:spcPct val="20000"/>
              </a:spcBef>
              <a:buClr>
                <a:schemeClr val="tx2"/>
              </a:buClr>
              <a:buFont typeface="Wingdings" pitchFamily="2" charset="2"/>
              <a:buNone/>
            </a:pPr>
            <a:endParaRPr lang="it-IT" sz="2400" dirty="0"/>
          </a:p>
          <a:p>
            <a:pPr marL="342900" indent="-342900">
              <a:lnSpc>
                <a:spcPct val="90000"/>
              </a:lnSpc>
              <a:spcBef>
                <a:spcPct val="20000"/>
              </a:spcBef>
              <a:buClr>
                <a:schemeClr val="tx2"/>
              </a:buClr>
              <a:buFont typeface="Wingdings" pitchFamily="2" charset="2"/>
              <a:buNone/>
            </a:pPr>
            <a:r>
              <a:rPr lang="it-IT" sz="2400" dirty="0" smtClean="0"/>
              <a:t>Carl </a:t>
            </a:r>
            <a:r>
              <a:rPr lang="it-IT" sz="2400" dirty="0" err="1" smtClean="0"/>
              <a:t>Wirtz</a:t>
            </a:r>
            <a:r>
              <a:rPr lang="it-IT" sz="2400" dirty="0" smtClean="0"/>
              <a:t> pubblica 2 articoli su nebulose a spirale.</a:t>
            </a:r>
          </a:p>
          <a:p>
            <a:pPr marL="342900" indent="-342900">
              <a:lnSpc>
                <a:spcPct val="90000"/>
              </a:lnSpc>
              <a:spcBef>
                <a:spcPct val="20000"/>
              </a:spcBef>
              <a:buClr>
                <a:schemeClr val="tx2"/>
              </a:buClr>
              <a:buFont typeface="Wingdings" pitchFamily="2" charset="2"/>
              <a:buNone/>
            </a:pPr>
            <a:r>
              <a:rPr lang="it-IT" sz="2400" dirty="0" smtClean="0"/>
              <a:t>Gli spettri di assorbimento coincidono con noti elementi chimici ma “</a:t>
            </a:r>
            <a:r>
              <a:rPr lang="it-IT" sz="2400" dirty="0" err="1" smtClean="0"/>
              <a:t>red</a:t>
            </a:r>
            <a:r>
              <a:rPr lang="it-IT" sz="2400" dirty="0" smtClean="0"/>
              <a:t> </a:t>
            </a:r>
            <a:r>
              <a:rPr lang="it-IT" sz="2400" dirty="0" err="1" smtClean="0"/>
              <a:t>shifted</a:t>
            </a:r>
            <a:r>
              <a:rPr lang="it-IT" sz="2400" dirty="0" smtClean="0"/>
              <a:t>”</a:t>
            </a:r>
          </a:p>
          <a:p>
            <a:pPr marL="342900" indent="-342900">
              <a:lnSpc>
                <a:spcPct val="90000"/>
              </a:lnSpc>
              <a:spcBef>
                <a:spcPct val="20000"/>
              </a:spcBef>
              <a:buClr>
                <a:schemeClr val="tx2"/>
              </a:buClr>
              <a:buFont typeface="Wingdings" pitchFamily="2" charset="2"/>
              <a:buNone/>
            </a:pPr>
            <a:r>
              <a:rPr lang="it-IT" sz="2400" dirty="0" smtClean="0"/>
              <a:t>Il fattore di cui sono allungate sembra dipendere dalla distanza</a:t>
            </a:r>
            <a:endParaRPr lang="it-IT" sz="2400" dirty="0"/>
          </a:p>
        </p:txBody>
      </p:sp>
      <p:pic>
        <p:nvPicPr>
          <p:cNvPr id="1026" name="Picture 2"/>
          <p:cNvPicPr>
            <a:picLocks noChangeAspect="1" noChangeArrowheads="1"/>
          </p:cNvPicPr>
          <p:nvPr/>
        </p:nvPicPr>
        <p:blipFill>
          <a:blip r:embed="rId4" cstate="print"/>
          <a:srcRect/>
          <a:stretch>
            <a:fillRect/>
          </a:stretch>
        </p:blipFill>
        <p:spPr bwMode="auto">
          <a:xfrm>
            <a:off x="4788024" y="1988840"/>
            <a:ext cx="3672408" cy="4328829"/>
          </a:xfrm>
          <a:prstGeom prst="rect">
            <a:avLst/>
          </a:prstGeom>
          <a:noFill/>
          <a:ln w="9525">
            <a:noFill/>
            <a:miter lim="800000"/>
            <a:headEnd/>
            <a:tailEnd/>
          </a:ln>
        </p:spPr>
      </p:pic>
      <p:sp>
        <p:nvSpPr>
          <p:cNvPr id="8194" name="Rectangle 2"/>
          <p:cNvSpPr>
            <a:spLocks noGrp="1" noChangeArrowheads="1"/>
          </p:cNvSpPr>
          <p:nvPr>
            <p:ph type="title" idx="4294967295"/>
          </p:nvPr>
        </p:nvSpPr>
        <p:spPr>
          <a:xfrm>
            <a:off x="971600" y="260648"/>
            <a:ext cx="6768876" cy="1008112"/>
          </a:xfrm>
        </p:spPr>
        <p:txBody>
          <a:bodyPr/>
          <a:lstStyle/>
          <a:p>
            <a:pPr eaLnBrk="1" hangingPunct="1"/>
            <a:r>
              <a:rPr lang="it-IT" sz="2800" dirty="0" smtClean="0"/>
              <a:t>Espansione dell’Universo:</a:t>
            </a:r>
            <a:br>
              <a:rPr lang="it-IT" sz="2800" dirty="0" smtClean="0"/>
            </a:br>
            <a:r>
              <a:rPr lang="it-IT" sz="2800" dirty="0" smtClean="0"/>
              <a:t>prove sperimentali 1/3</a:t>
            </a:r>
          </a:p>
        </p:txBody>
      </p:sp>
      <p:pic>
        <p:nvPicPr>
          <p:cNvPr id="8196" name="Picture 6" descr="red shift"/>
          <p:cNvPicPr>
            <a:picLocks noChangeAspect="1" noChangeArrowheads="1"/>
          </p:cNvPicPr>
          <p:nvPr/>
        </p:nvPicPr>
        <p:blipFill>
          <a:blip r:embed="rId5" cstate="print"/>
          <a:srcRect/>
          <a:stretch>
            <a:fillRect/>
          </a:stretch>
        </p:blipFill>
        <p:spPr bwMode="auto">
          <a:xfrm>
            <a:off x="539552" y="1412776"/>
            <a:ext cx="3816350" cy="2562225"/>
          </a:xfrm>
          <a:prstGeom prst="rect">
            <a:avLst/>
          </a:prstGeom>
          <a:noFill/>
          <a:ln w="9525">
            <a:noFill/>
            <a:miter lim="800000"/>
            <a:headEnd/>
            <a:tailEnd/>
          </a:ln>
        </p:spPr>
      </p:pic>
      <p:sp>
        <p:nvSpPr>
          <p:cNvPr id="6" name="Rettangolo arrotondato 5"/>
          <p:cNvSpPr/>
          <p:nvPr/>
        </p:nvSpPr>
        <p:spPr>
          <a:xfrm>
            <a:off x="539552" y="4221088"/>
            <a:ext cx="4032448" cy="17281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solidFill>
                  <a:schemeClr val="tx1"/>
                </a:solidFill>
              </a:rPr>
              <a:t>Non si conoscono con precisione le distanze !!</a:t>
            </a:r>
          </a:p>
        </p:txBody>
      </p:sp>
    </p:spTree>
  </p:cSld>
  <p:clrMapOvr>
    <a:masterClrMapping/>
  </p:clrMapOvr>
  <p:transition spd="slow">
    <p:wipe dir="r"/>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20680" cy="1008112"/>
          </a:xfrm>
        </p:spPr>
        <p:txBody>
          <a:bodyPr/>
          <a:lstStyle/>
          <a:p>
            <a:r>
              <a:rPr lang="it-IT" sz="3200" dirty="0" smtClean="0"/>
              <a:t>Espansione dell’Universo:</a:t>
            </a:r>
            <a:br>
              <a:rPr lang="it-IT" sz="3200" dirty="0" smtClean="0"/>
            </a:br>
            <a:r>
              <a:rPr lang="it-IT" sz="3200" dirty="0" smtClean="0"/>
              <a:t>prove sperimentali 2/3</a:t>
            </a:r>
            <a:endParaRPr lang="it-IT" sz="3200" dirty="0"/>
          </a:p>
        </p:txBody>
      </p:sp>
      <p:pic>
        <p:nvPicPr>
          <p:cNvPr id="2050" name="Picture 2"/>
          <p:cNvPicPr>
            <a:picLocks noChangeAspect="1" noChangeArrowheads="1"/>
          </p:cNvPicPr>
          <p:nvPr/>
        </p:nvPicPr>
        <p:blipFill>
          <a:blip r:embed="rId3" cstate="print"/>
          <a:srcRect/>
          <a:stretch>
            <a:fillRect/>
          </a:stretch>
        </p:blipFill>
        <p:spPr bwMode="auto">
          <a:xfrm>
            <a:off x="7308304" y="2204864"/>
            <a:ext cx="1656184" cy="212331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7544" y="1556792"/>
            <a:ext cx="2448272" cy="3991748"/>
          </a:xfrm>
          <a:prstGeom prst="rect">
            <a:avLst/>
          </a:prstGeom>
          <a:noFill/>
          <a:ln w="9525">
            <a:noFill/>
            <a:miter lim="800000"/>
            <a:headEnd/>
            <a:tailEnd/>
          </a:ln>
        </p:spPr>
      </p:pic>
      <p:sp>
        <p:nvSpPr>
          <p:cNvPr id="7" name="CasellaDiTesto 6"/>
          <p:cNvSpPr txBox="1"/>
          <p:nvPr/>
        </p:nvSpPr>
        <p:spPr>
          <a:xfrm>
            <a:off x="1691680" y="5733256"/>
            <a:ext cx="5976664" cy="646331"/>
          </a:xfrm>
          <a:prstGeom prst="rect">
            <a:avLst/>
          </a:prstGeom>
          <a:noFill/>
        </p:spPr>
        <p:txBody>
          <a:bodyPr wrap="square" rtlCol="0">
            <a:spAutoFit/>
          </a:bodyPr>
          <a:lstStyle/>
          <a:p>
            <a:r>
              <a:rPr lang="it-IT" b="1" dirty="0" smtClean="0"/>
              <a:t>Mount Wilson ( California)  - Telescopio </a:t>
            </a:r>
            <a:r>
              <a:rPr lang="it-IT" b="1" dirty="0" err="1" smtClean="0"/>
              <a:t>Hooker</a:t>
            </a:r>
            <a:r>
              <a:rPr lang="it-IT" b="1" dirty="0" smtClean="0"/>
              <a:t> </a:t>
            </a:r>
            <a:r>
              <a:rPr lang="it-IT" b="1" dirty="0" smtClean="0">
                <a:sym typeface="Symbol"/>
              </a:rPr>
              <a:t>=2,5m  </a:t>
            </a:r>
            <a:r>
              <a:rPr lang="it-IT" b="1" dirty="0" smtClean="0"/>
              <a:t>–</a:t>
            </a:r>
          </a:p>
          <a:p>
            <a:r>
              <a:rPr lang="it-IT" b="1" dirty="0" smtClean="0"/>
              <a:t>Telescopio più grande all’epoca – 1.740 </a:t>
            </a:r>
            <a:r>
              <a:rPr lang="it-IT" b="1" dirty="0" err="1" smtClean="0"/>
              <a:t>mt</a:t>
            </a:r>
            <a:endParaRPr lang="it-IT" b="1" dirty="0"/>
          </a:p>
        </p:txBody>
      </p:sp>
      <p:sp>
        <p:nvSpPr>
          <p:cNvPr id="10" name="CasellaDiTesto 9"/>
          <p:cNvSpPr txBox="1"/>
          <p:nvPr/>
        </p:nvSpPr>
        <p:spPr>
          <a:xfrm>
            <a:off x="3131840" y="1700808"/>
            <a:ext cx="4176464" cy="1569660"/>
          </a:xfrm>
          <a:prstGeom prst="rect">
            <a:avLst/>
          </a:prstGeom>
          <a:noFill/>
        </p:spPr>
        <p:txBody>
          <a:bodyPr wrap="square" rtlCol="0">
            <a:spAutoFit/>
          </a:bodyPr>
          <a:lstStyle/>
          <a:p>
            <a:pPr marL="342900" indent="-342900">
              <a:buAutoNum type="arabicParenR"/>
            </a:pPr>
            <a:r>
              <a:rPr lang="it-IT" sz="2400" b="1" dirty="0" smtClean="0">
                <a:solidFill>
                  <a:srgbClr val="FF0000"/>
                </a:solidFill>
              </a:rPr>
              <a:t>1925 </a:t>
            </a:r>
          </a:p>
          <a:p>
            <a:pPr marL="342900" indent="-342900"/>
            <a:r>
              <a:rPr lang="it-IT" sz="2400" dirty="0" smtClean="0"/>
              <a:t>Mette fine alla disputa sulle </a:t>
            </a:r>
            <a:r>
              <a:rPr lang="it-IT" sz="2400" b="1" dirty="0" smtClean="0"/>
              <a:t>nebulose: </a:t>
            </a:r>
            <a:r>
              <a:rPr lang="it-IT" sz="2400" dirty="0" smtClean="0"/>
              <a:t>sono </a:t>
            </a:r>
            <a:r>
              <a:rPr lang="it-IT" sz="2400" b="1" dirty="0" smtClean="0"/>
              <a:t>esterne alla nostra galassia </a:t>
            </a:r>
            <a:endParaRPr lang="it-IT" sz="2400" b="1" dirty="0"/>
          </a:p>
        </p:txBody>
      </p:sp>
      <p:sp>
        <p:nvSpPr>
          <p:cNvPr id="11" name="CasellaDiTesto 10"/>
          <p:cNvSpPr txBox="1"/>
          <p:nvPr/>
        </p:nvSpPr>
        <p:spPr>
          <a:xfrm>
            <a:off x="3203848" y="3717032"/>
            <a:ext cx="4176464" cy="1569660"/>
          </a:xfrm>
          <a:prstGeom prst="rect">
            <a:avLst/>
          </a:prstGeom>
          <a:noFill/>
        </p:spPr>
        <p:txBody>
          <a:bodyPr wrap="square" rtlCol="0">
            <a:spAutoFit/>
          </a:bodyPr>
          <a:lstStyle/>
          <a:p>
            <a:pPr marL="342900" indent="-342900"/>
            <a:r>
              <a:rPr lang="it-IT" sz="2400" b="1" dirty="0" smtClean="0">
                <a:solidFill>
                  <a:srgbClr val="FF0000"/>
                </a:solidFill>
              </a:rPr>
              <a:t>2)  1929</a:t>
            </a:r>
          </a:p>
          <a:p>
            <a:pPr marL="342900" indent="-342900"/>
            <a:r>
              <a:rPr lang="it-IT" sz="2400" b="1" dirty="0" smtClean="0"/>
              <a:t>Legge di </a:t>
            </a:r>
            <a:r>
              <a:rPr lang="it-IT" sz="2400" b="1" dirty="0" err="1" smtClean="0"/>
              <a:t>Hubble</a:t>
            </a:r>
            <a:r>
              <a:rPr lang="it-IT" sz="2400" b="1" dirty="0" smtClean="0"/>
              <a:t> </a:t>
            </a:r>
          </a:p>
          <a:p>
            <a:pPr marL="342900" indent="-342900"/>
            <a:r>
              <a:rPr lang="it-IT" sz="2400" dirty="0" smtClean="0"/>
              <a:t>Red </a:t>
            </a:r>
            <a:r>
              <a:rPr lang="it-IT" sz="2400" dirty="0" err="1" smtClean="0"/>
              <a:t>shif</a:t>
            </a:r>
            <a:r>
              <a:rPr lang="it-IT" sz="2400" dirty="0" smtClean="0"/>
              <a:t> è proporzionale alla distanza della stella</a:t>
            </a:r>
          </a:p>
        </p:txBody>
      </p:sp>
      <p:sp>
        <p:nvSpPr>
          <p:cNvPr id="12" name="CasellaDiTesto 11"/>
          <p:cNvSpPr txBox="1"/>
          <p:nvPr/>
        </p:nvSpPr>
        <p:spPr>
          <a:xfrm>
            <a:off x="7380312" y="4437112"/>
            <a:ext cx="1512168" cy="954107"/>
          </a:xfrm>
          <a:prstGeom prst="rect">
            <a:avLst/>
          </a:prstGeom>
          <a:solidFill>
            <a:srgbClr val="FFC000"/>
          </a:solidFill>
        </p:spPr>
        <p:txBody>
          <a:bodyPr wrap="square" rtlCol="0">
            <a:spAutoFit/>
          </a:bodyPr>
          <a:lstStyle/>
          <a:p>
            <a:r>
              <a:rPr lang="it-IT" sz="2800" b="1" dirty="0" smtClean="0"/>
              <a:t>Edwin </a:t>
            </a:r>
          </a:p>
          <a:p>
            <a:r>
              <a:rPr lang="it-IT" sz="2800" b="1" dirty="0" err="1" smtClean="0"/>
              <a:t>Hubble</a:t>
            </a:r>
            <a:endParaRPr lang="it-IT" sz="2800" b="1" dirty="0"/>
          </a:p>
        </p:txBody>
      </p:sp>
    </p:spTree>
  </p:cSld>
  <p:clrMapOvr>
    <a:masterClrMapping/>
  </p:clrMapOvr>
  <p:transition spd="slow">
    <p:wipe dir="r"/>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88640"/>
            <a:ext cx="6192688" cy="864096"/>
          </a:xfrm>
        </p:spPr>
        <p:txBody>
          <a:bodyPr/>
          <a:lstStyle/>
          <a:p>
            <a:r>
              <a:rPr lang="it-IT" dirty="0" smtClean="0"/>
              <a:t>La misura delle distanze</a:t>
            </a:r>
            <a:endParaRPr lang="it-IT" dirty="0"/>
          </a:p>
        </p:txBody>
      </p:sp>
      <p:sp>
        <p:nvSpPr>
          <p:cNvPr id="3074" name="AutoShape 2" descr="Risultati immagini per righell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5" name="Picture 3"/>
          <p:cNvPicPr>
            <a:picLocks noChangeAspect="1" noChangeArrowheads="1"/>
          </p:cNvPicPr>
          <p:nvPr/>
        </p:nvPicPr>
        <p:blipFill>
          <a:blip r:embed="rId3" cstate="print"/>
          <a:srcRect/>
          <a:stretch>
            <a:fillRect/>
          </a:stretch>
        </p:blipFill>
        <p:spPr bwMode="auto">
          <a:xfrm>
            <a:off x="251520" y="1916832"/>
            <a:ext cx="4099601" cy="648072"/>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827584" y="2996952"/>
            <a:ext cx="2952328" cy="466709"/>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1403648" y="4005064"/>
            <a:ext cx="1800200" cy="284579"/>
          </a:xfrm>
          <a:prstGeom prst="rect">
            <a:avLst/>
          </a:prstGeom>
          <a:noFill/>
          <a:ln w="9525">
            <a:noFill/>
            <a:miter lim="800000"/>
            <a:headEnd/>
            <a:tailEnd/>
          </a:ln>
        </p:spPr>
      </p:pic>
      <p:cxnSp>
        <p:nvCxnSpPr>
          <p:cNvPr id="11" name="Connettore 1 10"/>
          <p:cNvCxnSpPr/>
          <p:nvPr/>
        </p:nvCxnSpPr>
        <p:spPr>
          <a:xfrm>
            <a:off x="0" y="2132856"/>
            <a:ext cx="2411760" cy="33123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H="1">
            <a:off x="2411760" y="2204864"/>
            <a:ext cx="2088232" cy="32487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1043608" y="5373216"/>
            <a:ext cx="2664296" cy="461665"/>
          </a:xfrm>
          <a:prstGeom prst="rect">
            <a:avLst/>
          </a:prstGeom>
          <a:noFill/>
        </p:spPr>
        <p:txBody>
          <a:bodyPr wrap="square" rtlCol="0">
            <a:spAutoFit/>
          </a:bodyPr>
          <a:lstStyle/>
          <a:p>
            <a:r>
              <a:rPr lang="it-IT" sz="2400" b="1" dirty="0" smtClean="0"/>
              <a:t>Righelli standard</a:t>
            </a:r>
            <a:endParaRPr lang="it-IT" sz="2400" b="1" dirty="0"/>
          </a:p>
        </p:txBody>
      </p:sp>
      <p:cxnSp>
        <p:nvCxnSpPr>
          <p:cNvPr id="21" name="Connettore 2 20"/>
          <p:cNvCxnSpPr>
            <a:endCxn id="18" idx="0"/>
          </p:cNvCxnSpPr>
          <p:nvPr/>
        </p:nvCxnSpPr>
        <p:spPr>
          <a:xfrm>
            <a:off x="2339752" y="2276872"/>
            <a:ext cx="36004" cy="3096344"/>
          </a:xfrm>
          <a:prstGeom prst="straightConnector1">
            <a:avLst/>
          </a:prstGeom>
          <a:ln w="539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07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57200"/>
            <a:ext cx="561975" cy="342900"/>
          </a:xfrm>
          <a:prstGeom prst="rect">
            <a:avLst/>
          </a:prstGeom>
          <a:noFill/>
        </p:spPr>
      </p:pic>
      <p:sp>
        <p:nvSpPr>
          <p:cNvPr id="3078" name="Rectangle 6"/>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CasellaDiTesto 27"/>
          <p:cNvSpPr txBox="1"/>
          <p:nvPr/>
        </p:nvSpPr>
        <p:spPr>
          <a:xfrm>
            <a:off x="7164288" y="4509120"/>
            <a:ext cx="1656184" cy="523220"/>
          </a:xfrm>
          <a:prstGeom prst="rect">
            <a:avLst/>
          </a:prstGeom>
          <a:noFill/>
        </p:spPr>
        <p:txBody>
          <a:bodyPr wrap="square" rtlCol="0">
            <a:spAutoFit/>
          </a:bodyPr>
          <a:lstStyle/>
          <a:p>
            <a:r>
              <a:rPr lang="it-IT" sz="2800" b="1" dirty="0" smtClean="0"/>
              <a:t>I = I</a:t>
            </a:r>
            <a:r>
              <a:rPr lang="it-IT" sz="2800" b="1" baseline="-25000" dirty="0" smtClean="0"/>
              <a:t>0</a:t>
            </a:r>
            <a:r>
              <a:rPr lang="it-IT" sz="2800" b="1" dirty="0" smtClean="0"/>
              <a:t>/4</a:t>
            </a:r>
            <a:r>
              <a:rPr lang="it-IT" sz="2800" b="1" dirty="0" smtClean="0">
                <a:sym typeface="Symbol"/>
              </a:rPr>
              <a:t>r</a:t>
            </a:r>
            <a:r>
              <a:rPr lang="it-IT" sz="2800" b="1" baseline="30000" dirty="0" smtClean="0">
                <a:sym typeface="Symbol"/>
              </a:rPr>
              <a:t>2</a:t>
            </a:r>
            <a:endParaRPr lang="it-IT" sz="2800" b="1" baseline="30000" dirty="0"/>
          </a:p>
        </p:txBody>
      </p:sp>
      <p:sp>
        <p:nvSpPr>
          <p:cNvPr id="30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08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457200"/>
            <a:ext cx="76200" cy="190500"/>
          </a:xfrm>
          <a:prstGeom prst="rect">
            <a:avLst/>
          </a:prstGeom>
          <a:noFill/>
        </p:spPr>
      </p:pic>
      <p:sp>
        <p:nvSpPr>
          <p:cNvPr id="308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08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457200"/>
            <a:ext cx="76200" cy="190500"/>
          </a:xfrm>
          <a:prstGeom prst="rect">
            <a:avLst/>
          </a:prstGeom>
          <a:noFill/>
        </p:spPr>
      </p:pic>
      <p:pic>
        <p:nvPicPr>
          <p:cNvPr id="3086" name="Picture 14"/>
          <p:cNvPicPr>
            <a:picLocks noChangeAspect="1" noChangeArrowheads="1"/>
          </p:cNvPicPr>
          <p:nvPr/>
        </p:nvPicPr>
        <p:blipFill>
          <a:blip r:embed="rId7" cstate="print"/>
          <a:srcRect/>
          <a:stretch>
            <a:fillRect/>
          </a:stretch>
        </p:blipFill>
        <p:spPr bwMode="auto">
          <a:xfrm>
            <a:off x="4788024" y="1412776"/>
            <a:ext cx="2220838" cy="2220838"/>
          </a:xfrm>
          <a:prstGeom prst="rect">
            <a:avLst/>
          </a:prstGeom>
          <a:noFill/>
          <a:ln w="9525">
            <a:noFill/>
            <a:miter lim="800000"/>
            <a:headEnd/>
            <a:tailEnd/>
          </a:ln>
        </p:spPr>
      </p:pic>
      <p:pic>
        <p:nvPicPr>
          <p:cNvPr id="35" name="Picture 14"/>
          <p:cNvPicPr>
            <a:picLocks noChangeAspect="1" noChangeArrowheads="1"/>
          </p:cNvPicPr>
          <p:nvPr/>
        </p:nvPicPr>
        <p:blipFill>
          <a:blip r:embed="rId8" cstate="print"/>
          <a:srcRect/>
          <a:stretch>
            <a:fillRect/>
          </a:stretch>
        </p:blipFill>
        <p:spPr bwMode="auto">
          <a:xfrm>
            <a:off x="5364088" y="4221088"/>
            <a:ext cx="1080120" cy="1080120"/>
          </a:xfrm>
          <a:prstGeom prst="rect">
            <a:avLst/>
          </a:prstGeom>
          <a:noFill/>
          <a:ln w="9525">
            <a:noFill/>
            <a:miter lim="800000"/>
            <a:headEnd/>
            <a:tailEnd/>
          </a:ln>
        </p:spPr>
      </p:pic>
      <p:sp>
        <p:nvSpPr>
          <p:cNvPr id="36" name="CasellaDiTesto 35"/>
          <p:cNvSpPr txBox="1"/>
          <p:nvPr/>
        </p:nvSpPr>
        <p:spPr>
          <a:xfrm>
            <a:off x="4572000" y="5589240"/>
            <a:ext cx="2664296" cy="461665"/>
          </a:xfrm>
          <a:prstGeom prst="rect">
            <a:avLst/>
          </a:prstGeom>
          <a:noFill/>
        </p:spPr>
        <p:txBody>
          <a:bodyPr wrap="square" rtlCol="0">
            <a:spAutoFit/>
          </a:bodyPr>
          <a:lstStyle/>
          <a:p>
            <a:r>
              <a:rPr lang="it-IT" sz="2400" b="1" dirty="0" smtClean="0"/>
              <a:t>Candele   standard</a:t>
            </a:r>
            <a:endParaRPr lang="it-IT" sz="2400" b="1" dirty="0"/>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1908 : Variabili Cefeidi</a:t>
            </a:r>
            <a:br>
              <a:rPr lang="it-IT" dirty="0" smtClean="0"/>
            </a:br>
            <a:r>
              <a:rPr lang="it-IT" sz="3200" dirty="0" smtClean="0"/>
              <a:t>(</a:t>
            </a:r>
            <a:r>
              <a:rPr lang="it-IT" sz="3200" dirty="0" err="1" smtClean="0"/>
              <a:t>Henrietta</a:t>
            </a:r>
            <a:r>
              <a:rPr lang="it-IT" sz="3200" dirty="0" smtClean="0"/>
              <a:t> </a:t>
            </a:r>
            <a:r>
              <a:rPr lang="it-IT" sz="3200" dirty="0" err="1" smtClean="0"/>
              <a:t>Swan</a:t>
            </a:r>
            <a:r>
              <a:rPr lang="it-IT" sz="3200" dirty="0" smtClean="0"/>
              <a:t> </a:t>
            </a:r>
            <a:r>
              <a:rPr lang="it-IT" sz="3200" dirty="0" err="1" smtClean="0">
                <a:solidFill>
                  <a:srgbClr val="FF0000"/>
                </a:solidFill>
              </a:rPr>
              <a:t>Leavitt</a:t>
            </a:r>
            <a:r>
              <a:rPr lang="it-IT" sz="3200" dirty="0" smtClean="0"/>
              <a:t>)</a:t>
            </a:r>
            <a:endParaRPr lang="it-IT" sz="3200" dirty="0"/>
          </a:p>
        </p:txBody>
      </p:sp>
      <p:pic>
        <p:nvPicPr>
          <p:cNvPr id="5" name="Picture 6"/>
          <p:cNvPicPr>
            <a:picLocks noChangeAspect="1" noChangeArrowheads="1"/>
          </p:cNvPicPr>
          <p:nvPr/>
        </p:nvPicPr>
        <p:blipFill>
          <a:blip r:embed="rId4" cstate="print"/>
          <a:srcRect/>
          <a:stretch>
            <a:fillRect/>
          </a:stretch>
        </p:blipFill>
        <p:spPr bwMode="auto">
          <a:xfrm>
            <a:off x="1403648" y="1556792"/>
            <a:ext cx="6223115" cy="4667336"/>
          </a:xfrm>
          <a:prstGeom prst="rect">
            <a:avLst/>
          </a:prstGeom>
          <a:noFill/>
          <a:ln w="9525">
            <a:noFill/>
            <a:miter lim="800000"/>
            <a:headEnd/>
            <a:tailEnd/>
          </a:ln>
        </p:spPr>
      </p:pic>
      <p:pic>
        <p:nvPicPr>
          <p:cNvPr id="69633" name="Picture 1"/>
          <p:cNvPicPr>
            <a:picLocks noChangeAspect="1" noChangeArrowheads="1"/>
          </p:cNvPicPr>
          <p:nvPr/>
        </p:nvPicPr>
        <p:blipFill>
          <a:blip r:embed="rId5" cstate="print"/>
          <a:srcRect/>
          <a:stretch>
            <a:fillRect/>
          </a:stretch>
        </p:blipFill>
        <p:spPr bwMode="auto">
          <a:xfrm>
            <a:off x="6660232" y="2852936"/>
            <a:ext cx="2288970" cy="1405508"/>
          </a:xfrm>
          <a:prstGeom prst="rect">
            <a:avLst/>
          </a:prstGeom>
          <a:noFill/>
          <a:ln w="9525">
            <a:noFill/>
            <a:miter lim="800000"/>
            <a:headEnd/>
            <a:tailEnd/>
          </a:ln>
        </p:spPr>
      </p:pic>
    </p:spTree>
  </p:cSld>
  <p:clrMapOvr>
    <a:masterClrMapping/>
  </p:clrMapOvr>
  <p:transition spd="slow">
    <p:wipe dir="r"/>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1.11111E-6 L -0.1434 -0.0044 " pathEditMode="relative" rAng="0" ptsTypes="AA">
                                      <p:cBhvr>
                                        <p:cTn id="6" dur="2000" fill="hold"/>
                                        <p:tgtEl>
                                          <p:spTgt spid="5"/>
                                        </p:tgtEl>
                                        <p:attrNameLst>
                                          <p:attrName>ppt_x</p:attrName>
                                          <p:attrName>ppt_y</p:attrName>
                                        </p:attrNameLst>
                                      </p:cBhvr>
                                      <p:rCtr x="-72" y="-2"/>
                                    </p:animMotion>
                                  </p:childTnLst>
                                </p:cTn>
                              </p:par>
                              <p:par>
                                <p:cTn id="7" presetID="10" presetClass="entr" presetSubtype="0" fill="hold" nodeType="withEffect">
                                  <p:stCondLst>
                                    <p:cond delay="0"/>
                                  </p:stCondLst>
                                  <p:childTnLst>
                                    <p:set>
                                      <p:cBhvr>
                                        <p:cTn id="8" dur="1" fill="hold">
                                          <p:stCondLst>
                                            <p:cond delay="0"/>
                                          </p:stCondLst>
                                        </p:cTn>
                                        <p:tgtEl>
                                          <p:spTgt spid="69633"/>
                                        </p:tgtEl>
                                        <p:attrNameLst>
                                          <p:attrName>style.visibility</p:attrName>
                                        </p:attrNameLst>
                                      </p:cBhvr>
                                      <p:to>
                                        <p:strVal val="visible"/>
                                      </p:to>
                                    </p:set>
                                    <p:animEffect transition="in" filter="fade">
                                      <p:cBhvr>
                                        <p:cTn id="9" dur="1000"/>
                                        <p:tgtEl>
                                          <p:spTgt spid="69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1925: L’universo </a:t>
            </a:r>
            <a:br>
              <a:rPr lang="it-IT" dirty="0" smtClean="0"/>
            </a:br>
            <a:r>
              <a:rPr lang="it-IT" dirty="0" smtClean="0"/>
              <a:t>cambia forma</a:t>
            </a:r>
            <a:endParaRPr lang="it-IT" dirty="0"/>
          </a:p>
        </p:txBody>
      </p:sp>
      <p:pic>
        <p:nvPicPr>
          <p:cNvPr id="70658" name="Picture 2"/>
          <p:cNvPicPr>
            <a:picLocks noChangeAspect="1" noChangeArrowheads="1"/>
          </p:cNvPicPr>
          <p:nvPr/>
        </p:nvPicPr>
        <p:blipFill>
          <a:blip r:embed="rId4" cstate="print"/>
          <a:srcRect/>
          <a:stretch>
            <a:fillRect/>
          </a:stretch>
        </p:blipFill>
        <p:spPr bwMode="auto">
          <a:xfrm>
            <a:off x="539552" y="1700808"/>
            <a:ext cx="5832648" cy="3938846"/>
          </a:xfrm>
          <a:prstGeom prst="rect">
            <a:avLst/>
          </a:prstGeom>
          <a:noFill/>
          <a:ln w="9525">
            <a:noFill/>
            <a:miter lim="800000"/>
            <a:headEnd/>
            <a:tailEnd/>
          </a:ln>
        </p:spPr>
      </p:pic>
      <p:sp>
        <p:nvSpPr>
          <p:cNvPr id="6" name="CasellaDiTesto 5"/>
          <p:cNvSpPr txBox="1"/>
          <p:nvPr/>
        </p:nvSpPr>
        <p:spPr>
          <a:xfrm>
            <a:off x="6588224" y="1700808"/>
            <a:ext cx="2232248" cy="2677656"/>
          </a:xfrm>
          <a:prstGeom prst="rect">
            <a:avLst/>
          </a:prstGeom>
          <a:noFill/>
        </p:spPr>
        <p:txBody>
          <a:bodyPr wrap="square" rtlCol="0">
            <a:spAutoFit/>
          </a:bodyPr>
          <a:lstStyle/>
          <a:p>
            <a:r>
              <a:rPr lang="it-IT" sz="2400" b="1" dirty="0" smtClean="0"/>
              <a:t>Grazie al risoluzione del telescopio  identifica </a:t>
            </a:r>
            <a:r>
              <a:rPr lang="it-IT" sz="2400" b="1" dirty="0" smtClean="0">
                <a:solidFill>
                  <a:srgbClr val="FF0000"/>
                </a:solidFill>
              </a:rPr>
              <a:t>3 cefeidi </a:t>
            </a:r>
            <a:r>
              <a:rPr lang="it-IT" sz="2400" b="1" dirty="0" smtClean="0"/>
              <a:t>nella nebulosa di Andromeda</a:t>
            </a:r>
            <a:endParaRPr lang="it-IT" sz="2400" b="1" dirty="0"/>
          </a:p>
        </p:txBody>
      </p:sp>
      <p:sp>
        <p:nvSpPr>
          <p:cNvPr id="7" name="CasellaDiTesto 6"/>
          <p:cNvSpPr txBox="1"/>
          <p:nvPr/>
        </p:nvSpPr>
        <p:spPr>
          <a:xfrm>
            <a:off x="6660232" y="4437112"/>
            <a:ext cx="2016224" cy="1200329"/>
          </a:xfrm>
          <a:prstGeom prst="rect">
            <a:avLst/>
          </a:prstGeom>
          <a:noFill/>
        </p:spPr>
        <p:txBody>
          <a:bodyPr wrap="square" rtlCol="0">
            <a:spAutoFit/>
          </a:bodyPr>
          <a:lstStyle/>
          <a:p>
            <a:r>
              <a:rPr lang="it-IT" sz="2400" b="1" dirty="0" smtClean="0">
                <a:solidFill>
                  <a:srgbClr val="FF0000"/>
                </a:solidFill>
              </a:rPr>
              <a:t>ANDROMEDA E’ UN’ALTRA GALASSIA !!</a:t>
            </a:r>
            <a:endParaRPr lang="it-IT" sz="2400" b="1" dirty="0">
              <a:solidFill>
                <a:srgbClr val="FF0000"/>
              </a:solidFill>
            </a:endParaRPr>
          </a:p>
        </p:txBody>
      </p:sp>
      <p:pic>
        <p:nvPicPr>
          <p:cNvPr id="70659" name="Picture 3"/>
          <p:cNvPicPr>
            <a:picLocks noChangeAspect="1" noChangeArrowheads="1"/>
          </p:cNvPicPr>
          <p:nvPr/>
        </p:nvPicPr>
        <p:blipFill>
          <a:blip r:embed="rId5" cstate="print"/>
          <a:srcRect/>
          <a:stretch>
            <a:fillRect/>
          </a:stretch>
        </p:blipFill>
        <p:spPr bwMode="auto">
          <a:xfrm>
            <a:off x="2627784" y="1603324"/>
            <a:ext cx="2952328" cy="4007823"/>
          </a:xfrm>
          <a:prstGeom prst="rect">
            <a:avLst/>
          </a:prstGeom>
          <a:noFill/>
          <a:ln w="9525">
            <a:noFill/>
            <a:miter lim="800000"/>
            <a:headEnd/>
            <a:tailEnd/>
          </a:ln>
        </p:spPr>
      </p:pic>
    </p:spTree>
  </p:cSld>
  <p:clrMapOvr>
    <a:masterClrMapping/>
  </p:clrMapOvr>
  <p:transition spd="slow">
    <p:wipe dir="r"/>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0658"/>
                                        </p:tgtEl>
                                        <p:attrNameLst>
                                          <p:attrName>style.visibility</p:attrName>
                                        </p:attrNameLst>
                                      </p:cBhvr>
                                      <p:to>
                                        <p:strVal val="hidden"/>
                                      </p:to>
                                    </p:set>
                                  </p:childTnLst>
                                </p:cTn>
                              </p:par>
                              <p:par>
                                <p:cTn id="14" presetID="23" presetClass="entr" presetSubtype="16" fill="hold" nodeType="withEffect">
                                  <p:stCondLst>
                                    <p:cond delay="0"/>
                                  </p:stCondLst>
                                  <p:childTnLst>
                                    <p:set>
                                      <p:cBhvr>
                                        <p:cTn id="15" dur="1" fill="hold">
                                          <p:stCondLst>
                                            <p:cond delay="0"/>
                                          </p:stCondLst>
                                        </p:cTn>
                                        <p:tgtEl>
                                          <p:spTgt spid="70659"/>
                                        </p:tgtEl>
                                        <p:attrNameLst>
                                          <p:attrName>style.visibility</p:attrName>
                                        </p:attrNameLst>
                                      </p:cBhvr>
                                      <p:to>
                                        <p:strVal val="visible"/>
                                      </p:to>
                                    </p:set>
                                    <p:anim calcmode="lin" valueType="num">
                                      <p:cBhvr>
                                        <p:cTn id="16" dur="500" fill="hold"/>
                                        <p:tgtEl>
                                          <p:spTgt spid="70659"/>
                                        </p:tgtEl>
                                        <p:attrNameLst>
                                          <p:attrName>ppt_w</p:attrName>
                                        </p:attrNameLst>
                                      </p:cBhvr>
                                      <p:tavLst>
                                        <p:tav tm="0">
                                          <p:val>
                                            <p:fltVal val="0"/>
                                          </p:val>
                                        </p:tav>
                                        <p:tav tm="100000">
                                          <p:val>
                                            <p:strVal val="#ppt_w"/>
                                          </p:val>
                                        </p:tav>
                                      </p:tavLst>
                                    </p:anim>
                                    <p:anim calcmode="lin" valueType="num">
                                      <p:cBhvr>
                                        <p:cTn id="17" dur="500" fill="hold"/>
                                        <p:tgtEl>
                                          <p:spTgt spid="706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1929: La legge di </a:t>
            </a:r>
            <a:r>
              <a:rPr lang="it-IT" dirty="0" err="1" smtClean="0"/>
              <a:t>Hubble</a:t>
            </a:r>
            <a:endParaRPr lang="it-IT" dirty="0"/>
          </a:p>
        </p:txBody>
      </p:sp>
      <p:sp>
        <p:nvSpPr>
          <p:cNvPr id="5" name="CasellaDiTesto 4"/>
          <p:cNvSpPr txBox="1"/>
          <p:nvPr/>
        </p:nvSpPr>
        <p:spPr>
          <a:xfrm>
            <a:off x="0" y="2348880"/>
            <a:ext cx="2339752" cy="2677656"/>
          </a:xfrm>
          <a:prstGeom prst="rect">
            <a:avLst/>
          </a:prstGeom>
          <a:solidFill>
            <a:srgbClr val="FFC000"/>
          </a:solidFill>
        </p:spPr>
        <p:txBody>
          <a:bodyPr wrap="square" rtlCol="0">
            <a:spAutoFit/>
          </a:bodyPr>
          <a:lstStyle/>
          <a:p>
            <a:r>
              <a:rPr lang="it-IT" sz="2400" b="1" dirty="0" smtClean="0"/>
              <a:t>Combina i suoi dati sulla distanza di alcune galassie (46)  con i dati di </a:t>
            </a:r>
            <a:r>
              <a:rPr lang="it-IT" sz="2400" b="1" dirty="0" err="1" smtClean="0"/>
              <a:t>redshift</a:t>
            </a:r>
            <a:r>
              <a:rPr lang="it-IT" sz="2400" b="1" dirty="0" smtClean="0"/>
              <a:t> relativi alle stesse</a:t>
            </a:r>
            <a:endParaRPr lang="it-IT" sz="2400" b="1" dirty="0"/>
          </a:p>
        </p:txBody>
      </p:sp>
      <p:pic>
        <p:nvPicPr>
          <p:cNvPr id="71682" name="Picture 2"/>
          <p:cNvPicPr>
            <a:picLocks noGrp="1" noChangeAspect="1" noChangeArrowheads="1"/>
          </p:cNvPicPr>
          <p:nvPr>
            <p:ph idx="1"/>
          </p:nvPr>
        </p:nvPicPr>
        <p:blipFill>
          <a:blip r:embed="rId4" cstate="print"/>
          <a:srcRect/>
          <a:stretch>
            <a:fillRect/>
          </a:stretch>
        </p:blipFill>
        <p:spPr bwMode="auto">
          <a:xfrm>
            <a:off x="2195736" y="1556792"/>
            <a:ext cx="6731304" cy="4104455"/>
          </a:xfrm>
          <a:prstGeom prst="rect">
            <a:avLst/>
          </a:prstGeom>
          <a:noFill/>
          <a:ln w="9525">
            <a:noFill/>
            <a:miter lim="800000"/>
            <a:headEnd/>
            <a:tailEnd/>
          </a:ln>
        </p:spPr>
      </p:pic>
      <p:sp>
        <p:nvSpPr>
          <p:cNvPr id="7" name="CasellaDiTesto 6"/>
          <p:cNvSpPr txBox="1"/>
          <p:nvPr/>
        </p:nvSpPr>
        <p:spPr>
          <a:xfrm>
            <a:off x="2195736" y="5733256"/>
            <a:ext cx="1584176" cy="584775"/>
          </a:xfrm>
          <a:prstGeom prst="rect">
            <a:avLst/>
          </a:prstGeom>
          <a:solidFill>
            <a:srgbClr val="FFC000"/>
          </a:solidFill>
        </p:spPr>
        <p:txBody>
          <a:bodyPr wrap="square" rtlCol="0">
            <a:spAutoFit/>
          </a:bodyPr>
          <a:lstStyle/>
          <a:p>
            <a:r>
              <a:rPr lang="it-IT" sz="3200" b="1" dirty="0" smtClean="0"/>
              <a:t>v = H d </a:t>
            </a:r>
            <a:endParaRPr lang="it-IT" sz="3200" b="1" dirty="0"/>
          </a:p>
        </p:txBody>
      </p:sp>
      <p:sp>
        <p:nvSpPr>
          <p:cNvPr id="8" name="CasellaDiTesto 7"/>
          <p:cNvSpPr txBox="1"/>
          <p:nvPr/>
        </p:nvSpPr>
        <p:spPr>
          <a:xfrm>
            <a:off x="2195736" y="1556792"/>
            <a:ext cx="1224136" cy="369332"/>
          </a:xfrm>
          <a:prstGeom prst="rect">
            <a:avLst/>
          </a:prstGeom>
          <a:noFill/>
        </p:spPr>
        <p:txBody>
          <a:bodyPr wrap="square" rtlCol="0">
            <a:spAutoFit/>
          </a:bodyPr>
          <a:lstStyle/>
          <a:p>
            <a:r>
              <a:rPr lang="it-IT" b="1" dirty="0" smtClean="0">
                <a:solidFill>
                  <a:srgbClr val="FF0000"/>
                </a:solidFill>
              </a:rPr>
              <a:t>v ( km/s)</a:t>
            </a:r>
            <a:endParaRPr lang="it-IT" b="1" dirty="0">
              <a:solidFill>
                <a:srgbClr val="FF0000"/>
              </a:solidFill>
            </a:endParaRPr>
          </a:p>
        </p:txBody>
      </p:sp>
      <p:sp>
        <p:nvSpPr>
          <p:cNvPr id="9" name="CasellaDiTesto 8"/>
          <p:cNvSpPr txBox="1"/>
          <p:nvPr/>
        </p:nvSpPr>
        <p:spPr>
          <a:xfrm>
            <a:off x="7308304" y="5373216"/>
            <a:ext cx="1584176" cy="369332"/>
          </a:xfrm>
          <a:prstGeom prst="rect">
            <a:avLst/>
          </a:prstGeom>
          <a:noFill/>
        </p:spPr>
        <p:txBody>
          <a:bodyPr wrap="square" rtlCol="0">
            <a:spAutoFit/>
          </a:bodyPr>
          <a:lstStyle/>
          <a:p>
            <a:r>
              <a:rPr lang="it-IT" b="1" dirty="0" smtClean="0">
                <a:solidFill>
                  <a:srgbClr val="FF0000"/>
                </a:solidFill>
                <a:hlinkClick r:id="rId5" action="ppaction://hlinksldjump"/>
              </a:rPr>
              <a:t>Distanza(</a:t>
            </a:r>
            <a:r>
              <a:rPr lang="it-IT" b="1" dirty="0" err="1" smtClean="0">
                <a:solidFill>
                  <a:srgbClr val="FF0000"/>
                </a:solidFill>
                <a:hlinkClick r:id="rId5" action="ppaction://hlinksldjump"/>
              </a:rPr>
              <a:t>Mpc</a:t>
            </a:r>
            <a:r>
              <a:rPr lang="it-IT" b="1" dirty="0" smtClean="0">
                <a:solidFill>
                  <a:srgbClr val="FF0000"/>
                </a:solidFill>
              </a:rPr>
              <a:t>)</a:t>
            </a:r>
            <a:endParaRPr lang="it-IT" b="1" dirty="0">
              <a:solidFill>
                <a:srgbClr val="FF0000"/>
              </a:solidFill>
            </a:endParaRPr>
          </a:p>
        </p:txBody>
      </p:sp>
      <p:sp>
        <p:nvSpPr>
          <p:cNvPr id="11" name="Rettangolo 10"/>
          <p:cNvSpPr/>
          <p:nvPr/>
        </p:nvSpPr>
        <p:spPr>
          <a:xfrm>
            <a:off x="3851920" y="5877272"/>
            <a:ext cx="3513782" cy="369332"/>
          </a:xfrm>
          <a:prstGeom prst="rect">
            <a:avLst/>
          </a:prstGeom>
          <a:solidFill>
            <a:srgbClr val="FFC000"/>
          </a:solidFill>
        </p:spPr>
        <p:txBody>
          <a:bodyPr wrap="none">
            <a:spAutoFit/>
          </a:bodyPr>
          <a:lstStyle/>
          <a:p>
            <a:r>
              <a:rPr lang="it-IT" dirty="0" smtClean="0"/>
              <a:t>H = 67 ±1 km/s/</a:t>
            </a:r>
            <a:r>
              <a:rPr lang="it-IT" dirty="0" err="1" smtClean="0"/>
              <a:t>Mpc</a:t>
            </a:r>
            <a:r>
              <a:rPr lang="it-IT" dirty="0" smtClean="0"/>
              <a:t> (</a:t>
            </a:r>
            <a:r>
              <a:rPr lang="it-IT" dirty="0" err="1" smtClean="0"/>
              <a:t>Planck</a:t>
            </a:r>
            <a:r>
              <a:rPr lang="it-IT" dirty="0" smtClean="0"/>
              <a:t> – ESA) </a:t>
            </a:r>
            <a:endParaRPr lang="it-IT" dirty="0"/>
          </a:p>
        </p:txBody>
      </p:sp>
    </p:spTree>
  </p:cSld>
  <p:clrMapOvr>
    <a:masterClrMapping/>
  </p:clrMapOvr>
  <p:transition spd="slow">
    <p:wipe dir="r"/>
    <p:sndAc>
      <p:stSnd>
        <p:snd r:embed="rId3" name="bomb.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0"/>
            <a:ext cx="5832648" cy="864096"/>
          </a:xfrm>
        </p:spPr>
        <p:txBody>
          <a:bodyPr/>
          <a:lstStyle/>
          <a:p>
            <a:r>
              <a:rPr lang="it-IT" dirty="0" smtClean="0"/>
              <a:t>L’universo si espande</a:t>
            </a:r>
            <a:endParaRPr lang="it-IT" dirty="0"/>
          </a:p>
        </p:txBody>
      </p:sp>
      <p:pic>
        <p:nvPicPr>
          <p:cNvPr id="72706" name="Picture 2"/>
          <p:cNvPicPr>
            <a:picLocks noChangeAspect="1" noChangeArrowheads="1"/>
          </p:cNvPicPr>
          <p:nvPr/>
        </p:nvPicPr>
        <p:blipFill>
          <a:blip r:embed="rId4" cstate="print"/>
          <a:srcRect/>
          <a:stretch>
            <a:fillRect/>
          </a:stretch>
        </p:blipFill>
        <p:spPr bwMode="auto">
          <a:xfrm>
            <a:off x="467544" y="1124744"/>
            <a:ext cx="6984776" cy="4205063"/>
          </a:xfrm>
          <a:prstGeom prst="rect">
            <a:avLst/>
          </a:prstGeom>
          <a:noFill/>
          <a:ln w="9525">
            <a:noFill/>
            <a:miter lim="800000"/>
            <a:headEnd/>
            <a:tailEnd/>
          </a:ln>
        </p:spPr>
      </p:pic>
      <p:sp>
        <p:nvSpPr>
          <p:cNvPr id="5" name="CasellaDiTesto 4"/>
          <p:cNvSpPr txBox="1"/>
          <p:nvPr/>
        </p:nvSpPr>
        <p:spPr>
          <a:xfrm>
            <a:off x="2051720" y="5517232"/>
            <a:ext cx="5184576" cy="830997"/>
          </a:xfrm>
          <a:prstGeom prst="rect">
            <a:avLst/>
          </a:prstGeom>
          <a:noFill/>
        </p:spPr>
        <p:txBody>
          <a:bodyPr wrap="square" rtlCol="0">
            <a:spAutoFit/>
          </a:bodyPr>
          <a:lstStyle/>
          <a:p>
            <a:r>
              <a:rPr lang="it-IT" sz="2400" b="1" dirty="0" smtClean="0"/>
              <a:t>Espansione isotropa dello spazio che trascina con sé tutte le galassie</a:t>
            </a:r>
            <a:endParaRPr lang="it-IT" sz="2400" b="1" dirty="0"/>
          </a:p>
        </p:txBody>
      </p:sp>
      <p:sp>
        <p:nvSpPr>
          <p:cNvPr id="6" name="CasellaDiTesto 5"/>
          <p:cNvSpPr txBox="1"/>
          <p:nvPr/>
        </p:nvSpPr>
        <p:spPr>
          <a:xfrm>
            <a:off x="467544" y="1124744"/>
            <a:ext cx="2088232" cy="1754326"/>
          </a:xfrm>
          <a:prstGeom prst="rect">
            <a:avLst/>
          </a:prstGeom>
          <a:noFill/>
        </p:spPr>
        <p:txBody>
          <a:bodyPr wrap="square" rtlCol="0">
            <a:spAutoFit/>
          </a:bodyPr>
          <a:lstStyle/>
          <a:p>
            <a:r>
              <a:rPr lang="it-IT" dirty="0" smtClean="0"/>
              <a:t>Se a t=0   AB = 5cm</a:t>
            </a:r>
          </a:p>
          <a:p>
            <a:r>
              <a:rPr lang="it-IT" dirty="0" smtClean="0"/>
              <a:t>a </a:t>
            </a:r>
            <a:r>
              <a:rPr lang="it-IT" dirty="0" err="1" smtClean="0"/>
              <a:t>t=</a:t>
            </a:r>
            <a:r>
              <a:rPr lang="it-IT" dirty="0" smtClean="0"/>
              <a:t> 2h    AB = 10cm </a:t>
            </a:r>
          </a:p>
          <a:p>
            <a:endParaRPr lang="it-IT" dirty="0" smtClean="0"/>
          </a:p>
          <a:p>
            <a:r>
              <a:rPr lang="it-IT" b="1" dirty="0" err="1" smtClean="0"/>
              <a:t>v=</a:t>
            </a:r>
            <a:r>
              <a:rPr lang="it-IT" b="1" dirty="0" smtClean="0"/>
              <a:t> (10-5)/2 = 2,5 cm/h</a:t>
            </a:r>
          </a:p>
          <a:p>
            <a:endParaRPr lang="it-IT" dirty="0"/>
          </a:p>
        </p:txBody>
      </p:sp>
      <p:sp>
        <p:nvSpPr>
          <p:cNvPr id="7" name="CasellaDiTesto 6"/>
          <p:cNvSpPr txBox="1"/>
          <p:nvPr/>
        </p:nvSpPr>
        <p:spPr>
          <a:xfrm>
            <a:off x="2483768" y="1052736"/>
            <a:ext cx="2520280" cy="1477328"/>
          </a:xfrm>
          <a:prstGeom prst="rect">
            <a:avLst/>
          </a:prstGeom>
          <a:noFill/>
        </p:spPr>
        <p:txBody>
          <a:bodyPr wrap="square" rtlCol="0">
            <a:spAutoFit/>
          </a:bodyPr>
          <a:lstStyle/>
          <a:p>
            <a:r>
              <a:rPr lang="it-IT" dirty="0" smtClean="0"/>
              <a:t>Se a t=0   AC = 10cm</a:t>
            </a:r>
          </a:p>
          <a:p>
            <a:r>
              <a:rPr lang="it-IT" dirty="0" smtClean="0"/>
              <a:t>a </a:t>
            </a:r>
            <a:r>
              <a:rPr lang="it-IT" dirty="0" err="1" smtClean="0"/>
              <a:t>t=</a:t>
            </a:r>
            <a:r>
              <a:rPr lang="it-IT" dirty="0" smtClean="0"/>
              <a:t> 2h    AC = 20cm </a:t>
            </a:r>
          </a:p>
          <a:p>
            <a:endParaRPr lang="it-IT" dirty="0" smtClean="0"/>
          </a:p>
          <a:p>
            <a:r>
              <a:rPr lang="it-IT" b="1" dirty="0" err="1" smtClean="0"/>
              <a:t>v=</a:t>
            </a:r>
            <a:r>
              <a:rPr lang="it-IT" b="1" dirty="0" smtClean="0"/>
              <a:t> (20-10)/2 = 5 cm/h</a:t>
            </a:r>
          </a:p>
          <a:p>
            <a:endParaRPr lang="it-IT" dirty="0"/>
          </a:p>
        </p:txBody>
      </p:sp>
      <p:pic>
        <p:nvPicPr>
          <p:cNvPr id="18433" name="Picture 1"/>
          <p:cNvPicPr>
            <a:picLocks noChangeAspect="1" noChangeArrowheads="1"/>
          </p:cNvPicPr>
          <p:nvPr/>
        </p:nvPicPr>
        <p:blipFill>
          <a:blip r:embed="rId5" cstate="print"/>
          <a:srcRect/>
          <a:stretch>
            <a:fillRect/>
          </a:stretch>
        </p:blipFill>
        <p:spPr bwMode="auto">
          <a:xfrm>
            <a:off x="4644008" y="1124744"/>
            <a:ext cx="3374676" cy="4184599"/>
          </a:xfrm>
          <a:prstGeom prst="rect">
            <a:avLst/>
          </a:prstGeom>
          <a:noFill/>
          <a:ln w="9525">
            <a:noFill/>
            <a:miter lim="800000"/>
            <a:headEnd/>
            <a:tailEnd/>
          </a:ln>
        </p:spPr>
      </p:pic>
    </p:spTree>
  </p:cSld>
  <p:clrMapOvr>
    <a:masterClrMapping/>
  </p:clrMapOvr>
  <p:transition spd="slow">
    <p:wipe dir="r"/>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3"/>
                                        </p:tgtEl>
                                        <p:attrNameLst>
                                          <p:attrName>style.visibility</p:attrName>
                                        </p:attrNameLst>
                                      </p:cBhvr>
                                      <p:to>
                                        <p:strVal val="visible"/>
                                      </p:to>
                                    </p:set>
                                    <p:animEffect transition="in" filter="fade">
                                      <p:cBhvr>
                                        <p:cTn id="17" dur="1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412776"/>
            <a:ext cx="7772400" cy="1800200"/>
          </a:xfrm>
        </p:spPr>
        <p:txBody>
          <a:bodyPr/>
          <a:lstStyle/>
          <a:p>
            <a:r>
              <a:rPr lang="it-IT" dirty="0" smtClean="0"/>
              <a:t>Teoria del Big Bang </a:t>
            </a:r>
            <a:r>
              <a:rPr lang="it-IT" sz="3200" dirty="0" smtClean="0"/>
              <a:t>(1948)</a:t>
            </a:r>
            <a:br>
              <a:rPr lang="it-IT" sz="3200" dirty="0" smtClean="0"/>
            </a:br>
            <a:r>
              <a:rPr lang="it-IT" sz="3200" dirty="0" smtClean="0"/>
              <a:t>t=0  a  14,7  miliardi di anni</a:t>
            </a:r>
            <a:endParaRPr lang="it-IT" sz="3200" dirty="0"/>
          </a:p>
        </p:txBody>
      </p:sp>
      <p:sp>
        <p:nvSpPr>
          <p:cNvPr id="5" name="Sottotitolo 4"/>
          <p:cNvSpPr>
            <a:spLocks noGrp="1"/>
          </p:cNvSpPr>
          <p:nvPr>
            <p:ph type="subTitle" idx="1"/>
          </p:nvPr>
        </p:nvSpPr>
        <p:spPr>
          <a:xfrm>
            <a:off x="1115616" y="3429000"/>
            <a:ext cx="5184576" cy="2376264"/>
          </a:xfrm>
        </p:spPr>
        <p:txBody>
          <a:bodyPr/>
          <a:lstStyle/>
          <a:p>
            <a:pPr algn="just" eaLnBrk="1" fontAlgn="ctr" hangingPunct="1"/>
            <a:r>
              <a:rPr lang="it-IT" sz="1800" dirty="0" smtClean="0"/>
              <a:t>« Forse è paradossale. Ma non è ancora più paradossale l'idea che un bel sacco di roba, l'intero universo, sia nato in un attimo, dal niente? (...) Trovo più accettabile l'idea della creazione di un atomo di idrogeno all'anno che quella della nascita dell'Universo da un punto. »</a:t>
            </a:r>
          </a:p>
          <a:p>
            <a:pPr algn="just" eaLnBrk="1" fontAlgn="ctr" hangingPunct="1"/>
            <a:r>
              <a:rPr lang="it-IT" sz="1800" dirty="0" smtClean="0"/>
              <a:t>(Fred </a:t>
            </a:r>
            <a:r>
              <a:rPr lang="it-IT" sz="1800" dirty="0" err="1" smtClean="0"/>
              <a:t>Hoyle</a:t>
            </a:r>
            <a:r>
              <a:rPr lang="it-IT" sz="1800" dirty="0" smtClean="0"/>
              <a:t>)</a:t>
            </a:r>
          </a:p>
          <a:p>
            <a:pPr algn="just"/>
            <a:endParaRPr lang="it-IT" i="1" dirty="0"/>
          </a:p>
        </p:txBody>
      </p:sp>
      <p:pic>
        <p:nvPicPr>
          <p:cNvPr id="78849" name="Picture 1"/>
          <p:cNvPicPr>
            <a:picLocks noChangeAspect="1" noChangeArrowheads="1"/>
          </p:cNvPicPr>
          <p:nvPr/>
        </p:nvPicPr>
        <p:blipFill>
          <a:blip r:embed="rId4" cstate="print"/>
          <a:srcRect/>
          <a:stretch>
            <a:fillRect/>
          </a:stretch>
        </p:blipFill>
        <p:spPr bwMode="auto">
          <a:xfrm>
            <a:off x="6444208" y="3356992"/>
            <a:ext cx="1924050" cy="2371725"/>
          </a:xfrm>
          <a:prstGeom prst="rect">
            <a:avLst/>
          </a:prstGeom>
          <a:noFill/>
          <a:ln w="9525">
            <a:noFill/>
            <a:miter lim="800000"/>
            <a:headEnd/>
            <a:tailEnd/>
          </a:ln>
        </p:spPr>
      </p:pic>
    </p:spTree>
  </p:cSld>
  <p:clrMapOvr>
    <a:masterClrMapping/>
  </p:clrMapOvr>
  <p:transition spd="slow">
    <p:wipe dir="r"/>
    <p:sndAc>
      <p:stSnd>
        <p:snd r:embed="rId3" name="bomb.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03648" y="188640"/>
            <a:ext cx="6192688" cy="792088"/>
          </a:xfrm>
        </p:spPr>
        <p:txBody>
          <a:bodyPr/>
          <a:lstStyle/>
          <a:p>
            <a:pPr eaLnBrk="1" hangingPunct="1"/>
            <a:r>
              <a:rPr lang="it-IT" sz="2800" smtClean="0"/>
              <a:t>La Teoria del Big Bang</a:t>
            </a:r>
          </a:p>
        </p:txBody>
      </p:sp>
      <p:pic>
        <p:nvPicPr>
          <p:cNvPr id="8197" name="Picture 5" descr="atomo"/>
          <p:cNvPicPr>
            <a:picLocks noChangeAspect="1" noChangeArrowheads="1"/>
          </p:cNvPicPr>
          <p:nvPr/>
        </p:nvPicPr>
        <p:blipFill>
          <a:blip r:embed="rId4" cstate="print"/>
          <a:srcRect/>
          <a:stretch>
            <a:fillRect/>
          </a:stretch>
        </p:blipFill>
        <p:spPr bwMode="auto">
          <a:xfrm>
            <a:off x="250825" y="3716338"/>
            <a:ext cx="2233613" cy="2184400"/>
          </a:xfrm>
          <a:prstGeom prst="rect">
            <a:avLst/>
          </a:prstGeom>
          <a:noFill/>
          <a:ln w="9525">
            <a:noFill/>
            <a:miter lim="800000"/>
            <a:headEnd/>
            <a:tailEnd/>
          </a:ln>
        </p:spPr>
      </p:pic>
      <p:pic>
        <p:nvPicPr>
          <p:cNvPr id="8198" name="Picture 6" descr="big bang"/>
          <p:cNvPicPr>
            <a:picLocks noChangeAspect="1" noChangeArrowheads="1"/>
          </p:cNvPicPr>
          <p:nvPr/>
        </p:nvPicPr>
        <p:blipFill>
          <a:blip r:embed="rId5" cstate="print"/>
          <a:srcRect/>
          <a:stretch>
            <a:fillRect/>
          </a:stretch>
        </p:blipFill>
        <p:spPr bwMode="auto">
          <a:xfrm>
            <a:off x="6516688" y="1125538"/>
            <a:ext cx="2374900" cy="2374900"/>
          </a:xfrm>
          <a:prstGeom prst="rect">
            <a:avLst/>
          </a:prstGeom>
          <a:noFill/>
          <a:ln w="9525">
            <a:noFill/>
            <a:miter lim="800000"/>
            <a:headEnd/>
            <a:tailEnd/>
          </a:ln>
        </p:spPr>
      </p:pic>
      <p:pic>
        <p:nvPicPr>
          <p:cNvPr id="8199" name="Picture 7" descr="Dinosauri"/>
          <p:cNvPicPr>
            <a:picLocks noChangeAspect="1" noChangeArrowheads="1"/>
          </p:cNvPicPr>
          <p:nvPr/>
        </p:nvPicPr>
        <p:blipFill>
          <a:blip r:embed="rId6" cstate="print"/>
          <a:srcRect/>
          <a:stretch>
            <a:fillRect/>
          </a:stretch>
        </p:blipFill>
        <p:spPr bwMode="auto">
          <a:xfrm>
            <a:off x="2700338" y="1196975"/>
            <a:ext cx="3455987" cy="2219325"/>
          </a:xfrm>
          <a:prstGeom prst="rect">
            <a:avLst/>
          </a:prstGeom>
          <a:noFill/>
          <a:ln w="9525">
            <a:noFill/>
            <a:miter lim="800000"/>
            <a:headEnd/>
            <a:tailEnd/>
          </a:ln>
        </p:spPr>
      </p:pic>
      <p:pic>
        <p:nvPicPr>
          <p:cNvPr id="10246" name="Picture 9" descr="uomo1"/>
          <p:cNvPicPr>
            <a:picLocks noChangeAspect="1" noChangeArrowheads="1"/>
          </p:cNvPicPr>
          <p:nvPr/>
        </p:nvPicPr>
        <p:blipFill>
          <a:blip r:embed="rId7" cstate="print"/>
          <a:srcRect/>
          <a:stretch>
            <a:fillRect/>
          </a:stretch>
        </p:blipFill>
        <p:spPr bwMode="auto">
          <a:xfrm>
            <a:off x="179388" y="1125538"/>
            <a:ext cx="1866900" cy="2447925"/>
          </a:xfrm>
          <a:prstGeom prst="rect">
            <a:avLst/>
          </a:prstGeom>
          <a:noFill/>
          <a:ln w="9525">
            <a:noFill/>
            <a:miter lim="800000"/>
            <a:headEnd/>
            <a:tailEnd/>
          </a:ln>
        </p:spPr>
      </p:pic>
      <p:pic>
        <p:nvPicPr>
          <p:cNvPr id="8202" name="Picture 10" descr="quark"/>
          <p:cNvPicPr>
            <a:picLocks noChangeAspect="1" noChangeArrowheads="1"/>
          </p:cNvPicPr>
          <p:nvPr/>
        </p:nvPicPr>
        <p:blipFill>
          <a:blip r:embed="rId8" cstate="print"/>
          <a:srcRect/>
          <a:stretch>
            <a:fillRect/>
          </a:stretch>
        </p:blipFill>
        <p:spPr bwMode="auto">
          <a:xfrm>
            <a:off x="3492500" y="3789363"/>
            <a:ext cx="1592263" cy="2087562"/>
          </a:xfrm>
          <a:prstGeom prst="rect">
            <a:avLst/>
          </a:prstGeom>
          <a:noFill/>
          <a:ln w="9525">
            <a:noFill/>
            <a:miter lim="800000"/>
            <a:headEnd/>
            <a:tailEnd/>
          </a:ln>
        </p:spPr>
      </p:pic>
      <p:pic>
        <p:nvPicPr>
          <p:cNvPr id="8203" name="Picture 11" descr="quark2"/>
          <p:cNvPicPr>
            <a:picLocks noChangeAspect="1" noChangeArrowheads="1"/>
          </p:cNvPicPr>
          <p:nvPr/>
        </p:nvPicPr>
        <p:blipFill>
          <a:blip r:embed="rId9" cstate="print"/>
          <a:srcRect/>
          <a:stretch>
            <a:fillRect/>
          </a:stretch>
        </p:blipFill>
        <p:spPr bwMode="auto">
          <a:xfrm>
            <a:off x="5940425" y="3716338"/>
            <a:ext cx="2879725" cy="2168525"/>
          </a:xfrm>
          <a:prstGeom prst="rect">
            <a:avLst/>
          </a:prstGeom>
          <a:noFill/>
          <a:ln w="9525">
            <a:noFill/>
            <a:miter lim="800000"/>
            <a:headEnd/>
            <a:tailEnd/>
          </a:ln>
        </p:spPr>
      </p:pic>
      <p:sp>
        <p:nvSpPr>
          <p:cNvPr id="8204" name="Text Box 12"/>
          <p:cNvSpPr txBox="1">
            <a:spLocks noChangeArrowheads="1"/>
          </p:cNvSpPr>
          <p:nvPr/>
        </p:nvSpPr>
        <p:spPr bwMode="auto">
          <a:xfrm>
            <a:off x="6011863" y="6021388"/>
            <a:ext cx="2663825" cy="366712"/>
          </a:xfrm>
          <a:prstGeom prst="rect">
            <a:avLst/>
          </a:prstGeom>
          <a:noFill/>
          <a:ln w="9525">
            <a:noFill/>
            <a:miter lim="800000"/>
            <a:headEnd/>
            <a:tailEnd/>
          </a:ln>
        </p:spPr>
        <p:txBody>
          <a:bodyPr>
            <a:spAutoFit/>
          </a:bodyPr>
          <a:lstStyle/>
          <a:p>
            <a:pPr>
              <a:spcBef>
                <a:spcPct val="50000"/>
              </a:spcBef>
            </a:pPr>
            <a:r>
              <a:rPr lang="it-IT"/>
              <a:t>t = 10</a:t>
            </a:r>
            <a:r>
              <a:rPr lang="it-IT" baseline="30000"/>
              <a:t>-43</a:t>
            </a:r>
            <a:r>
              <a:rPr lang="it-IT"/>
              <a:t> s !!!!!</a:t>
            </a:r>
          </a:p>
        </p:txBody>
      </p:sp>
    </p:spTree>
  </p:cSld>
  <p:clrMapOvr>
    <a:masterClrMapping/>
  </p:clrMapOvr>
  <p:transition spd="slow">
    <p:wipe dir="r"/>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10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10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fade">
                                      <p:cBhvr>
                                        <p:cTn id="17" dur="1000"/>
                                        <p:tgtEl>
                                          <p:spTgt spid="81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fade">
                                      <p:cBhvr>
                                        <p:cTn id="22" dur="1000"/>
                                        <p:tgtEl>
                                          <p:spTgt spid="8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03"/>
                                        </p:tgtEl>
                                        <p:attrNameLst>
                                          <p:attrName>style.visibility</p:attrName>
                                        </p:attrNameLst>
                                      </p:cBhvr>
                                      <p:to>
                                        <p:strVal val="visible"/>
                                      </p:to>
                                    </p:set>
                                    <p:animEffect transition="in" filter="fade">
                                      <p:cBhvr>
                                        <p:cTn id="27" dur="1000"/>
                                        <p:tgtEl>
                                          <p:spTgt spid="820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204"/>
                                        </p:tgtEl>
                                        <p:attrNameLst>
                                          <p:attrName>style.visibility</p:attrName>
                                        </p:attrNameLst>
                                      </p:cBhvr>
                                      <p:to>
                                        <p:strVal val="visible"/>
                                      </p:to>
                                    </p:set>
                                    <p:animEffect transition="in" filter="fade">
                                      <p:cBhvr>
                                        <p:cTn id="30" dur="500"/>
                                        <p:tgtEl>
                                          <p:spTgt spid="8204"/>
                                        </p:tgtEl>
                                      </p:cBhvr>
                                    </p:animEffect>
                                  </p:childTnLst>
                                </p:cTn>
                              </p:par>
                            </p:childTnLst>
                          </p:cTn>
                        </p:par>
                        <p:par>
                          <p:cTn id="31" fill="hold">
                            <p:stCondLst>
                              <p:cond delay="1000"/>
                            </p:stCondLst>
                            <p:childTnLst>
                              <p:par>
                                <p:cTn id="32" presetID="6" presetClass="emph" presetSubtype="0" fill="hold" grpId="1" nodeType="afterEffect">
                                  <p:stCondLst>
                                    <p:cond delay="0"/>
                                  </p:stCondLst>
                                  <p:childTnLst>
                                    <p:animScale>
                                      <p:cBhvr>
                                        <p:cTn id="33" dur="2000" fill="hold"/>
                                        <p:tgtEl>
                                          <p:spTgt spid="82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188640"/>
            <a:ext cx="6192688" cy="1296144"/>
          </a:xfrm>
        </p:spPr>
        <p:txBody>
          <a:bodyPr/>
          <a:lstStyle/>
          <a:p>
            <a:r>
              <a:rPr lang="it-IT" dirty="0" smtClean="0"/>
              <a:t>Stessa famiglia </a:t>
            </a:r>
            <a:r>
              <a:rPr lang="it-IT" dirty="0" err="1" smtClean="0"/>
              <a:t>ma…</a:t>
            </a:r>
            <a:r>
              <a:rPr lang="it-IT" dirty="0" smtClean="0"/>
              <a:t/>
            </a:r>
            <a:br>
              <a:rPr lang="it-IT" dirty="0" smtClean="0"/>
            </a:br>
            <a:r>
              <a:rPr lang="it-IT" sz="3600" dirty="0" smtClean="0"/>
              <a:t>diverso modo di produzione</a:t>
            </a:r>
            <a:endParaRPr lang="it-IT" sz="3600" dirty="0"/>
          </a:p>
        </p:txBody>
      </p:sp>
      <p:pic>
        <p:nvPicPr>
          <p:cNvPr id="3074" name="Picture 2"/>
          <p:cNvPicPr>
            <a:picLocks noChangeAspect="1" noChangeArrowheads="1"/>
          </p:cNvPicPr>
          <p:nvPr/>
        </p:nvPicPr>
        <p:blipFill>
          <a:blip r:embed="rId3" cstate="print"/>
          <a:srcRect/>
          <a:stretch>
            <a:fillRect/>
          </a:stretch>
        </p:blipFill>
        <p:spPr bwMode="auto">
          <a:xfrm>
            <a:off x="683568" y="1628800"/>
            <a:ext cx="7560840" cy="4180718"/>
          </a:xfrm>
          <a:prstGeom prst="rect">
            <a:avLst/>
          </a:prstGeom>
          <a:noFill/>
          <a:ln w="9525">
            <a:noFill/>
            <a:miter lim="800000"/>
            <a:headEnd/>
            <a:tailEnd/>
          </a:ln>
        </p:spPr>
      </p:pic>
    </p:spTree>
  </p:cSld>
  <p:clrMapOvr>
    <a:masterClrMapping/>
  </p:clrMapOvr>
  <p:transition spd="slow">
    <p:wipe dir="r"/>
    <p:sndAc>
      <p:stSnd>
        <p:snd r:embed="rId2" name="bomb.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t-IT" sz="2800" smtClean="0"/>
              <a:t>L’Universo caldo di Gamow</a:t>
            </a:r>
          </a:p>
        </p:txBody>
      </p:sp>
      <p:sp>
        <p:nvSpPr>
          <p:cNvPr id="9219" name="Rectangle 3"/>
          <p:cNvSpPr>
            <a:spLocks noGrp="1" noChangeArrowheads="1"/>
          </p:cNvSpPr>
          <p:nvPr>
            <p:ph type="body" idx="1"/>
          </p:nvPr>
        </p:nvSpPr>
        <p:spPr>
          <a:xfrm>
            <a:off x="2700338" y="1557338"/>
            <a:ext cx="5975350" cy="1871662"/>
          </a:xfrm>
        </p:spPr>
        <p:txBody>
          <a:bodyPr/>
          <a:lstStyle/>
          <a:p>
            <a:pPr eaLnBrk="1" hangingPunct="1">
              <a:buFont typeface="Wingdings" pitchFamily="2" charset="2"/>
              <a:buNone/>
            </a:pPr>
            <a:r>
              <a:rPr lang="it-IT" dirty="0" smtClean="0"/>
              <a:t>1946/1948 :</a:t>
            </a:r>
          </a:p>
          <a:p>
            <a:pPr eaLnBrk="1" hangingPunct="1">
              <a:buFont typeface="Wingdings" pitchFamily="2" charset="2"/>
              <a:buNone/>
            </a:pPr>
            <a:r>
              <a:rPr lang="it-IT" dirty="0" smtClean="0"/>
              <a:t>George </a:t>
            </a:r>
            <a:r>
              <a:rPr lang="it-IT" dirty="0" err="1" smtClean="0"/>
              <a:t>Gamow</a:t>
            </a:r>
            <a:r>
              <a:rPr lang="it-IT" dirty="0" smtClean="0"/>
              <a:t>, fisico nucleare,</a:t>
            </a:r>
          </a:p>
          <a:p>
            <a:pPr eaLnBrk="1" hangingPunct="1">
              <a:buFont typeface="Wingdings" pitchFamily="2" charset="2"/>
              <a:buNone/>
            </a:pPr>
            <a:r>
              <a:rPr lang="it-IT" dirty="0" smtClean="0"/>
              <a:t>elabora la </a:t>
            </a:r>
            <a:r>
              <a:rPr lang="it-IT" b="1" dirty="0" smtClean="0"/>
              <a:t>teoria del Big Bang</a:t>
            </a:r>
          </a:p>
        </p:txBody>
      </p:sp>
      <p:pic>
        <p:nvPicPr>
          <p:cNvPr id="9220" name="Picture 4" descr="Gamow"/>
          <p:cNvPicPr>
            <a:picLocks noChangeAspect="1" noChangeArrowheads="1"/>
          </p:cNvPicPr>
          <p:nvPr/>
        </p:nvPicPr>
        <p:blipFill>
          <a:blip r:embed="rId4" cstate="print"/>
          <a:srcRect/>
          <a:stretch>
            <a:fillRect/>
          </a:stretch>
        </p:blipFill>
        <p:spPr bwMode="auto">
          <a:xfrm>
            <a:off x="250825" y="1700213"/>
            <a:ext cx="2365375" cy="3168650"/>
          </a:xfrm>
          <a:prstGeom prst="rect">
            <a:avLst/>
          </a:prstGeom>
          <a:noFill/>
          <a:ln w="9525">
            <a:noFill/>
            <a:miter lim="800000"/>
            <a:headEnd/>
            <a:tailEnd/>
          </a:ln>
        </p:spPr>
      </p:pic>
      <p:sp>
        <p:nvSpPr>
          <p:cNvPr id="25605" name="AutoShape 5"/>
          <p:cNvSpPr>
            <a:spLocks noChangeArrowheads="1"/>
          </p:cNvSpPr>
          <p:nvPr/>
        </p:nvSpPr>
        <p:spPr bwMode="auto">
          <a:xfrm>
            <a:off x="5292725" y="3284538"/>
            <a:ext cx="358775" cy="647700"/>
          </a:xfrm>
          <a:prstGeom prst="downArrow">
            <a:avLst>
              <a:gd name="adj1" fmla="val 50000"/>
              <a:gd name="adj2" fmla="val 45133"/>
            </a:avLst>
          </a:prstGeom>
          <a:solidFill>
            <a:srgbClr val="FF9900"/>
          </a:solidFill>
          <a:ln w="9525">
            <a:solidFill>
              <a:schemeClr val="tx1"/>
            </a:solidFill>
            <a:miter lim="800000"/>
            <a:headEnd/>
            <a:tailEnd/>
          </a:ln>
        </p:spPr>
        <p:txBody>
          <a:bodyPr wrap="none" anchor="ctr"/>
          <a:lstStyle/>
          <a:p>
            <a:endParaRPr lang="it-IT"/>
          </a:p>
        </p:txBody>
      </p:sp>
      <p:sp>
        <p:nvSpPr>
          <p:cNvPr id="25606" name="Rectangle 6"/>
          <p:cNvSpPr>
            <a:spLocks noChangeArrowheads="1"/>
          </p:cNvSpPr>
          <p:nvPr/>
        </p:nvSpPr>
        <p:spPr bwMode="auto">
          <a:xfrm>
            <a:off x="2843213" y="4076700"/>
            <a:ext cx="6300787" cy="1871663"/>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None/>
            </a:pPr>
            <a:r>
              <a:rPr lang="it-IT" sz="3000" dirty="0"/>
              <a:t>Prevede la presenza </a:t>
            </a:r>
            <a:r>
              <a:rPr lang="it-IT" sz="3000" i="1" dirty="0"/>
              <a:t>ovunque</a:t>
            </a:r>
            <a:r>
              <a:rPr lang="it-IT" sz="3000" dirty="0"/>
              <a:t> di</a:t>
            </a:r>
          </a:p>
          <a:p>
            <a:pPr marL="342900" indent="-342900">
              <a:spcBef>
                <a:spcPct val="20000"/>
              </a:spcBef>
              <a:buClr>
                <a:schemeClr val="tx2"/>
              </a:buClr>
              <a:buFont typeface="Wingdings" pitchFamily="2" charset="2"/>
              <a:buNone/>
            </a:pPr>
            <a:r>
              <a:rPr lang="it-IT" sz="3000" b="1" dirty="0"/>
              <a:t>fotoni</a:t>
            </a:r>
            <a:r>
              <a:rPr lang="it-IT" sz="3000" dirty="0"/>
              <a:t> generatisi nei primi istanti di</a:t>
            </a:r>
          </a:p>
          <a:p>
            <a:pPr marL="342900" indent="-342900">
              <a:spcBef>
                <a:spcPct val="20000"/>
              </a:spcBef>
              <a:buClr>
                <a:schemeClr val="tx2"/>
              </a:buClr>
              <a:buFont typeface="Wingdings" pitchFamily="2" charset="2"/>
              <a:buNone/>
            </a:pPr>
            <a:r>
              <a:rPr lang="it-IT" sz="3000" dirty="0"/>
              <a:t>vita dell’Universo </a:t>
            </a:r>
          </a:p>
        </p:txBody>
      </p:sp>
    </p:spTree>
  </p:cSld>
  <p:clrMapOvr>
    <a:masterClrMapping/>
  </p:clrMapOvr>
  <p:transition spd="slow">
    <p:wipe dir="r"/>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additive="base">
                                        <p:cTn id="13" dur="500" fill="hold"/>
                                        <p:tgtEl>
                                          <p:spTgt spid="25606"/>
                                        </p:tgtEl>
                                        <p:attrNameLst>
                                          <p:attrName>ppt_x</p:attrName>
                                        </p:attrNameLst>
                                      </p:cBhvr>
                                      <p:tavLst>
                                        <p:tav tm="0">
                                          <p:val>
                                            <p:strVal val="#ppt_x"/>
                                          </p:val>
                                        </p:tav>
                                        <p:tav tm="100000">
                                          <p:val>
                                            <p:strVal val="#ppt_x"/>
                                          </p:val>
                                        </p:tav>
                                      </p:tavLst>
                                    </p:anim>
                                    <p:anim calcmode="lin" valueType="num">
                                      <p:cBhvr additive="base">
                                        <p:cTn id="14"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0"/>
            <a:ext cx="6192688" cy="1340767"/>
          </a:xfrm>
        </p:spPr>
        <p:txBody>
          <a:bodyPr/>
          <a:lstStyle/>
          <a:p>
            <a:r>
              <a:rPr lang="it-IT" sz="4000" dirty="0" smtClean="0"/>
              <a:t>Gli ingredienti:</a:t>
            </a:r>
            <a:br>
              <a:rPr lang="it-IT" sz="4000" dirty="0" smtClean="0"/>
            </a:br>
            <a:r>
              <a:rPr lang="it-IT" sz="2800" dirty="0" smtClean="0"/>
              <a:t>Il modello standard  </a:t>
            </a:r>
            <a:endParaRPr lang="it-IT" sz="2800" dirty="0"/>
          </a:p>
        </p:txBody>
      </p:sp>
      <p:sp>
        <p:nvSpPr>
          <p:cNvPr id="3" name="Segnaposto contenuto 2"/>
          <p:cNvSpPr>
            <a:spLocks noGrp="1"/>
          </p:cNvSpPr>
          <p:nvPr>
            <p:ph idx="1"/>
          </p:nvPr>
        </p:nvSpPr>
        <p:spPr>
          <a:xfrm>
            <a:off x="457200" y="1340769"/>
            <a:ext cx="8229600" cy="4785395"/>
          </a:xfrm>
        </p:spPr>
        <p:txBody>
          <a:bodyPr/>
          <a:lstStyle/>
          <a:p>
            <a:r>
              <a:rPr lang="it-IT" sz="2400" dirty="0" smtClean="0"/>
              <a:t>1932 Antimateria – 1937 scoperta </a:t>
            </a:r>
            <a:r>
              <a:rPr lang="it-IT" sz="2400" dirty="0" smtClean="0">
                <a:sym typeface="Symbol"/>
              </a:rPr>
              <a:t> - 1947 scoperta </a:t>
            </a:r>
            <a:endParaRPr lang="it-IT" sz="2400" dirty="0" smtClean="0"/>
          </a:p>
          <a:p>
            <a:r>
              <a:rPr lang="it-IT" sz="2400" dirty="0" smtClean="0"/>
              <a:t>1964 </a:t>
            </a:r>
            <a:r>
              <a:rPr lang="it-IT" sz="2400" dirty="0"/>
              <a:t>: Murray </a:t>
            </a:r>
            <a:r>
              <a:rPr lang="it-IT" sz="2400" dirty="0" err="1"/>
              <a:t>Gell-Mann</a:t>
            </a:r>
            <a:r>
              <a:rPr lang="it-IT" sz="2400" dirty="0"/>
              <a:t> e </a:t>
            </a:r>
            <a:r>
              <a:rPr lang="it-IT" sz="2400" dirty="0" err="1"/>
              <a:t>Zwieg</a:t>
            </a:r>
            <a:r>
              <a:rPr lang="it-IT" sz="2400" dirty="0"/>
              <a:t> propongono la teoria dei quark (le particelle “elementari” sono ormai troppe …. ) </a:t>
            </a:r>
          </a:p>
          <a:p>
            <a:pPr>
              <a:buNone/>
            </a:pPr>
            <a:endParaRPr lang="it-IT" dirty="0"/>
          </a:p>
        </p:txBody>
      </p:sp>
      <p:pic>
        <p:nvPicPr>
          <p:cNvPr id="4" name="Immagine 3" descr="modello standard.png"/>
          <p:cNvPicPr>
            <a:picLocks noChangeAspect="1"/>
          </p:cNvPicPr>
          <p:nvPr/>
        </p:nvPicPr>
        <p:blipFill>
          <a:blip r:embed="rId3" cstate="print"/>
          <a:stretch>
            <a:fillRect/>
          </a:stretch>
        </p:blipFill>
        <p:spPr>
          <a:xfrm>
            <a:off x="2555776" y="2671887"/>
            <a:ext cx="4824536" cy="3625295"/>
          </a:xfrm>
          <a:prstGeom prst="rect">
            <a:avLst/>
          </a:prstGeom>
        </p:spPr>
      </p:pic>
      <p:pic>
        <p:nvPicPr>
          <p:cNvPr id="5" name="Immagine 4" descr="images.jpg"/>
          <p:cNvPicPr>
            <a:picLocks noChangeAspect="1"/>
          </p:cNvPicPr>
          <p:nvPr/>
        </p:nvPicPr>
        <p:blipFill>
          <a:blip r:embed="rId4" cstate="print"/>
          <a:stretch>
            <a:fillRect/>
          </a:stretch>
        </p:blipFill>
        <p:spPr>
          <a:xfrm>
            <a:off x="395536" y="1484784"/>
            <a:ext cx="8143932" cy="3214709"/>
          </a:xfrm>
          <a:prstGeom prst="rect">
            <a:avLst/>
          </a:prstGeom>
        </p:spPr>
      </p:pic>
      <p:pic>
        <p:nvPicPr>
          <p:cNvPr id="6" name="Picture 3"/>
          <p:cNvPicPr>
            <a:picLocks noChangeAspect="1" noChangeArrowheads="1"/>
          </p:cNvPicPr>
          <p:nvPr/>
        </p:nvPicPr>
        <p:blipFill>
          <a:blip r:embed="rId5" cstate="print"/>
          <a:srcRect/>
          <a:stretch>
            <a:fillRect/>
          </a:stretch>
        </p:blipFill>
        <p:spPr bwMode="auto">
          <a:xfrm>
            <a:off x="3059832" y="4797152"/>
            <a:ext cx="2520279" cy="1565226"/>
          </a:xfrm>
          <a:prstGeom prst="rect">
            <a:avLst/>
          </a:prstGeom>
          <a:noFill/>
          <a:ln w="9525">
            <a:noFill/>
            <a:miter lim="800000"/>
            <a:headEnd/>
            <a:tailEnd/>
          </a:ln>
        </p:spPr>
      </p:pic>
    </p:spTree>
    <p:extLst>
      <p:ext uri="{BB962C8B-B14F-4D97-AF65-F5344CB8AC3E}">
        <p14:creationId xmlns="" xmlns:p14="http://schemas.microsoft.com/office/powerpoint/2010/main" val="17394501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936104"/>
          </a:xfrm>
        </p:spPr>
        <p:txBody>
          <a:bodyPr/>
          <a:lstStyle/>
          <a:p>
            <a:r>
              <a:rPr lang="it-IT" dirty="0" smtClean="0"/>
              <a:t>Produzione di coppie</a:t>
            </a:r>
            <a:endParaRPr lang="it-IT" dirty="0"/>
          </a:p>
        </p:txBody>
      </p:sp>
      <p:sp>
        <p:nvSpPr>
          <p:cNvPr id="7" name="Rettangolo 6"/>
          <p:cNvSpPr/>
          <p:nvPr/>
        </p:nvSpPr>
        <p:spPr>
          <a:xfrm>
            <a:off x="2123728" y="1340768"/>
            <a:ext cx="4620806" cy="923326"/>
          </a:xfrm>
          <a:prstGeom prst="rect">
            <a:avLst/>
          </a:prstGeom>
          <a:noFill/>
        </p:spPr>
        <p:txBody>
          <a:bodyPr wrap="none" lIns="91435" tIns="45718" rIns="91435" bIns="4571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 = mc</a:t>
            </a:r>
            <a:r>
              <a:rPr lang="it-IT" sz="54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(1905)</a:t>
            </a:r>
            <a:endParaRPr lang="it-IT" sz="54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CasellaDiTesto 8"/>
          <p:cNvSpPr txBox="1"/>
          <p:nvPr/>
        </p:nvSpPr>
        <p:spPr>
          <a:xfrm>
            <a:off x="5724128" y="2564904"/>
            <a:ext cx="3096344" cy="830993"/>
          </a:xfrm>
          <a:prstGeom prst="rect">
            <a:avLst/>
          </a:prstGeom>
          <a:noFill/>
        </p:spPr>
        <p:txBody>
          <a:bodyPr wrap="square" lIns="91435" tIns="45718" rIns="91435" bIns="45718" rtlCol="0">
            <a:spAutoFit/>
          </a:bodyPr>
          <a:lstStyle/>
          <a:p>
            <a:r>
              <a:rPr lang="it-IT" sz="4800" dirty="0" err="1"/>
              <a:t>e</a:t>
            </a:r>
            <a:r>
              <a:rPr lang="it-IT" sz="4800" baseline="30000" dirty="0" err="1"/>
              <a:t>+</a:t>
            </a:r>
            <a:r>
              <a:rPr lang="it-IT" sz="4800" dirty="0"/>
              <a:t>   +   e</a:t>
            </a:r>
            <a:r>
              <a:rPr lang="it-IT" sz="4800" baseline="30000" dirty="0"/>
              <a:t>-</a:t>
            </a:r>
            <a:r>
              <a:rPr lang="it-IT" sz="4800" dirty="0"/>
              <a:t>   </a:t>
            </a:r>
          </a:p>
        </p:txBody>
      </p:sp>
      <p:sp>
        <p:nvSpPr>
          <p:cNvPr id="15" name="Freccia in giù 14"/>
          <p:cNvSpPr/>
          <p:nvPr/>
        </p:nvSpPr>
        <p:spPr>
          <a:xfrm rot="16200000">
            <a:off x="4644008" y="2492896"/>
            <a:ext cx="864096" cy="8640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t-IT"/>
          </a:p>
        </p:txBody>
      </p:sp>
      <p:sp>
        <p:nvSpPr>
          <p:cNvPr id="16" name="CasellaDiTesto 15"/>
          <p:cNvSpPr txBox="1"/>
          <p:nvPr/>
        </p:nvSpPr>
        <p:spPr>
          <a:xfrm>
            <a:off x="395536" y="2420888"/>
            <a:ext cx="4211960" cy="1015659"/>
          </a:xfrm>
          <a:prstGeom prst="rect">
            <a:avLst/>
          </a:prstGeom>
          <a:noFill/>
        </p:spPr>
        <p:txBody>
          <a:bodyPr wrap="square" lIns="91435" tIns="45718" rIns="91435" bIns="45718" rtlCol="0">
            <a:spAutoFit/>
          </a:bodyPr>
          <a:lstStyle/>
          <a:p>
            <a:r>
              <a:rPr lang="it-IT" sz="6000" dirty="0">
                <a:sym typeface="Symbol"/>
              </a:rPr>
              <a:t> + </a:t>
            </a:r>
            <a:r>
              <a:rPr lang="it-IT" sz="4400" dirty="0" err="1">
                <a:sym typeface="Symbol"/>
              </a:rPr>
              <a:t>C.E</a:t>
            </a:r>
            <a:r>
              <a:rPr lang="it-IT" sz="4400" dirty="0">
                <a:sym typeface="Symbol"/>
              </a:rPr>
              <a:t> Nucleo</a:t>
            </a:r>
            <a:endParaRPr lang="it-IT" sz="4400" dirty="0"/>
          </a:p>
        </p:txBody>
      </p:sp>
      <p:sp>
        <p:nvSpPr>
          <p:cNvPr id="3074" name="AutoShape 2" descr="data:image/jpeg;base64,/9j/4AAQSkZJRgABAQAAAQABAAD/2wCEAAkGBxIRERMTExQUFBUWGBYXFxYXFhgYFxYZHBQgFxsZGhoYICgsGhooHRgXITEhJSkrLjIvFx8zODMtNygtMCsBCgoKDg0OGxAQGy0mICQsLjcsNC8tLCw0Ly0sLCwwLDQ0NDQsLC8sLCwsLSwtLy8sLDQsLywsNCw3LDQsLCwsLP/AABEIAMIBAwMBEQACEQEDEQH/xAAbAAEAAgMBAQAAAAAAAAAAAAAAAwUBAgQGB//EAEYQAAICAQMCBAMGAgUKBAcAAAECAAMRBBIhBTETIkFRBjJhFEJxgZGhI1IzYmNyohUkQ1NzgpKxwfAHg9HxFpOjsrO04f/EABkBAQADAQEAAAAAAAAAAAAAAAABAgMEBf/EADYRAAICAQIDBgQFBAIDAQAAAAABAhEDITEEEkETUWFxkfAFgaGxFCIywdFCcuHxgqIVM1KS/9oADAMBAAIRAxEAPwD7jAINdrK6UNljbUXuxzgfU47D6wVlJRVs10murtzsOcYyCGBGe3DARRKknsS2XKpUMygscKCQCxxnAz3OATj6QG0iSCTV3ABJ7AZMA10162IrocqwDKfcEZB5ghO1aJIJEAQBAEAQBAEAQBAEAQBAEAQBAEAQBAEAQBAOXVWnIVc5PHp3P1P0yfynHxGSSahHd+Xva3p3GsIqrZHpbiSOQQRkFTlSD2IPfv8AX1lccskMnJP/ABr9d/ewfLKPNH3+x3TuMhAEA898dIz6Q1KrsbXqU7EZ9qeKpdjtB42gyY7mHEK4cvfX3MdWa5LNMpNr1N4ptetCGO1P4aHwxlQSWOeOVAzzzKJm2mlrWv8AgrNNoL2t6eNQtzNXTa7MGfAsJARWdTjcFZwSeT9ZPeZKEuaHNei+vuyLTXaw1i4/aN4015vXDjNxINdddZGAVww3KOxHJzGgTnXNrs7338v4NLK9alWqXdqi606WpGAYguw89ie+N4yRz/DOTGhDWRKS1ukv8/X6HuqBhVHPYd+/b1+sodiN4AgCAIAgCAIBX39XrRnU/c+Y5TgkAgYLbiTuUDA7sBMnmim0+nvzOmHCzlFSXXbf+K6PrsjerqlZJGQuCFOSvzn7nBOWGQOOMnGZKyRKy4eaV1e767Lrtt9fAJ1ak4845DHJ4GA23OT9e3v6R2sO8Phsq/p9tX/vuN7uoVqyqSMsC3cYCj7xJPbt/wB5kuaTorHDOSbS2+/d5mF6lUTjev3ec8HcMrg+pI549xHaR7yXw+VK+V9fpuYfqdQ++uPNlsjauMZyfQ+YSO1j3hcPlf8AS+n1v+DDdUqBwXAwWU57Aqu5sn2A9e3pHaw7yVw2Vq1Hovq6XqSDX1n76499wxwMn9Bg/mJPaR7yvY5P/lk1VoYBlIIPYg5EsmmrRnKLi6apm8kgQBAEAQBAOfU07uR3H4++fT8P3nNnw8+q3/ymXhOtzjtV6/4uC2OWU98e/HGR9JXDhlfPPfx3+mnoWnNVS9/uduk1aWruQ5H7g+x9jOsyJ4AgCAIAgCAIAgCAIAgCAIAgGIBzrolGfmwW34J4zu3f8+fyEooJGryyfpXyqvsY+wV7lbB3KXIOTxubc37gfpHZxuye3nyuPR19FSMN0+sgDBwAqjDMOFzjkH+sY7OIWead+fRdf9G1uiRs5zyFHBIxtbcMY7c/8hDgnv7orHLKO3j47qmaHptRx5fyBIHYLjAPbCLx9I7OJZcRkXX7eP8ALNF6PSAo2/Ljb5m4xnGOf6zfrK9jDTTYs+Ky23e++i8P4ROdEnHHbd6n7zhz+pA/5S3IvfqZ9rP7fRUvoaWdPrYsSDlu+GYZ9ux/7/KHjTLRzzSS7ttEdFVYUADsP++57mWSpUjKUnJ2zeSQIAgCAIAgCAIB4X4uN2hsW/SqWDk70CllGOeQvODzj25/CXhFN6ujl4rNkxRThGz2PTr3sqrd1CMyhioOdpIzjPrKvc2xycoKTVNnTINBAEAQBAEAQBANA4yR6jH7/wDsYJrSwXAIHv2/TMCg7gDJ+n7nEBKzaCBAEAQBAOPqnVKtMge1sAnAwCxJ+gEA6NPetiK6HKsAQfcGASQDMAQBAEAQBAEAQBAEAQCh6/8AEaacitfNa3Yeg/H3PI4HvLcrq+hn2sOfkvU11panSl7D/EcrnPpznH7SpoXtNm5VYdiAf1GYBvAEAQBAEAQBAEA5VYqzHazEn024wBxjJH149yZU00aWtevv/Bg2ZKsAzLtyuMdz75I5x2/OT4hKk4t079+/IWWbgPK3DDcvGeBuHY887TwZDCSi991p79SWu7JwQVPfnHI/In6frJsq40rTslklRAEA83qOmah9ctyXHwlIBQE4GB5lIzjn8D3/AEWS01udnxHXp7BTVeobxLAqDg87SxPIPGAf2lZSUWl3muLBLKpSW0Vb9a/ctNNQtaKijCqMAfSWMSSAZgCAIAgCAIAgFZ/lYkttoucBmXcDSASrFTjdYD3B7ic2Ti8eOXLLclRbNL+tFFLPRaqgZLM+nAA9yTbxKrjcTdK/QnlZ26DVi1N21k5ZSrbcgqxU/KSPT3nTCanHmRU6ZYHntR0Gga1NS28s3ZS3kDgABgMd8Y9e80eRuPLRlHFyyck3ruu/uvy6eOpj47otfTAVIXbePKpAY+VgMZ7+YqcfQyiVkZ+fl/J8++vAs+hVOmmpSzh1RQw44IGPT1kK+ppF6dfnV/OtL760s74LCAIAgCAIAgCAR3AlSBwcHB9jjiQyYtJq9iKu3aFBRlHAHy4HoBwT+EJl3G7dp+v8GqMybsoxyScjbz7dzngYHb0kbEtKVarbx/jvMhjuLBSwIGCCOB7cke+c/wDpHiRWnK3VE1Vm4Z7dxg9wQcESyZSSp0bwQc+ttwuB8zeVfxI7/gBkn6AyJPQ0xxTeuy1fvx2NOldPXT1LUhYhcnLHLMWYsSx9SSScyIQUVSL8RnlnyPJKrfdsqVKvkZuXdbWCMhQz/geFH7M8PdFYuscmutL5bv7I6pYyEAzAEAQBAEAQBAPIa/qd9FTGmk2Zt1O5+Stf+cNglF8zflgDByRPG4mEZcRK33fZGieh4brerfUVWPZYbfI5XkbF8p+RRwPbPf3JloJRaSVBn1jonyP/ALW7/wDK07+F/wDTEpLcsJ0EFP8AFIIoLjujA/vj/qP0gHB07rH2q+lR2Vdzf3sc/lnEA9PAEAQBAEAQBAEAQDEAg1AOVOCQDkge+ODj1H/XHtIZeGzXU0tvDBkU4fGdvZtuRkgH8cZ7ZMhu9C0YuLUnt37q/fTuNhqUGAfLnAXcNoJ7ADPr9JNor2cnbWv1I6rxWg35XHzMflz3JLdgCc/rITpal5Qc5fl17v8AR1gyxicum87Gz0xtT+76t/vED8gPcyq1dm0/yLk9fPu+X3vuOuWMTmp5tsPsET8wC5/+8fpKrdmstMcV5v8Ab9jpljIQDMAQBAEAQBAEApqK7q9y+FuBstYEOoyHsZxwfo083iOCnkyOaa9oupUio658NLqg+aGqdwQbK7EDHIx5gchj9SCfYiRj4TNDqn6hyR6PpNLJWd42kvY2M5wGcsOfwIndhg4QUX0Kvc7ZqQcnVtKbqLawcF0ZQfYlcA/kcH8pD20LwcVJOStXr5Hk/wDw6+HdRpWtfUKFJVEUb95YjJd+5wCdv6ZwJjhhON8x6XxPiOHyuPY+PStOi8aPbzc8oQBAEAQBAEAQBAMQCK60rjCM/wDdK8f8TCAUtVlF+oF9aFrqgUYo9JJU/ccB+RnkexH4iUcFzc3U6I8TkWF4b/K3ddz713Pp5HT1XSLqUC2UWeVg6MDUGRxyGU7+CP8A3icFJUyOH4nJglzQe6pro090ybVDxa2rsod1YYYHwsH/AByzSkqZnjyzxTU4Omtjg1esTS0JXZ4qJwgLFCxUfd4fOdvG70795CjUeVF5ZubK8rWr1+f+9a26FpVqyVBWpypAIINWMY4x5+0sYmuo6j4alnRkUd2ZqgB+ZeAa6W9sFhW7byWyDVgg9vv8+UD9JCVF5y5q8F7+p102Fu6sv97bz/wkyShJAMwBAEAQBAEAQBAEAQBAEAQBAEAQBAEAQBAEAQDEAwRmAVHRPh2rSu7oWJbjkk4Gc+pP7YgEHS/iPxtVZR4LoF3Yc7sNg/VQP0JgGmn6BYuubUm1ipz5c8YIwF7dh+OOIBYda6LVq1UWjO0kjgHv37wCv+IrNVQlKaRRgcHIzwAAB2/H/wDkA7esdJGsoVLMqfKxwSMNjkZBB9T6wCv6v03U1aamnSOV2HzH7xHce/GSf2gF/ow/hp4mC+0bsfzY5/eATQDMAQBAEAQBAEAQBAEAQBAEAQBAEAQBAEAQBAEAxAIr9/Gzb9d2f2xAIv439l/igGi1WAlgtIJ7kBsn84Bv/G/sv8UAfxv7L/FAH8b+z/xQB/G/sv8AFAH8b+y/xQCanfzv2/Tbn/rAJIBmAIAgCAIAgCAIBDq9SlSNZYwREBZmPAAAySYBQ6Tx9RbfXd4qVhmChQ9eUyprZLUwc4DblyTknOABnBc0pNS291qepkeHDixzxU5UrunrrzJxd+FOq83t6GmsKoUZIAA5JJ4GOSeSfqZulR5kpczbfX5G8ECAIAgCAIAgCAIAgCAYgCAIAgCAIAgCAIAgCAZgCAIAgCAIBXp1mlmQIxs3MVzWj2IpwG87oCK8hlILEZByJu+GypNyVV3tJ9dk6b2a02ZFosJgSfKNV19+sdbr0NYZdJo3N2oyCpteo+UEfyCzZhT35PoMAfV4AgCAIAgCAIAgCAIAgCAIAgCAIAgCAIAgCAIAgCAIAgCARanUJWhd2CqO5JwB6f8APiAVy3ai/lB9nrPZnXNzD3FZ4r9CC+T3BQQDb/IVTf0jW3E9/Etfaf8Ay1IQfkoi61BW9M+FtDpVSoipm7IbFqFpAGAMqqliBgZOT9Z2cTny8VJ5JLzq2ler3bq3rWxWKUdCL4pP2Ggvp7Lhc7LXRUbDYttzcIm23dtXux2bSFVjnicZYg6JTX0qsfaUXe5w+sUbjfY7lj4vG5CXdsA5QZHmGcTTFinllywWuvolbIbo9H03qYv5St/DKq6XHZstVlDAqAxYcH7yrL5sDxaSa5raa1tNd+lejYTs75gSIAgCAIAgCAIAgCAIAgCAcN/Valc153WAfIoJJO3dtHpv2+bbnOOe0o5pOup0R4XJKKnVRfV+dX5Xpe16HTprt6htrLn0YYYfiJZO1ZjOPJJxtPy2JZJUQBAEAQBAEAQBAEA4erdWp0qB7nCKSQDgnJClzgAEnCqx/KbYOHyZ5cuNW/8ANfdohtLcrejl9Va191ViKhH2dX2bNpH9KArE+IR/MAVDbQOXLRkxqCX5k290r08HaWvlYTstOodSSnauGexs7KkALvjuRkgBRkZZiFGRkjImRJXdR0mtvptUW16YsjqgQM7qxUhSbTjHpkKmR6MZrgnGGWMpq0mrXer2IatHD0T4YsStDZa6WKchR9ntVTgZ2lqAVBIJwuPfuTOji+J58j7NuvS/PV2yIxpalZ0y6/U6s6x1Gp0+layjTmsbGZ8hbtQEYkWYw1YIYcK+1TuxOIses1On0+vowf4lZZWGCylXR8jtgq6suCDggggjuJrhzTwy5ob6rv0ap/Qhqzn0yfY2SrJOnchKySSaX7Csk9627Lns3l7MoXNu3ZJdSAIAgCAIAgCAIAgCAIBUdQ+JNLS4qe1PEIyE3KCeCQMsQATsbGSO03x8NknDtEvyrd9Ft/K9SG0tDPUuv10aVtSVdwAMV1gWWMzHAQBCQWyQO+PXOJjJU2rski6V0dhYdTZ5bbQrWVLtZEcJswrld3C4UkEAlc4GcTJY0puR1y4yUsEcLX6dnrs3db09fAu5ocggCAIAgCAIAgGllyr8zAcE8kDgdz+AkqLeyLKMpbIhPUKQCfErwFDk7hgIezd/lPvL9jk25XvW3Xu8y6wZW65XvWz37vMyddUCwNiAqVU+YcFvlB9icjHvmR2U9HT1/bf0Cw5Gk+V63Wndv6dSh6+un1l2n07MhFdhtJD4IdBtWsEHIYlyce1bD1m+KWbDbitHHW1a5X+11qQ+HyVbi9r26d/kWus6rVVWWVlchvDRFYbnszgVj+tnAOe3c8CYPHNatPv26Pr5B4ciVuL2vbo9n5M5+jmqtTY11dltoL2WhhhgncJzxSmSAPTJJyxYmXhyJ04v06vb1JeDKnTi7tLZ7vb16He3UqQpY214Chydwxsb5W/un0MLDkbrld3W3VdPMlcPlbpRd3Wz3W680UPxd1YsF0WmcfadS3h5U5NFe3dbc2O2EPlz950lXGSSbW+xnKEopNrR7eJf9N0FenprpqXbXWqoo9gBgfifrKlSv6nX9nc6pOF4+0qOzIBjxcfzoMEn1RSOSE2gWWs0y3VtW3KuCDg4PPqCOxHcEdiBAOfoupayoeJ/SIWrs4xl0O0sB6BsBwPZhAO+AIAgCAcXV9d4FTPjc3Cov8zsQqr+ZIm2DF2s1HZdX3Jbs34bB22RRul1fclq36FLX8WA7Sa/L4O9iDnFmwOKgPU4x/xL7zsfw56rm15qXldX77mehL4U1aUteal/bdc3vuZmv4sGaQ9e3cHNx3cUlQ+B282TTZ7dvrD+HOpOMrquXT9V16VzIS+FOpuErquXT9V8vpXMhV8UnFW6oqz2FbBu/ol3hAxPuS68fRvaJfD1cuWVpLTTd1f7P6CXwtXPlnaStafqdNteif07zj/+NGcEV0ncXIDEgotflw7DIJPnGUHbsSMiS/h1Oubp/wBtVXqmWfwmpVz/ANPd/VbXL6xevgct/VFYXb6n1ThgKksbKWr5yWFSjaABVYQdpJG3k5iPw5XHmlSa/N4PTT/svr3CHwlNw5p0mvzP/wCXpp/2S9e4vkp0ofxq6lDom04Phr4YJ+YZCsFO75hxkkd55/by5HiWqu+m+2ndtrW55j4dxdzdEel6NTqbPtNlITgikAbLFU97Cy4ZXb05yq+xZhKGJL1TUW6Gqy7cbqa1LMjn+Iqgd1fHmA9n57ndxia4MLzZY41vJ0Q3Ss6OhdTbUoLQEFTA4AOXDA4YN6DkHjg+4ByJbNjhj/Km2/Kl/NhOy1mBIgCAIAgCAIB5/wCLen23+AtY4LMlh/lrZcMf0zO/gc2PFzOe9WvNbHp/DeIxYeeWTerj4yT0PKp8LatlVXX50auzkeVKgppXv95kB/P0nqP4hgTbi9mmvOV83ome0/ivCqTcXs014uV8z+SZk/DWsOWZcsyLe3mGDejMEr7+isPpx3j8fw60T0Ta/wCLSt+qI/8AJ8IqSeibiv7Glb2715+Bxv0o6d9Re71o1DUMGexUV9QUS0qxYjjzvgcf0nEmHE487jjgm+a06TbUFddPFehSXxPhZKMW6UrjLwgubl+eq9Bb0HWpqEqr5Kq1qsSPMzrUlrd/Qtn8pC+IcM0ubqnfgot8q+Zp/wCU4SSXNtJO13KLfIvnZ3VfCupDBcEItj0jzDjTMzMz9+7bse/Eh/EcNX1pP/mkkl8qKy+K8O4uV/mcVLb+tJJL5V5EdPwrq3RQ6431slg3DyitV8FRz6sgP5y0viPDxk+V7NNf8r5vRMvP4rwsZNwezTWm7k3zv5J0afCdiabqhNzq9usTw85GaLqyXOn/ALrIVYHPJrI9p4XF8Viy53DG7UVp5f5ds8D4nkUs/LH9KiuX+3a/nJPxPp0wOAwwyMHkGAVvw23+bqnP8JrKcnkkVWtUCfqQgP5wCtbqhp1t9Fdb2PYtVoIB8NXap0HiMAdiH7Mq7sHlhwZ14+EcsXbSklG68XXLdLS3+a6voyrlrRf6RrCimxVR8eZVYuoP0Yquf0E5pqKk+R2ulqvpb+5YmlQIAgEGo0qWFCwya23r9G2lc/XhjLxySiml1VPyNIZZQUlF7qn5Wn+xw1/D2mUIBXwlhtXk/OfU+/YcH2HtNnxmZtty3VfI6Hx/ENtuW6p+RhvhzTFWUpkPb4zAk8v/AOnJ47cmSuNzJpp7Kvl76kr4hxCaalqo8q8v58dzz3XtJ4mrs0VdWz7RWltmoIdgNrN8uCAGBVeMjPiE/dw3XhyuGCOZz1i2ktPD7punTqq66Uh8Q4iEoKL/AEp1p37+fzLazomk09Tl0XzVpSwQEb+AoWtASQSQvAOcgczk/GZVSi6Sdrr695MeOzxUUpfpdrz/AH6795rpvhwPYt1mattYqSqpyu2sHID2Kclv7hA5Iyw5NJcTklBwb0bt+ZWfF5p43jk9G7fmR9b+H9HVp7rPs1dhUGzDKGyVO8ZPcrkAkE8jPpK8NhWTLGF7stgj+IzQxydW0rLGvo9QUGkmk4GDQdqfj4ZyjD8VMzlo6OWSptEmm1jq4pvC7mzssUYrtwMkYOdlgAJ2EnIBIJwwWCCPqFf2dvtCDCgAXoOzIOPEA/nQe3dQRzhcAWoOYBmAIAgCAIAgCAIAgHmPh/pGzV653O8tZkbt2drojgEE4wpDKDjOB+vbn4vtMUIRVcq8N112vXrruVUabZZ6jjWUH0am9c/1g9bAfoHP+7OIsWkAQDxms/8AD2l1t22OrHLVEYAosDBq3XHOEKrgZwcHOc8cOHgIYsvaJu/5v136kSucueW/enJXrJty/NUm3J6tWulLQuvhTrDaqjNi7L62arUV/wAlqcNj+qeHU+qus7iS5gFX8Oc0lvR7b3X6q17lD+alT+cAip0iPr7rSqlkqorViOVO612APpkOn7S6yzUHBN0+nQiluXMoSIAgCAIAgCAVvRxvN1x7vYyj6JUxrA/AsHf/AMwwDWhfG1DufloPh1j03lQbH+pwwQHuMWD70AtIBgiAVR+HqB8ger6VWWVj/hRgP2nV+Myv9VPzSf1as7fx+Z/rqX90VL6tX9Tn6j0FnrKrqrl7Eb9jhWB3K3mXIIIBzn0hZ4S0ljXytP719AuKxy0nii/K4v719Du6F1AanT128eYHOORkEq2M+mQZnnxrHklBdGY8TiWHNLGnszXoXlrar/UO1Q+iAB6x+IresZmJgWUAQBAEAQBAEAQBAKq/+Fq0f7t6eET7Om6yv8Mq13Puqj1EAm6zpWdA1eDbUwsrzwCwBBXPoGQumfTfn0gE+g1iXVrYh4Oe4wVIOGVh91gQQQeQQRAOiAIB5Lrn+YaxNaOKLylGs9Ap+WjUH8CRWx9nU/dgF31rVMAKaji67KoR3ReN9p+iA554LFF+9AOyipKq1RcKiKFA9FVRgfkAIBw/D4LVtcRg3ubcHIO0gJXkHsfDSvI98wC0gCAIAgCAIBrY2ATgnAJwO5+gkpW6B5r4K1N92nosOytNmGr2lnZiASd+4BcEkFdp5U8jsOzi8OLBKWNW30dqq8q1vdO+vXcrFt6lp8Pf0Tf7bVf/ALVk4ixZwDzvxPq9allI0yblOd/l3fgDnGB27HPzfjOHjMueDSxRv/a9CzcFja/q0rp/VG6dSX6ea+aq0pnoVPA9J2rYottSu+IqnfTWKgLZwGUfMybhvC/UpuA/GdPCSjHNFy9utPrR2cDOMM8ZSdVt4OtL8Lorujda0yteptSseL5EcitgDUmfK2CPNu9JaXB8Rvyt+K1+qstPgOK/VyN+K/MvVWQU9NTU6zUsxS7TsKwayQyM2xfmrKkN8qENngr2mizvDiSgnGab12fye600o4p4pxf51XmeorQKAoAAAAAHAAHYCcTbbtg2kAQBAEAQBAEAQDm6jo1uratiRnBDDG5GB3K65+8rAMPqBAKHSfE72PbpkqD6uniwFilJI287wHKBlfcoI+6w+6TO1cHywjkyyqMu7V9VtatWtddLRXm1pFjboLFbxqdq2MAbamJ8K04xncBlHGAPEAOQACpwu3jdXoWNh1yteLlfTkd/EXCf/NXKH8N2fcCQCop+OdPaf4L0cOFY3XrVldzKWrwG3t5M7eOGXkZnZk4RYXWaVOtkrd0mk9VWj318iqlex39Q1A1dT0V0NalisjtarV1BSMH5gGfgkjYCOPmXvOMseT/8OPiGldTb02yxrtZTvRtQeRdXSwWtck5VgrHKdty2HJLEkC7v64uvK06ZGvoLgaixDWFFZ7L52G4N94AE7QwxlhOzJwUsV9s1F1onevhonXz08dyqlex62cZYQBAEAQBAEAQCt6Idq2VHvXa4/wB1j4qY+gR1H4qYBjQnw77aTwHJur+oOBYB7kP5j/tlgFnAEAQCHV6hakaxzhVBJ9eB7D1P0gHL0rSEUjxFG9y1jg4O1nYuVz6hc7c+yiSm1sTGTjsyjfQ6bwL9S1YBZ3atkG2wAYqr8NlwfNtDAevifWdnDZ88pqCk2n0eqrrafQ9DhOJ4meSONTbT3T1VdbT0qtT0ugDiqsWHL7V3kdi20bv3zOXJy875NrdeRxZuTtJcn6bdeXQnlDMQBAEAQBAEAQBAKvV9Cpew3KoqvP8Ap0AFnYDk48wwFBDZBCj2GNHlyOCg5Olsu4iluar1KyrjUpgf66tS1R+rLy1Xud2VH85mZJYaXVV2qHrdXU9mRgwP5iAcpGl0i2WHwaFJ32MSqDLNjcxOO7H9WPvN12/ESUVcnst3sv2X0I0RvqOr0Iqs1qYcAoAQTYCMjYo5fI/lBmMouLaapok+e/GPwxbdqa+q6Smym2jBcDC3aqvG1gqYO1/DLKC2GPbaMKZAPZ6OvTaHTZ06sa8FlVTbaOVLjHzFFOc+g831l+I4meR8+TV+X3pfVmvD4HkmoLS+9pdfFr0LXRakWoGAYZ9GVlP6MAcfWZxdqyMuN45OLr5NP7WTyTMQBAEAQBAEAqupnwHGpHyBdl/+zBJWz/cJbI/ldjyQBJSbdIEdmqq1e1azZkZeu5UO2t1JUjcRjd3BQ9wT7zbJw88audLwtX513eJCaZKnVvD8upAqP+s/0L/UOfkJ/lfBzkDcBk4Ek+q6rTWUVnG5wSgHJbGBxj6lQPcsB3M1x4MmROUVot/fvTUhtI0frNKqpYlWbOKipNpx7Vrlj+QlJx5ZVd+RJFXp7L3V7l2VoQ1dJIJLDtZbjjIPyoCQDhiScBKgg6x1hCRp6rM22NsY1guaVJIZ22A7DwyqW43fRWxqsGTl5qpVetL0vf5EWjr6j03fSlde1PDNbVgjKjwyCqkfy8Yk4MqxytrRpp+TVHTw2ZYp3JWmmn301WniRfb9SvzaYt9arUYf/U2Gadlhf6cleaf7Wa9hw8v05a/ui19uYf5dRceLXdSP5rE8g/F0LKv5kR+Ek/0SUvJ6+jp+g/Ayl/65Rl5PX0dN/JFsJynEIAgCAIAgCAIAgCAcOo6Pp7G3tTWX/n2gP/xDn94BS6f4MqXV26hiXVwAqM1xKeVVZcmzaUOxTgrnPrjAHbPjObho4KqvLXVtdLtW1vVdCvLrZfaLp1NOfCqrrz32Iq5/HA5nEWOqAUXQuhmg2+JtfeWG7LZdDY1gDqeAR4jDjOff0mOPHy3fv3Z6HGcas3JyWqrTTRpJaPfXlT92XijHAmx55mAIAgCAIAgCAR6ihbEZHGVYFWHuCMEfpLRk4yUo7rYFN0/pTaBFr0ytZQv+iLZsT61s58w/qMR9CMbTfNmlmm5z3fyISpUWWk6jVblVYbh8yMCrr/eRsEfmJkSV+s+EtDbalr6eremcEKADkg+YDhuQO/8A1M2hxE4Y5Y09Hv8AX+SKV2dugXTVoxp8FEUkN4ewKCO4bbwCPrM5QlH9SokhbqbW8aYB8/6ZgfBX6g8eL+CccYLLKg16D0GvSeJsLM1rF3ZgmSxYseVUcbmYgHONxxN8/EzzKPN0SXXoku+tktq2IUaLaYEiAVXxG5NXhL8158EZ5ADKdzH8EDH8p1cIksnaPaOvpt6ujs4FJZe1e0PzP5PRfN0iyqQKoA7AAfpOZu3ZySdttm8ggQBAEAQBAEAQCMXqWKhl3DkrkZA9yJHMros4SUeatDZnA7nHYc/U4EmyEm9jJYDvxBC1GYBhnABJIAHJJ7CAlbpGQwPIgbDMABgfygGYAgCAIAgCAIAgHPq9DVaALK0fHI3KGwfcZ7H6wCl618KJeqBLLE2uGKm29q2XaVK7BYu35sggjBA7jIPVwnE/h5OVXarppqneqa6a6aqyso2WFPQtOpB8MOQchrCbGB9wbCSDOZtvcsWUgCAIAgHL1DRLcoDEgghlZThkYcAqffkj25ImmLLLG7XzvZo1w5pYpXHro09mu5k2nQqoBYuQOWOAT9TgAfoJWTTdpUUnJSk2lXgSSpUQBAEAQBAEAQCufpQJLbmyS5zlu5+XgHsAAMeu1SewmXZa3Z0riWlVKtO7pv03ff0trqQP0Zzj+L255Dnzc/1+3IPvkZzKvC319+pquLgr/J9tv/z/AIrSjP8Akqw7ibfNjAIVhjgkk+fnz4b0wBt9zHZS7/fr3/wR+JxqkoaddV/Gmmni3fcav0VvS5h3B+YjBIO35uBnd9cMBniHhff79fMlcZHrBfT128vC1danTrOnNZtAfaqgcYYnIOQc7ueQM5zxkeplp43KtTLFnULbjbfvu+1fQarQOx8tm0BVCghiQQeTkMM5Xy+/qDJlBvZ+/UjHmjFaxvV93y6PZ693SjhXo9pwDYQDnJy2doG1R8/zYw2RwCDkHMy7GXf79fn+x0/i8a1Udflvu+m3SuveqO/S6BlsLtYXGDgHPGeT64IznuOOB6TSONqVtnNkzRlBRUa9+X7nfNTnEAQBAEAQBAEAQBAEAh1aMUYIcMRwe37+n48ysk2tC+NxUk5bFY3TbRu2FawecISMnA78cnKgFuSQfTHOPZz6ae/ep1riMenOnLz7vXxutk++9MLobzvBsYABlU7jk5zhsY4I3DnPdPbu5Ju1fv39g82FU1FXo3p3Vp9PR95uOn3Zx4hVQeAGOdoOBkkfynkepQc4JEns59+nv35or2+Kv02/Jb9fr6JvS1ZJbpLjYW3eUkALvYeXHJ4HBzt9z38wBxJcZuV/v799SscmJQSrXvpb9Ou2/htppZGuguPLv5hvIw7AbigUdgOM7zj0yJChPq/fuyzzYlpCOmnRbW3467eZmnp1oO3xGFYwow53bQv1HzbvXPYn6QsclpeglnxtXyrm320u/PaulbkOo0moUja5JbIIGQoyBz24wcn3I4lZQmtmXhlwPeO3+futO69S7QYGO/1nScBmAIAgCAIAgCAIAgCAIAgCAIAgCAIAgCAIAgCAIAgCAIAgCAIAgCAIAgCAIAgCAIAgCAIAgCAIAgCAIAgCAIAgCAIAgCAIAgCAIAgCAIAgCAIAgCAIAgCAIAgCAIAgCAIAgCAIAgH/2Q=="/>
          <p:cNvSpPr>
            <a:spLocks noChangeAspect="1" noChangeArrowheads="1"/>
          </p:cNvSpPr>
          <p:nvPr/>
        </p:nvSpPr>
        <p:spPr bwMode="auto">
          <a:xfrm>
            <a:off x="155576" y="-2103438"/>
            <a:ext cx="5838825" cy="4381501"/>
          </a:xfrm>
          <a:prstGeom prst="rect">
            <a:avLst/>
          </a:prstGeom>
          <a:noFill/>
        </p:spPr>
        <p:txBody>
          <a:bodyPr vert="horz" wrap="square" lIns="91435" tIns="45718" rIns="91435" bIns="45718" numCol="1" anchor="t" anchorCtr="0" compatLnSpc="1">
            <a:prstTxWarp prst="textNoShape">
              <a:avLst/>
            </a:prstTxWarp>
          </a:bodyPr>
          <a:lstStyle/>
          <a:p>
            <a:endParaRPr lang="it-IT"/>
          </a:p>
        </p:txBody>
      </p:sp>
      <p:pic>
        <p:nvPicPr>
          <p:cNvPr id="3076" name="Picture 4"/>
          <p:cNvPicPr>
            <a:picLocks noChangeAspect="1" noChangeArrowheads="1"/>
          </p:cNvPicPr>
          <p:nvPr/>
        </p:nvPicPr>
        <p:blipFill>
          <a:blip r:embed="rId4" cstate="print"/>
          <a:srcRect/>
          <a:stretch>
            <a:fillRect/>
          </a:stretch>
        </p:blipFill>
        <p:spPr bwMode="auto">
          <a:xfrm>
            <a:off x="4139952" y="3645024"/>
            <a:ext cx="3138520" cy="2757695"/>
          </a:xfrm>
          <a:prstGeom prst="rect">
            <a:avLst/>
          </a:prstGeom>
          <a:noFill/>
          <a:ln w="9525">
            <a:noFill/>
            <a:miter lim="800000"/>
            <a:headEnd/>
            <a:tailEnd/>
          </a:ln>
        </p:spPr>
      </p:pic>
      <p:sp>
        <p:nvSpPr>
          <p:cNvPr id="11" name="Rettangolo arrotondato 10"/>
          <p:cNvSpPr/>
          <p:nvPr/>
        </p:nvSpPr>
        <p:spPr>
          <a:xfrm>
            <a:off x="323528" y="3933056"/>
            <a:ext cx="3590274" cy="187558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it-IT" sz="5400" dirty="0">
                <a:solidFill>
                  <a:srgbClr val="FF0000"/>
                </a:solidFill>
              </a:rPr>
              <a:t>E</a:t>
            </a:r>
            <a:r>
              <a:rPr lang="it-IT" sz="5400" dirty="0">
                <a:solidFill>
                  <a:srgbClr val="FF0000"/>
                </a:solidFill>
                <a:sym typeface="Symbol"/>
              </a:rPr>
              <a:t> &gt; 2m</a:t>
            </a:r>
            <a:r>
              <a:rPr lang="it-IT" sz="5400" baseline="-25000" dirty="0">
                <a:solidFill>
                  <a:srgbClr val="FF0000"/>
                </a:solidFill>
                <a:sym typeface="Symbol"/>
              </a:rPr>
              <a:t>e</a:t>
            </a:r>
            <a:r>
              <a:rPr lang="it-IT" sz="5400" dirty="0">
                <a:solidFill>
                  <a:srgbClr val="FF0000"/>
                </a:solidFill>
                <a:sym typeface="Symbol"/>
              </a:rPr>
              <a:t>c</a:t>
            </a:r>
            <a:r>
              <a:rPr lang="it-IT" sz="5400" baseline="30000" dirty="0">
                <a:solidFill>
                  <a:srgbClr val="FF0000"/>
                </a:solidFill>
                <a:sym typeface="Symbol"/>
              </a:rPr>
              <a:t>2</a:t>
            </a:r>
            <a:r>
              <a:rPr lang="it-IT" sz="5400" dirty="0">
                <a:solidFill>
                  <a:srgbClr val="FF0000"/>
                </a:solidFill>
              </a:rPr>
              <a:t>  </a:t>
            </a:r>
          </a:p>
        </p:txBody>
      </p:sp>
    </p:spTree>
    <p:extLst>
      <p:ext uri="{BB962C8B-B14F-4D97-AF65-F5344CB8AC3E}">
        <p14:creationId xmlns="" xmlns:p14="http://schemas.microsoft.com/office/powerpoint/2010/main" val="3879482575"/>
      </p:ext>
    </p:extLst>
  </p:cSld>
  <p:clrMapOvr>
    <a:masterClrMapping/>
  </p:clrMapOvr>
  <p:transition spd="slow">
    <p:wipe dir="r"/>
    <p:sndAc>
      <p:stSnd>
        <p:snd r:embed="rId3" name="bomb.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Annichilazione</a:t>
            </a:r>
            <a:endParaRPr lang="it-IT" dirty="0"/>
          </a:p>
        </p:txBody>
      </p:sp>
      <p:sp>
        <p:nvSpPr>
          <p:cNvPr id="7" name="Rettangolo 6"/>
          <p:cNvSpPr/>
          <p:nvPr/>
        </p:nvSpPr>
        <p:spPr>
          <a:xfrm>
            <a:off x="2105132" y="1556792"/>
            <a:ext cx="4620806" cy="923326"/>
          </a:xfrm>
          <a:prstGeom prst="rect">
            <a:avLst/>
          </a:prstGeom>
          <a:noFill/>
        </p:spPr>
        <p:txBody>
          <a:bodyPr wrap="none" lIns="91435" tIns="45718" rIns="91435" bIns="4571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 = mc</a:t>
            </a:r>
            <a:r>
              <a:rPr lang="it-IT" sz="54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(1905)</a:t>
            </a:r>
            <a:endParaRPr lang="it-IT" sz="54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CasellaDiTesto 8"/>
          <p:cNvSpPr txBox="1"/>
          <p:nvPr/>
        </p:nvSpPr>
        <p:spPr>
          <a:xfrm>
            <a:off x="5796137" y="2564904"/>
            <a:ext cx="3096344" cy="830993"/>
          </a:xfrm>
          <a:prstGeom prst="rect">
            <a:avLst/>
          </a:prstGeom>
          <a:noFill/>
        </p:spPr>
        <p:txBody>
          <a:bodyPr wrap="square" lIns="91435" tIns="45718" rIns="91435" bIns="45718" rtlCol="0">
            <a:spAutoFit/>
          </a:bodyPr>
          <a:lstStyle/>
          <a:p>
            <a:r>
              <a:rPr lang="it-IT" sz="4800" dirty="0" err="1"/>
              <a:t>e</a:t>
            </a:r>
            <a:r>
              <a:rPr lang="it-IT" sz="4800" baseline="30000" dirty="0" err="1"/>
              <a:t>+</a:t>
            </a:r>
            <a:r>
              <a:rPr lang="it-IT" sz="4800" dirty="0"/>
              <a:t>   +   e</a:t>
            </a:r>
            <a:r>
              <a:rPr lang="it-IT" sz="4800" baseline="30000" dirty="0"/>
              <a:t>-</a:t>
            </a:r>
            <a:r>
              <a:rPr lang="it-IT" sz="4800" dirty="0"/>
              <a:t>   </a:t>
            </a:r>
          </a:p>
        </p:txBody>
      </p:sp>
      <p:pic>
        <p:nvPicPr>
          <p:cNvPr id="1026" name="Picture 2"/>
          <p:cNvPicPr>
            <a:picLocks noChangeAspect="1" noChangeArrowheads="1"/>
          </p:cNvPicPr>
          <p:nvPr/>
        </p:nvPicPr>
        <p:blipFill>
          <a:blip r:embed="rId4" cstate="print"/>
          <a:srcRect/>
          <a:stretch>
            <a:fillRect/>
          </a:stretch>
        </p:blipFill>
        <p:spPr bwMode="auto">
          <a:xfrm>
            <a:off x="395536" y="2537731"/>
            <a:ext cx="5184576" cy="3888221"/>
          </a:xfrm>
          <a:prstGeom prst="rect">
            <a:avLst/>
          </a:prstGeom>
          <a:noFill/>
          <a:ln w="9525">
            <a:noFill/>
            <a:miter lim="800000"/>
            <a:headEnd/>
            <a:tailEnd/>
          </a:ln>
        </p:spPr>
      </p:pic>
      <p:sp>
        <p:nvSpPr>
          <p:cNvPr id="15" name="Freccia in giù 14"/>
          <p:cNvSpPr/>
          <p:nvPr/>
        </p:nvSpPr>
        <p:spPr>
          <a:xfrm>
            <a:off x="6660233" y="3501008"/>
            <a:ext cx="864096" cy="8640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it-IT"/>
          </a:p>
        </p:txBody>
      </p:sp>
      <p:sp>
        <p:nvSpPr>
          <p:cNvPr id="16" name="CasellaDiTesto 15"/>
          <p:cNvSpPr txBox="1"/>
          <p:nvPr/>
        </p:nvSpPr>
        <p:spPr>
          <a:xfrm>
            <a:off x="6012160" y="4581129"/>
            <a:ext cx="2016224" cy="1015659"/>
          </a:xfrm>
          <a:prstGeom prst="rect">
            <a:avLst/>
          </a:prstGeom>
          <a:noFill/>
        </p:spPr>
        <p:txBody>
          <a:bodyPr wrap="square" lIns="91435" tIns="45718" rIns="91435" bIns="45718" rtlCol="0">
            <a:spAutoFit/>
          </a:bodyPr>
          <a:lstStyle/>
          <a:p>
            <a:r>
              <a:rPr lang="it-IT" sz="4800" dirty="0">
                <a:sym typeface="Symbol"/>
              </a:rPr>
              <a:t>  </a:t>
            </a:r>
            <a:r>
              <a:rPr lang="it-IT" sz="6000" dirty="0">
                <a:sym typeface="Symbol"/>
              </a:rPr>
              <a:t> + </a:t>
            </a:r>
            <a:endParaRPr lang="it-IT" sz="6000" dirty="0"/>
          </a:p>
        </p:txBody>
      </p:sp>
    </p:spTree>
    <p:extLst>
      <p:ext uri="{BB962C8B-B14F-4D97-AF65-F5344CB8AC3E}">
        <p14:creationId xmlns="" xmlns:p14="http://schemas.microsoft.com/office/powerpoint/2010/main" val="2647456602"/>
      </p:ext>
    </p:extLst>
  </p:cSld>
  <p:clrMapOvr>
    <a:masterClrMapping/>
  </p:clrMapOvr>
  <p:transition spd="slow">
    <p:wipe dir="r"/>
    <p:sndAc>
      <p:stSnd>
        <p:snd r:embed="rId3" name="bomb.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sz="2800" dirty="0" smtClean="0"/>
              <a:t>L’Universo caldo di </a:t>
            </a:r>
            <a:r>
              <a:rPr lang="it-IT" sz="2800" dirty="0" err="1" smtClean="0"/>
              <a:t>Gamow</a:t>
            </a:r>
            <a:r>
              <a:rPr lang="it-IT" sz="2800" dirty="0" smtClean="0"/>
              <a:t>  1/3</a:t>
            </a:r>
          </a:p>
        </p:txBody>
      </p:sp>
      <p:pic>
        <p:nvPicPr>
          <p:cNvPr id="11267" name="Picture 8" descr="quark2"/>
          <p:cNvPicPr>
            <a:picLocks noGrp="1" noChangeAspect="1" noChangeArrowheads="1"/>
          </p:cNvPicPr>
          <p:nvPr>
            <p:ph sz="half" idx="1"/>
          </p:nvPr>
        </p:nvPicPr>
        <p:blipFill>
          <a:blip r:embed="rId4" cstate="print"/>
          <a:srcRect/>
          <a:stretch>
            <a:fillRect/>
          </a:stretch>
        </p:blipFill>
        <p:spPr>
          <a:xfrm>
            <a:off x="467544" y="1557174"/>
            <a:ext cx="1944216" cy="1572831"/>
          </a:xfrm>
        </p:spPr>
      </p:pic>
      <p:sp>
        <p:nvSpPr>
          <p:cNvPr id="11268" name="Text Box 10"/>
          <p:cNvSpPr txBox="1">
            <a:spLocks noChangeArrowheads="1"/>
          </p:cNvSpPr>
          <p:nvPr/>
        </p:nvSpPr>
        <p:spPr bwMode="auto">
          <a:xfrm>
            <a:off x="3275856" y="1700808"/>
            <a:ext cx="1944688" cy="457200"/>
          </a:xfrm>
          <a:prstGeom prst="rect">
            <a:avLst/>
          </a:prstGeom>
          <a:noFill/>
          <a:ln w="9525">
            <a:noFill/>
            <a:miter lim="800000"/>
            <a:headEnd/>
            <a:tailEnd/>
          </a:ln>
        </p:spPr>
        <p:txBody>
          <a:bodyPr>
            <a:spAutoFit/>
          </a:bodyPr>
          <a:lstStyle/>
          <a:p>
            <a:pPr>
              <a:spcBef>
                <a:spcPct val="50000"/>
              </a:spcBef>
            </a:pPr>
            <a:r>
              <a:rPr lang="it-IT" sz="2400" dirty="0" err="1"/>
              <a:t>t=</a:t>
            </a:r>
            <a:r>
              <a:rPr lang="it-IT" sz="2400" dirty="0"/>
              <a:t> 10</a:t>
            </a:r>
            <a:r>
              <a:rPr lang="it-IT" sz="2400" baseline="30000" dirty="0"/>
              <a:t>-46</a:t>
            </a:r>
            <a:r>
              <a:rPr lang="it-IT" sz="2400" dirty="0"/>
              <a:t> s</a:t>
            </a:r>
          </a:p>
        </p:txBody>
      </p:sp>
      <p:sp>
        <p:nvSpPr>
          <p:cNvPr id="11269" name="Text Box 11"/>
          <p:cNvSpPr txBox="1">
            <a:spLocks noChangeArrowheads="1"/>
          </p:cNvSpPr>
          <p:nvPr/>
        </p:nvSpPr>
        <p:spPr bwMode="auto">
          <a:xfrm>
            <a:off x="3203848" y="2636912"/>
            <a:ext cx="5689600" cy="457200"/>
          </a:xfrm>
          <a:prstGeom prst="rect">
            <a:avLst/>
          </a:prstGeom>
          <a:noFill/>
          <a:ln w="9525">
            <a:noFill/>
            <a:miter lim="800000"/>
            <a:headEnd/>
            <a:tailEnd/>
          </a:ln>
        </p:spPr>
        <p:txBody>
          <a:bodyPr>
            <a:spAutoFit/>
          </a:bodyPr>
          <a:lstStyle/>
          <a:p>
            <a:pPr>
              <a:spcBef>
                <a:spcPct val="50000"/>
              </a:spcBef>
            </a:pPr>
            <a:r>
              <a:rPr lang="it-IT" sz="2400" dirty="0"/>
              <a:t>L’universo si espande e si raffredda </a:t>
            </a:r>
          </a:p>
        </p:txBody>
      </p:sp>
      <p:sp>
        <p:nvSpPr>
          <p:cNvPr id="11270" name="Text Box 13"/>
          <p:cNvSpPr txBox="1">
            <a:spLocks noChangeArrowheads="1"/>
          </p:cNvSpPr>
          <p:nvPr/>
        </p:nvSpPr>
        <p:spPr bwMode="auto">
          <a:xfrm>
            <a:off x="3203848" y="2204864"/>
            <a:ext cx="4968875" cy="366713"/>
          </a:xfrm>
          <a:prstGeom prst="rect">
            <a:avLst/>
          </a:prstGeom>
          <a:noFill/>
          <a:ln w="9525">
            <a:noFill/>
            <a:miter lim="800000"/>
            <a:headEnd/>
            <a:tailEnd/>
          </a:ln>
        </p:spPr>
        <p:txBody>
          <a:bodyPr>
            <a:spAutoFit/>
          </a:bodyPr>
          <a:lstStyle/>
          <a:p>
            <a:pPr>
              <a:spcBef>
                <a:spcPct val="50000"/>
              </a:spcBef>
            </a:pPr>
            <a:r>
              <a:rPr lang="it-IT" dirty="0"/>
              <a:t>QUARK E ELETTRONI e le loro antiparticelle</a:t>
            </a:r>
          </a:p>
        </p:txBody>
      </p:sp>
      <p:sp>
        <p:nvSpPr>
          <p:cNvPr id="11271" name="Text Box 14"/>
          <p:cNvSpPr txBox="1">
            <a:spLocks noChangeArrowheads="1"/>
          </p:cNvSpPr>
          <p:nvPr/>
        </p:nvSpPr>
        <p:spPr bwMode="auto">
          <a:xfrm>
            <a:off x="5364088" y="1700808"/>
            <a:ext cx="3455988" cy="457200"/>
          </a:xfrm>
          <a:prstGeom prst="rect">
            <a:avLst/>
          </a:prstGeom>
          <a:noFill/>
          <a:ln w="9525">
            <a:noFill/>
            <a:miter lim="800000"/>
            <a:headEnd/>
            <a:tailEnd/>
          </a:ln>
        </p:spPr>
        <p:txBody>
          <a:bodyPr>
            <a:spAutoFit/>
          </a:bodyPr>
          <a:lstStyle/>
          <a:p>
            <a:pPr>
              <a:spcBef>
                <a:spcPct val="50000"/>
              </a:spcBef>
            </a:pPr>
            <a:r>
              <a:rPr lang="it-IT" sz="2400" dirty="0"/>
              <a:t>T = 10</a:t>
            </a:r>
            <a:r>
              <a:rPr lang="it-IT" sz="2400" baseline="30000" dirty="0"/>
              <a:t>32</a:t>
            </a:r>
            <a:r>
              <a:rPr lang="it-IT" sz="2400" dirty="0"/>
              <a:t> K</a:t>
            </a:r>
          </a:p>
        </p:txBody>
      </p:sp>
      <p:grpSp>
        <p:nvGrpSpPr>
          <p:cNvPr id="2" name="Group 35"/>
          <p:cNvGrpSpPr>
            <a:grpSpLocks/>
          </p:cNvGrpSpPr>
          <p:nvPr/>
        </p:nvGrpSpPr>
        <p:grpSpPr bwMode="auto">
          <a:xfrm>
            <a:off x="323528" y="3284984"/>
            <a:ext cx="1225550" cy="1446213"/>
            <a:chOff x="158" y="1888"/>
            <a:chExt cx="772" cy="911"/>
          </a:xfrm>
        </p:grpSpPr>
        <p:grpSp>
          <p:nvGrpSpPr>
            <p:cNvPr id="3" name="Group 25"/>
            <p:cNvGrpSpPr>
              <a:grpSpLocks/>
            </p:cNvGrpSpPr>
            <p:nvPr/>
          </p:nvGrpSpPr>
          <p:grpSpPr bwMode="auto">
            <a:xfrm>
              <a:off x="204" y="1888"/>
              <a:ext cx="726" cy="680"/>
              <a:chOff x="204" y="1888"/>
              <a:chExt cx="726" cy="680"/>
            </a:xfrm>
          </p:grpSpPr>
          <p:sp>
            <p:nvSpPr>
              <p:cNvPr id="11285" name="Oval 19"/>
              <p:cNvSpPr>
                <a:spLocks noChangeArrowheads="1"/>
              </p:cNvSpPr>
              <p:nvPr/>
            </p:nvSpPr>
            <p:spPr bwMode="auto">
              <a:xfrm>
                <a:off x="204" y="1888"/>
                <a:ext cx="726" cy="680"/>
              </a:xfrm>
              <a:prstGeom prst="ellipse">
                <a:avLst/>
              </a:prstGeom>
              <a:solidFill>
                <a:srgbClr val="FFFFFF"/>
              </a:solidFill>
              <a:ln w="9525">
                <a:solidFill>
                  <a:schemeClr val="tx1"/>
                </a:solidFill>
                <a:round/>
                <a:headEnd/>
                <a:tailEnd/>
              </a:ln>
            </p:spPr>
            <p:txBody>
              <a:bodyPr wrap="none" anchor="ctr"/>
              <a:lstStyle/>
              <a:p>
                <a:endParaRPr lang="it-IT"/>
              </a:p>
            </p:txBody>
          </p:sp>
          <p:sp>
            <p:nvSpPr>
              <p:cNvPr id="11286" name="Oval 20"/>
              <p:cNvSpPr>
                <a:spLocks noChangeArrowheads="1"/>
              </p:cNvSpPr>
              <p:nvPr/>
            </p:nvSpPr>
            <p:spPr bwMode="auto">
              <a:xfrm>
                <a:off x="340" y="2024"/>
                <a:ext cx="181" cy="181"/>
              </a:xfrm>
              <a:prstGeom prst="ellipse">
                <a:avLst/>
              </a:prstGeom>
              <a:solidFill>
                <a:srgbClr val="FF0000"/>
              </a:solidFill>
              <a:ln w="9525">
                <a:solidFill>
                  <a:schemeClr val="tx1"/>
                </a:solidFill>
                <a:round/>
                <a:headEnd/>
                <a:tailEnd/>
              </a:ln>
            </p:spPr>
            <p:txBody>
              <a:bodyPr wrap="none" anchor="ctr"/>
              <a:lstStyle/>
              <a:p>
                <a:pPr algn="ctr"/>
                <a:r>
                  <a:rPr lang="it-IT"/>
                  <a:t>U</a:t>
                </a:r>
              </a:p>
            </p:txBody>
          </p:sp>
          <p:sp>
            <p:nvSpPr>
              <p:cNvPr id="11287" name="Oval 22"/>
              <p:cNvSpPr>
                <a:spLocks noChangeArrowheads="1"/>
              </p:cNvSpPr>
              <p:nvPr/>
            </p:nvSpPr>
            <p:spPr bwMode="auto">
              <a:xfrm>
                <a:off x="612" y="2024"/>
                <a:ext cx="181" cy="181"/>
              </a:xfrm>
              <a:prstGeom prst="ellipse">
                <a:avLst/>
              </a:prstGeom>
              <a:solidFill>
                <a:srgbClr val="FF0000"/>
              </a:solidFill>
              <a:ln w="9525">
                <a:solidFill>
                  <a:schemeClr val="tx1"/>
                </a:solidFill>
                <a:round/>
                <a:headEnd/>
                <a:tailEnd/>
              </a:ln>
            </p:spPr>
            <p:txBody>
              <a:bodyPr wrap="none" anchor="ctr"/>
              <a:lstStyle/>
              <a:p>
                <a:pPr algn="ctr"/>
                <a:r>
                  <a:rPr lang="it-IT"/>
                  <a:t>U</a:t>
                </a:r>
              </a:p>
            </p:txBody>
          </p:sp>
          <p:sp>
            <p:nvSpPr>
              <p:cNvPr id="11288" name="Oval 24"/>
              <p:cNvSpPr>
                <a:spLocks noChangeArrowheads="1"/>
              </p:cNvSpPr>
              <p:nvPr/>
            </p:nvSpPr>
            <p:spPr bwMode="auto">
              <a:xfrm>
                <a:off x="476" y="2251"/>
                <a:ext cx="181" cy="181"/>
              </a:xfrm>
              <a:prstGeom prst="ellipse">
                <a:avLst/>
              </a:prstGeom>
              <a:solidFill>
                <a:srgbClr val="3366FF"/>
              </a:solidFill>
              <a:ln w="9525">
                <a:solidFill>
                  <a:schemeClr val="tx1"/>
                </a:solidFill>
                <a:round/>
                <a:headEnd/>
                <a:tailEnd/>
              </a:ln>
            </p:spPr>
            <p:txBody>
              <a:bodyPr wrap="none" anchor="ctr"/>
              <a:lstStyle/>
              <a:p>
                <a:pPr algn="ctr"/>
                <a:r>
                  <a:rPr lang="it-IT"/>
                  <a:t>D</a:t>
                </a:r>
              </a:p>
            </p:txBody>
          </p:sp>
        </p:grpSp>
        <p:sp>
          <p:nvSpPr>
            <p:cNvPr id="11284" name="Text Box 27"/>
            <p:cNvSpPr txBox="1">
              <a:spLocks noChangeArrowheads="1"/>
            </p:cNvSpPr>
            <p:nvPr/>
          </p:nvSpPr>
          <p:spPr bwMode="auto">
            <a:xfrm>
              <a:off x="158" y="2568"/>
              <a:ext cx="772" cy="231"/>
            </a:xfrm>
            <a:prstGeom prst="rect">
              <a:avLst/>
            </a:prstGeom>
            <a:noFill/>
            <a:ln w="9525">
              <a:noFill/>
              <a:miter lim="800000"/>
              <a:headEnd/>
              <a:tailEnd/>
            </a:ln>
          </p:spPr>
          <p:txBody>
            <a:bodyPr>
              <a:spAutoFit/>
            </a:bodyPr>
            <a:lstStyle/>
            <a:p>
              <a:pPr>
                <a:spcBef>
                  <a:spcPct val="50000"/>
                </a:spcBef>
              </a:pPr>
              <a:r>
                <a:rPr lang="it-IT"/>
                <a:t>Protone</a:t>
              </a:r>
            </a:p>
          </p:txBody>
        </p:sp>
      </p:grpSp>
      <p:grpSp>
        <p:nvGrpSpPr>
          <p:cNvPr id="4" name="Group 34"/>
          <p:cNvGrpSpPr>
            <a:grpSpLocks/>
          </p:cNvGrpSpPr>
          <p:nvPr/>
        </p:nvGrpSpPr>
        <p:grpSpPr bwMode="auto">
          <a:xfrm>
            <a:off x="1619672" y="3212976"/>
            <a:ext cx="1296988" cy="1519238"/>
            <a:chOff x="1020" y="1888"/>
            <a:chExt cx="817" cy="957"/>
          </a:xfrm>
        </p:grpSpPr>
        <p:sp>
          <p:nvSpPr>
            <p:cNvPr id="11278" name="Oval 26"/>
            <p:cNvSpPr>
              <a:spLocks noChangeArrowheads="1"/>
            </p:cNvSpPr>
            <p:nvPr/>
          </p:nvSpPr>
          <p:spPr bwMode="auto">
            <a:xfrm>
              <a:off x="1020" y="1888"/>
              <a:ext cx="680" cy="680"/>
            </a:xfrm>
            <a:prstGeom prst="ellipse">
              <a:avLst/>
            </a:prstGeom>
            <a:solidFill>
              <a:schemeClr val="bg1"/>
            </a:solidFill>
            <a:ln w="9525">
              <a:solidFill>
                <a:schemeClr val="tx1"/>
              </a:solidFill>
              <a:round/>
              <a:headEnd/>
              <a:tailEnd/>
            </a:ln>
          </p:spPr>
          <p:txBody>
            <a:bodyPr wrap="none" anchor="ctr"/>
            <a:lstStyle/>
            <a:p>
              <a:endParaRPr lang="it-IT"/>
            </a:p>
          </p:txBody>
        </p:sp>
        <p:sp>
          <p:nvSpPr>
            <p:cNvPr id="11279" name="Text Box 28"/>
            <p:cNvSpPr txBox="1">
              <a:spLocks noChangeArrowheads="1"/>
            </p:cNvSpPr>
            <p:nvPr/>
          </p:nvSpPr>
          <p:spPr bwMode="auto">
            <a:xfrm>
              <a:off x="1020" y="2614"/>
              <a:ext cx="817" cy="231"/>
            </a:xfrm>
            <a:prstGeom prst="rect">
              <a:avLst/>
            </a:prstGeom>
            <a:noFill/>
            <a:ln w="9525">
              <a:noFill/>
              <a:miter lim="800000"/>
              <a:headEnd/>
              <a:tailEnd/>
            </a:ln>
          </p:spPr>
          <p:txBody>
            <a:bodyPr>
              <a:spAutoFit/>
            </a:bodyPr>
            <a:lstStyle/>
            <a:p>
              <a:pPr>
                <a:spcBef>
                  <a:spcPct val="50000"/>
                </a:spcBef>
              </a:pPr>
              <a:r>
                <a:rPr lang="it-IT"/>
                <a:t>Neutrone</a:t>
              </a:r>
            </a:p>
          </p:txBody>
        </p:sp>
        <p:sp>
          <p:nvSpPr>
            <p:cNvPr id="11280" name="Oval 29"/>
            <p:cNvSpPr>
              <a:spLocks noChangeArrowheads="1"/>
            </p:cNvSpPr>
            <p:nvPr/>
          </p:nvSpPr>
          <p:spPr bwMode="auto">
            <a:xfrm>
              <a:off x="1383" y="2251"/>
              <a:ext cx="181" cy="181"/>
            </a:xfrm>
            <a:prstGeom prst="ellipse">
              <a:avLst/>
            </a:prstGeom>
            <a:solidFill>
              <a:srgbClr val="3366FF"/>
            </a:solidFill>
            <a:ln w="9525">
              <a:solidFill>
                <a:schemeClr val="tx1"/>
              </a:solidFill>
              <a:round/>
              <a:headEnd/>
              <a:tailEnd/>
            </a:ln>
          </p:spPr>
          <p:txBody>
            <a:bodyPr wrap="none" anchor="ctr"/>
            <a:lstStyle/>
            <a:p>
              <a:pPr algn="ctr"/>
              <a:r>
                <a:rPr lang="it-IT"/>
                <a:t>D</a:t>
              </a:r>
            </a:p>
          </p:txBody>
        </p:sp>
        <p:sp>
          <p:nvSpPr>
            <p:cNvPr id="11281" name="Oval 32"/>
            <p:cNvSpPr>
              <a:spLocks noChangeArrowheads="1"/>
            </p:cNvSpPr>
            <p:nvPr/>
          </p:nvSpPr>
          <p:spPr bwMode="auto">
            <a:xfrm>
              <a:off x="1111" y="2251"/>
              <a:ext cx="181" cy="181"/>
            </a:xfrm>
            <a:prstGeom prst="ellipse">
              <a:avLst/>
            </a:prstGeom>
            <a:solidFill>
              <a:srgbClr val="3366FF"/>
            </a:solidFill>
            <a:ln w="9525">
              <a:solidFill>
                <a:schemeClr val="tx1"/>
              </a:solidFill>
              <a:round/>
              <a:headEnd/>
              <a:tailEnd/>
            </a:ln>
          </p:spPr>
          <p:txBody>
            <a:bodyPr wrap="none" anchor="ctr"/>
            <a:lstStyle/>
            <a:p>
              <a:pPr algn="ctr"/>
              <a:r>
                <a:rPr lang="it-IT"/>
                <a:t>D</a:t>
              </a:r>
            </a:p>
          </p:txBody>
        </p:sp>
        <p:sp>
          <p:nvSpPr>
            <p:cNvPr id="11282" name="Oval 33"/>
            <p:cNvSpPr>
              <a:spLocks noChangeArrowheads="1"/>
            </p:cNvSpPr>
            <p:nvPr/>
          </p:nvSpPr>
          <p:spPr bwMode="auto">
            <a:xfrm>
              <a:off x="1247" y="2024"/>
              <a:ext cx="181" cy="181"/>
            </a:xfrm>
            <a:prstGeom prst="ellipse">
              <a:avLst/>
            </a:prstGeom>
            <a:solidFill>
              <a:srgbClr val="FF0000"/>
            </a:solidFill>
            <a:ln w="9525">
              <a:solidFill>
                <a:schemeClr val="tx1"/>
              </a:solidFill>
              <a:round/>
              <a:headEnd/>
              <a:tailEnd/>
            </a:ln>
          </p:spPr>
          <p:txBody>
            <a:bodyPr wrap="none" anchor="ctr"/>
            <a:lstStyle/>
            <a:p>
              <a:pPr algn="ctr"/>
              <a:r>
                <a:rPr lang="it-IT"/>
                <a:t>U</a:t>
              </a:r>
            </a:p>
          </p:txBody>
        </p:sp>
      </p:grpSp>
      <p:sp>
        <p:nvSpPr>
          <p:cNvPr id="11275" name="Text Box 38"/>
          <p:cNvSpPr txBox="1">
            <a:spLocks noChangeArrowheads="1"/>
          </p:cNvSpPr>
          <p:nvPr/>
        </p:nvSpPr>
        <p:spPr bwMode="auto">
          <a:xfrm>
            <a:off x="3203848" y="3212976"/>
            <a:ext cx="5400600" cy="1754326"/>
          </a:xfrm>
          <a:prstGeom prst="rect">
            <a:avLst/>
          </a:prstGeom>
          <a:noFill/>
          <a:ln w="9525">
            <a:noFill/>
            <a:miter lim="800000"/>
            <a:headEnd/>
            <a:tailEnd/>
          </a:ln>
        </p:spPr>
        <p:txBody>
          <a:bodyPr wrap="square">
            <a:spAutoFit/>
          </a:bodyPr>
          <a:lstStyle/>
          <a:p>
            <a:pPr>
              <a:spcBef>
                <a:spcPct val="50000"/>
              </a:spcBef>
            </a:pPr>
            <a:r>
              <a:rPr lang="it-IT" sz="2400" dirty="0" err="1"/>
              <a:t>t=</a:t>
            </a:r>
            <a:r>
              <a:rPr lang="it-IT" sz="2400" dirty="0"/>
              <a:t> 10</a:t>
            </a:r>
            <a:r>
              <a:rPr lang="it-IT" sz="2400" baseline="30000" dirty="0"/>
              <a:t>-4</a:t>
            </a:r>
            <a:r>
              <a:rPr lang="it-IT" sz="2400" dirty="0"/>
              <a:t> s</a:t>
            </a:r>
          </a:p>
          <a:p>
            <a:pPr>
              <a:spcBef>
                <a:spcPct val="50000"/>
              </a:spcBef>
            </a:pPr>
            <a:r>
              <a:rPr lang="it-IT" sz="2400" dirty="0"/>
              <a:t>I quark possono legarsi e formare protoni neutroni e le loro </a:t>
            </a:r>
            <a:r>
              <a:rPr lang="it-IT" sz="2400" dirty="0" smtClean="0"/>
              <a:t>antiparticelle </a:t>
            </a:r>
          </a:p>
          <a:p>
            <a:pPr>
              <a:spcBef>
                <a:spcPts val="0"/>
              </a:spcBef>
            </a:pPr>
            <a:r>
              <a:rPr lang="it-IT" sz="2400" b="1" dirty="0" smtClean="0"/>
              <a:t>(BARIOGENESI)</a:t>
            </a:r>
            <a:endParaRPr lang="it-IT" sz="2400" b="1" dirty="0"/>
          </a:p>
        </p:txBody>
      </p:sp>
      <p:sp>
        <p:nvSpPr>
          <p:cNvPr id="11277" name="Text Box 41"/>
          <p:cNvSpPr txBox="1">
            <a:spLocks noChangeArrowheads="1"/>
          </p:cNvSpPr>
          <p:nvPr/>
        </p:nvSpPr>
        <p:spPr bwMode="auto">
          <a:xfrm>
            <a:off x="3203848" y="5085184"/>
            <a:ext cx="5111750" cy="1200329"/>
          </a:xfrm>
          <a:prstGeom prst="rect">
            <a:avLst/>
          </a:prstGeom>
          <a:noFill/>
          <a:ln w="9525">
            <a:noFill/>
            <a:miter lim="800000"/>
            <a:headEnd/>
            <a:tailEnd/>
          </a:ln>
        </p:spPr>
        <p:txBody>
          <a:bodyPr>
            <a:spAutoFit/>
          </a:bodyPr>
          <a:lstStyle/>
          <a:p>
            <a:pPr>
              <a:spcBef>
                <a:spcPct val="50000"/>
              </a:spcBef>
            </a:pPr>
            <a:r>
              <a:rPr lang="it-IT" sz="2400" dirty="0"/>
              <a:t>Dal processo di annichilazione di materia ed anti materia hanno origine i primi </a:t>
            </a:r>
            <a:r>
              <a:rPr lang="it-IT" sz="2400" dirty="0" smtClean="0"/>
              <a:t>fotoni  (</a:t>
            </a:r>
            <a:r>
              <a:rPr lang="it-IT" sz="2400" dirty="0" smtClean="0">
                <a:sym typeface="Symbol"/>
              </a:rPr>
              <a:t>  10</a:t>
            </a:r>
            <a:r>
              <a:rPr lang="it-IT" sz="2400" baseline="30000" dirty="0" smtClean="0">
                <a:sym typeface="Symbol"/>
              </a:rPr>
              <a:t>-15 </a:t>
            </a:r>
            <a:r>
              <a:rPr lang="it-IT" sz="2400" dirty="0" smtClean="0">
                <a:sym typeface="Symbol"/>
              </a:rPr>
              <a:t>m)</a:t>
            </a:r>
            <a:endParaRPr lang="it-IT" sz="2400" dirty="0"/>
          </a:p>
        </p:txBody>
      </p:sp>
      <p:pic>
        <p:nvPicPr>
          <p:cNvPr id="24" name="Picture 3" descr="C:\Users\sara\AppData\Local\Microsoft\Windows\Temporary Internet Files\Content.IE5\CYXA8DIV\domanda[1].jpg"/>
          <p:cNvPicPr>
            <a:picLocks noChangeAspect="1" noChangeArrowheads="1"/>
          </p:cNvPicPr>
          <p:nvPr/>
        </p:nvPicPr>
        <p:blipFill>
          <a:blip r:embed="rId5" cstate="print"/>
          <a:srcRect/>
          <a:stretch>
            <a:fillRect/>
          </a:stretch>
        </p:blipFill>
        <p:spPr bwMode="auto">
          <a:xfrm>
            <a:off x="5148064" y="4365104"/>
            <a:ext cx="2201330" cy="2149965"/>
          </a:xfrm>
          <a:prstGeom prst="ellipse">
            <a:avLst/>
          </a:prstGeom>
          <a:ln>
            <a:noFill/>
          </a:ln>
          <a:effectLst>
            <a:softEdge rad="112500"/>
          </a:effectLst>
        </p:spPr>
      </p:pic>
      <p:pic>
        <p:nvPicPr>
          <p:cNvPr id="26" name="Picture 2"/>
          <p:cNvPicPr>
            <a:picLocks noChangeAspect="1" noChangeArrowheads="1"/>
          </p:cNvPicPr>
          <p:nvPr/>
        </p:nvPicPr>
        <p:blipFill>
          <a:blip r:embed="rId6" cstate="print"/>
          <a:srcRect/>
          <a:stretch>
            <a:fillRect/>
          </a:stretch>
        </p:blipFill>
        <p:spPr bwMode="auto">
          <a:xfrm>
            <a:off x="467544" y="4869160"/>
            <a:ext cx="2088232" cy="1566089"/>
          </a:xfrm>
          <a:prstGeom prst="rect">
            <a:avLst/>
          </a:prstGeom>
          <a:noFill/>
          <a:ln w="9525">
            <a:noFill/>
            <a:miter lim="800000"/>
            <a:headEnd/>
            <a:tailEnd/>
          </a:ln>
        </p:spPr>
      </p:pic>
    </p:spTree>
  </p:cSld>
  <p:clrMapOvr>
    <a:masterClrMapping/>
  </p:clrMapOvr>
  <p:transition spd="slow">
    <p:wipe dir="r"/>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style.rotation</p:attrName>
                                        </p:attrNameLst>
                                      </p:cBhvr>
                                      <p:tavLst>
                                        <p:tav tm="0">
                                          <p:val>
                                            <p:fltVal val="720"/>
                                          </p:val>
                                        </p:tav>
                                        <p:tav tm="100000">
                                          <p:val>
                                            <p:fltVal val="0"/>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t>Equilibrio </a:t>
            </a:r>
            <a:br>
              <a:rPr lang="it-IT" sz="3600" dirty="0" smtClean="0"/>
            </a:br>
            <a:r>
              <a:rPr lang="it-IT" sz="3600" dirty="0" smtClean="0"/>
              <a:t>materia - radiazione</a:t>
            </a:r>
            <a:endParaRPr lang="it-IT" sz="3600" dirty="0"/>
          </a:p>
        </p:txBody>
      </p:sp>
      <p:pic>
        <p:nvPicPr>
          <p:cNvPr id="4" name="Picture 2"/>
          <p:cNvPicPr>
            <a:picLocks noChangeAspect="1" noChangeArrowheads="1"/>
          </p:cNvPicPr>
          <p:nvPr/>
        </p:nvPicPr>
        <p:blipFill>
          <a:blip r:embed="rId3" cstate="print"/>
          <a:srcRect/>
          <a:stretch>
            <a:fillRect/>
          </a:stretch>
        </p:blipFill>
        <p:spPr bwMode="auto">
          <a:xfrm>
            <a:off x="611560" y="1556792"/>
            <a:ext cx="2400397" cy="18002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635896" y="1556792"/>
            <a:ext cx="2088232" cy="183484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6444208" y="1556792"/>
            <a:ext cx="2496413" cy="1872208"/>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1763688" y="4005064"/>
            <a:ext cx="2232248" cy="1961390"/>
          </a:xfrm>
          <a:prstGeom prst="rect">
            <a:avLst/>
          </a:prstGeom>
          <a:noFill/>
          <a:ln w="9525">
            <a:noFill/>
            <a:miter lim="800000"/>
            <a:headEnd/>
            <a:tailEnd/>
          </a:ln>
        </p:spPr>
      </p:pic>
      <p:sp>
        <p:nvSpPr>
          <p:cNvPr id="9" name="CasellaDiTesto 8"/>
          <p:cNvSpPr txBox="1"/>
          <p:nvPr/>
        </p:nvSpPr>
        <p:spPr>
          <a:xfrm>
            <a:off x="827584" y="3429000"/>
            <a:ext cx="1728192" cy="400110"/>
          </a:xfrm>
          <a:prstGeom prst="rect">
            <a:avLst/>
          </a:prstGeom>
          <a:noFill/>
        </p:spPr>
        <p:txBody>
          <a:bodyPr wrap="square" rtlCol="0">
            <a:spAutoFit/>
          </a:bodyPr>
          <a:lstStyle/>
          <a:p>
            <a:r>
              <a:rPr lang="it-IT" sz="2000" b="1" dirty="0" smtClean="0"/>
              <a:t>E</a:t>
            </a:r>
            <a:r>
              <a:rPr lang="it-IT" sz="2000" b="1" dirty="0" smtClean="0">
                <a:sym typeface="Symbol"/>
              </a:rPr>
              <a:t> = 100</a:t>
            </a:r>
            <a:endParaRPr lang="it-IT" sz="2000" b="1" dirty="0"/>
          </a:p>
        </p:txBody>
      </p:sp>
      <p:sp>
        <p:nvSpPr>
          <p:cNvPr id="10" name="CasellaDiTesto 9"/>
          <p:cNvSpPr txBox="1"/>
          <p:nvPr/>
        </p:nvSpPr>
        <p:spPr>
          <a:xfrm>
            <a:off x="4139952" y="3429000"/>
            <a:ext cx="1080120" cy="400110"/>
          </a:xfrm>
          <a:prstGeom prst="rect">
            <a:avLst/>
          </a:prstGeom>
          <a:noFill/>
        </p:spPr>
        <p:txBody>
          <a:bodyPr wrap="square" rtlCol="0">
            <a:spAutoFit/>
          </a:bodyPr>
          <a:lstStyle/>
          <a:p>
            <a:r>
              <a:rPr lang="it-IT" sz="2000" b="1" dirty="0" err="1" smtClean="0"/>
              <a:t>E</a:t>
            </a:r>
            <a:r>
              <a:rPr lang="it-IT" sz="2000" b="1" dirty="0" err="1" smtClean="0">
                <a:sym typeface="Symbol"/>
              </a:rPr>
              <a:t>p</a:t>
            </a:r>
            <a:r>
              <a:rPr lang="it-IT" sz="2000" b="1" dirty="0" smtClean="0">
                <a:sym typeface="Symbol"/>
              </a:rPr>
              <a:t> = 50</a:t>
            </a:r>
            <a:endParaRPr lang="it-IT" sz="2000" b="1" dirty="0"/>
          </a:p>
        </p:txBody>
      </p:sp>
      <p:sp>
        <p:nvSpPr>
          <p:cNvPr id="11" name="CasellaDiTesto 10"/>
          <p:cNvSpPr txBox="1"/>
          <p:nvPr/>
        </p:nvSpPr>
        <p:spPr>
          <a:xfrm>
            <a:off x="7164288" y="3501008"/>
            <a:ext cx="1080120" cy="400110"/>
          </a:xfrm>
          <a:prstGeom prst="rect">
            <a:avLst/>
          </a:prstGeom>
          <a:noFill/>
        </p:spPr>
        <p:txBody>
          <a:bodyPr wrap="square" rtlCol="0">
            <a:spAutoFit/>
          </a:bodyPr>
          <a:lstStyle/>
          <a:p>
            <a:r>
              <a:rPr lang="it-IT" sz="2000" b="1" dirty="0" smtClean="0"/>
              <a:t>E</a:t>
            </a:r>
            <a:r>
              <a:rPr lang="it-IT" sz="2000" b="1" dirty="0" smtClean="0">
                <a:sym typeface="Symbol"/>
              </a:rPr>
              <a:t>  = 50</a:t>
            </a:r>
            <a:endParaRPr lang="it-IT" sz="2000" b="1" dirty="0"/>
          </a:p>
        </p:txBody>
      </p:sp>
      <p:sp>
        <p:nvSpPr>
          <p:cNvPr id="12" name="CasellaDiTesto 11"/>
          <p:cNvSpPr txBox="1"/>
          <p:nvPr/>
        </p:nvSpPr>
        <p:spPr>
          <a:xfrm>
            <a:off x="2411760" y="6021288"/>
            <a:ext cx="1080120" cy="400110"/>
          </a:xfrm>
          <a:prstGeom prst="rect">
            <a:avLst/>
          </a:prstGeom>
          <a:noFill/>
        </p:spPr>
        <p:txBody>
          <a:bodyPr wrap="square" rtlCol="0">
            <a:spAutoFit/>
          </a:bodyPr>
          <a:lstStyle/>
          <a:p>
            <a:r>
              <a:rPr lang="it-IT" sz="2000" b="1" dirty="0" err="1" smtClean="0"/>
              <a:t>E</a:t>
            </a:r>
            <a:r>
              <a:rPr lang="it-IT" sz="2000" b="1" dirty="0" err="1" smtClean="0">
                <a:sym typeface="Symbol"/>
              </a:rPr>
              <a:t>p=</a:t>
            </a:r>
            <a:r>
              <a:rPr lang="it-IT" sz="2000" b="1" dirty="0" smtClean="0">
                <a:sym typeface="Symbol"/>
              </a:rPr>
              <a:t> 25</a:t>
            </a:r>
            <a:endParaRPr lang="it-IT" sz="2000" b="1" dirty="0"/>
          </a:p>
        </p:txBody>
      </p:sp>
      <p:sp>
        <p:nvSpPr>
          <p:cNvPr id="14" name="Esplosione 2 13"/>
          <p:cNvSpPr/>
          <p:nvPr/>
        </p:nvSpPr>
        <p:spPr>
          <a:xfrm>
            <a:off x="4067944" y="3645024"/>
            <a:ext cx="4608512" cy="288032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Per ogni particella di materia abbiamo un numero enorme di fotoni </a:t>
            </a:r>
            <a:endParaRPr lang="it-IT" b="1" dirty="0">
              <a:solidFill>
                <a:schemeClr val="tx1"/>
              </a:solidFill>
            </a:endParaRPr>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sz="2800" smtClean="0"/>
              <a:t>L’Universo caldo di Gamow  2/3</a:t>
            </a:r>
          </a:p>
        </p:txBody>
      </p:sp>
      <p:sp>
        <p:nvSpPr>
          <p:cNvPr id="12291" name="Text Box 4"/>
          <p:cNvSpPr txBox="1">
            <a:spLocks noChangeArrowheads="1"/>
          </p:cNvSpPr>
          <p:nvPr/>
        </p:nvSpPr>
        <p:spPr bwMode="auto">
          <a:xfrm>
            <a:off x="3276600" y="1628800"/>
            <a:ext cx="5867400" cy="830997"/>
          </a:xfrm>
          <a:prstGeom prst="rect">
            <a:avLst/>
          </a:prstGeom>
          <a:noFill/>
          <a:ln w="9525">
            <a:noFill/>
            <a:miter lim="800000"/>
            <a:headEnd/>
            <a:tailEnd/>
          </a:ln>
        </p:spPr>
        <p:txBody>
          <a:bodyPr>
            <a:spAutoFit/>
          </a:bodyPr>
          <a:lstStyle/>
          <a:p>
            <a:pPr>
              <a:spcBef>
                <a:spcPct val="50000"/>
              </a:spcBef>
            </a:pPr>
            <a:r>
              <a:rPr lang="it-IT" sz="2400" b="1" dirty="0" err="1"/>
              <a:t>t=</a:t>
            </a:r>
            <a:r>
              <a:rPr lang="it-IT" sz="2400" b="1" dirty="0"/>
              <a:t> 3 minuti</a:t>
            </a:r>
            <a:r>
              <a:rPr lang="it-IT" sz="2400" dirty="0"/>
              <a:t>  </a:t>
            </a:r>
            <a:r>
              <a:rPr lang="it-IT" sz="2400" dirty="0" smtClean="0"/>
              <a:t>(T&lt;10</a:t>
            </a:r>
            <a:r>
              <a:rPr lang="it-IT" sz="2400" baseline="30000" dirty="0" smtClean="0"/>
              <a:t>9</a:t>
            </a:r>
            <a:r>
              <a:rPr lang="it-IT" sz="2400" dirty="0" smtClean="0"/>
              <a:t>k)  </a:t>
            </a:r>
            <a:r>
              <a:rPr lang="it-IT" sz="2400" dirty="0"/>
              <a:t>formazione dei primi nuclei</a:t>
            </a:r>
          </a:p>
        </p:txBody>
      </p:sp>
      <p:sp>
        <p:nvSpPr>
          <p:cNvPr id="12292" name="Text Box 6"/>
          <p:cNvSpPr txBox="1">
            <a:spLocks noChangeArrowheads="1"/>
          </p:cNvSpPr>
          <p:nvPr/>
        </p:nvSpPr>
        <p:spPr bwMode="auto">
          <a:xfrm>
            <a:off x="3203848" y="2420888"/>
            <a:ext cx="4968875" cy="1754326"/>
          </a:xfrm>
          <a:prstGeom prst="rect">
            <a:avLst/>
          </a:prstGeom>
          <a:noFill/>
          <a:ln w="9525">
            <a:noFill/>
            <a:miter lim="800000"/>
            <a:headEnd/>
            <a:tailEnd/>
          </a:ln>
        </p:spPr>
        <p:txBody>
          <a:bodyPr>
            <a:spAutoFit/>
          </a:bodyPr>
          <a:lstStyle/>
          <a:p>
            <a:pPr>
              <a:spcBef>
                <a:spcPct val="50000"/>
              </a:spcBef>
            </a:pPr>
            <a:r>
              <a:rPr lang="it-IT" sz="2400" dirty="0"/>
              <a:t>Teoria di </a:t>
            </a:r>
            <a:r>
              <a:rPr lang="it-IT" sz="2400" dirty="0" err="1" smtClean="0"/>
              <a:t>Alpher</a:t>
            </a:r>
            <a:r>
              <a:rPr lang="it-IT" sz="2400" dirty="0" smtClean="0"/>
              <a:t>, </a:t>
            </a:r>
            <a:r>
              <a:rPr lang="it-IT" sz="2400" dirty="0" err="1"/>
              <a:t>Bethe</a:t>
            </a:r>
            <a:r>
              <a:rPr lang="it-IT" sz="2400" dirty="0"/>
              <a:t> e </a:t>
            </a:r>
            <a:r>
              <a:rPr lang="it-IT" sz="2400" dirty="0" err="1"/>
              <a:t>Gamow</a:t>
            </a:r>
            <a:r>
              <a:rPr lang="it-IT" sz="2400" dirty="0"/>
              <a:t> e previsione delle abbondanze di Elio, Deuterio, Trizio, Litio e </a:t>
            </a:r>
            <a:r>
              <a:rPr lang="it-IT" sz="2400" dirty="0" smtClean="0"/>
              <a:t>Berillio</a:t>
            </a:r>
          </a:p>
          <a:p>
            <a:pPr>
              <a:spcBef>
                <a:spcPct val="50000"/>
              </a:spcBef>
            </a:pPr>
            <a:r>
              <a:rPr lang="it-IT" sz="2400" dirty="0" smtClean="0"/>
              <a:t>No elementi più pesanti e complessi</a:t>
            </a:r>
            <a:endParaRPr lang="it-IT" sz="2400" dirty="0"/>
          </a:p>
        </p:txBody>
      </p:sp>
      <p:pic>
        <p:nvPicPr>
          <p:cNvPr id="12293" name="Picture 27" descr="Elio"/>
          <p:cNvPicPr>
            <a:picLocks noGrp="1" noChangeAspect="1" noChangeArrowheads="1"/>
          </p:cNvPicPr>
          <p:nvPr>
            <p:ph idx="1"/>
          </p:nvPr>
        </p:nvPicPr>
        <p:blipFill>
          <a:blip r:embed="rId4" cstate="print"/>
          <a:srcRect/>
          <a:stretch>
            <a:fillRect/>
          </a:stretch>
        </p:blipFill>
        <p:spPr>
          <a:xfrm>
            <a:off x="179513" y="1844824"/>
            <a:ext cx="2922356" cy="1944554"/>
          </a:xfrm>
        </p:spPr>
      </p:pic>
      <p:sp>
        <p:nvSpPr>
          <p:cNvPr id="12294" name="Oval 32"/>
          <p:cNvSpPr>
            <a:spLocks noChangeArrowheads="1"/>
          </p:cNvSpPr>
          <p:nvPr/>
        </p:nvSpPr>
        <p:spPr bwMode="auto">
          <a:xfrm>
            <a:off x="1042988" y="3860800"/>
            <a:ext cx="358775" cy="360363"/>
          </a:xfrm>
          <a:prstGeom prst="ellipse">
            <a:avLst/>
          </a:prstGeom>
          <a:solidFill>
            <a:srgbClr val="CCFFFF"/>
          </a:solidFill>
          <a:ln w="9525">
            <a:solidFill>
              <a:schemeClr val="tx1"/>
            </a:solidFill>
            <a:round/>
            <a:headEnd/>
            <a:tailEnd/>
          </a:ln>
        </p:spPr>
        <p:txBody>
          <a:bodyPr wrap="none" anchor="ctr"/>
          <a:lstStyle/>
          <a:p>
            <a:pPr algn="ctr"/>
            <a:r>
              <a:rPr lang="it-IT"/>
              <a:t>+</a:t>
            </a:r>
          </a:p>
        </p:txBody>
      </p:sp>
      <p:grpSp>
        <p:nvGrpSpPr>
          <p:cNvPr id="2" name="Group 48"/>
          <p:cNvGrpSpPr>
            <a:grpSpLocks/>
          </p:cNvGrpSpPr>
          <p:nvPr/>
        </p:nvGrpSpPr>
        <p:grpSpPr bwMode="auto">
          <a:xfrm>
            <a:off x="539552" y="4077072"/>
            <a:ext cx="2016125" cy="1684337"/>
            <a:chOff x="204" y="2024"/>
            <a:chExt cx="1270" cy="1061"/>
          </a:xfrm>
        </p:grpSpPr>
        <p:sp>
          <p:nvSpPr>
            <p:cNvPr id="12297" name="Oval 29"/>
            <p:cNvSpPr>
              <a:spLocks noChangeArrowheads="1"/>
            </p:cNvSpPr>
            <p:nvPr/>
          </p:nvSpPr>
          <p:spPr bwMode="auto">
            <a:xfrm>
              <a:off x="295" y="2160"/>
              <a:ext cx="226" cy="227"/>
            </a:xfrm>
            <a:prstGeom prst="ellipse">
              <a:avLst/>
            </a:prstGeom>
            <a:solidFill>
              <a:srgbClr val="CCFFFF"/>
            </a:solidFill>
            <a:ln w="9525">
              <a:solidFill>
                <a:schemeClr val="tx1"/>
              </a:solidFill>
              <a:round/>
              <a:headEnd/>
              <a:tailEnd/>
            </a:ln>
          </p:spPr>
          <p:txBody>
            <a:bodyPr wrap="none" anchor="ctr"/>
            <a:lstStyle/>
            <a:p>
              <a:pPr algn="ctr"/>
              <a:r>
                <a:rPr lang="it-IT"/>
                <a:t>+</a:t>
              </a:r>
            </a:p>
          </p:txBody>
        </p:sp>
        <p:sp>
          <p:nvSpPr>
            <p:cNvPr id="12298" name="Oval 30"/>
            <p:cNvSpPr>
              <a:spLocks noChangeArrowheads="1"/>
            </p:cNvSpPr>
            <p:nvPr/>
          </p:nvSpPr>
          <p:spPr bwMode="auto">
            <a:xfrm>
              <a:off x="204" y="2750"/>
              <a:ext cx="226" cy="227"/>
            </a:xfrm>
            <a:prstGeom prst="ellipse">
              <a:avLst/>
            </a:prstGeom>
            <a:solidFill>
              <a:srgbClr val="CCFFFF"/>
            </a:solidFill>
            <a:ln w="9525">
              <a:solidFill>
                <a:schemeClr val="tx1"/>
              </a:solidFill>
              <a:round/>
              <a:headEnd/>
              <a:tailEnd/>
            </a:ln>
          </p:spPr>
          <p:txBody>
            <a:bodyPr wrap="none" anchor="ctr"/>
            <a:lstStyle/>
            <a:p>
              <a:pPr algn="ctr"/>
              <a:r>
                <a:rPr lang="it-IT"/>
                <a:t>+</a:t>
              </a:r>
            </a:p>
          </p:txBody>
        </p:sp>
        <p:sp>
          <p:nvSpPr>
            <p:cNvPr id="12299" name="Oval 31"/>
            <p:cNvSpPr>
              <a:spLocks noChangeArrowheads="1"/>
            </p:cNvSpPr>
            <p:nvPr/>
          </p:nvSpPr>
          <p:spPr bwMode="auto">
            <a:xfrm>
              <a:off x="1111" y="2568"/>
              <a:ext cx="226" cy="227"/>
            </a:xfrm>
            <a:prstGeom prst="ellipse">
              <a:avLst/>
            </a:prstGeom>
            <a:solidFill>
              <a:srgbClr val="CCFFFF"/>
            </a:solidFill>
            <a:ln w="9525">
              <a:solidFill>
                <a:schemeClr val="tx1"/>
              </a:solidFill>
              <a:round/>
              <a:headEnd/>
              <a:tailEnd/>
            </a:ln>
          </p:spPr>
          <p:txBody>
            <a:bodyPr wrap="none" anchor="ctr"/>
            <a:lstStyle/>
            <a:p>
              <a:pPr algn="ctr"/>
              <a:r>
                <a:rPr lang="it-IT"/>
                <a:t>+</a:t>
              </a:r>
            </a:p>
          </p:txBody>
        </p:sp>
        <p:sp>
          <p:nvSpPr>
            <p:cNvPr id="12300" name="Oval 33"/>
            <p:cNvSpPr>
              <a:spLocks noChangeArrowheads="1"/>
            </p:cNvSpPr>
            <p:nvPr/>
          </p:nvSpPr>
          <p:spPr bwMode="auto">
            <a:xfrm>
              <a:off x="793" y="2840"/>
              <a:ext cx="226" cy="227"/>
            </a:xfrm>
            <a:prstGeom prst="ellipse">
              <a:avLst/>
            </a:prstGeom>
            <a:solidFill>
              <a:srgbClr val="CCFFFF"/>
            </a:solidFill>
            <a:ln w="9525">
              <a:solidFill>
                <a:schemeClr val="tx1"/>
              </a:solidFill>
              <a:round/>
              <a:headEnd/>
              <a:tailEnd/>
            </a:ln>
          </p:spPr>
          <p:txBody>
            <a:bodyPr wrap="none" anchor="ctr"/>
            <a:lstStyle/>
            <a:p>
              <a:pPr algn="ctr"/>
              <a:r>
                <a:rPr lang="it-IT"/>
                <a:t>+</a:t>
              </a:r>
            </a:p>
          </p:txBody>
        </p:sp>
        <p:sp>
          <p:nvSpPr>
            <p:cNvPr id="12301" name="Oval 34"/>
            <p:cNvSpPr>
              <a:spLocks noChangeArrowheads="1"/>
            </p:cNvSpPr>
            <p:nvPr/>
          </p:nvSpPr>
          <p:spPr bwMode="auto">
            <a:xfrm>
              <a:off x="1111" y="2115"/>
              <a:ext cx="226" cy="227"/>
            </a:xfrm>
            <a:prstGeom prst="ellipse">
              <a:avLst/>
            </a:prstGeom>
            <a:solidFill>
              <a:srgbClr val="CCFFFF"/>
            </a:solidFill>
            <a:ln w="9525">
              <a:solidFill>
                <a:schemeClr val="tx1"/>
              </a:solidFill>
              <a:round/>
              <a:headEnd/>
              <a:tailEnd/>
            </a:ln>
          </p:spPr>
          <p:txBody>
            <a:bodyPr wrap="none" anchor="ctr"/>
            <a:lstStyle/>
            <a:p>
              <a:pPr algn="ctr"/>
              <a:r>
                <a:rPr lang="it-IT"/>
                <a:t>+</a:t>
              </a:r>
            </a:p>
          </p:txBody>
        </p:sp>
        <p:sp>
          <p:nvSpPr>
            <p:cNvPr id="12302" name="Oval 35"/>
            <p:cNvSpPr>
              <a:spLocks noChangeArrowheads="1"/>
            </p:cNvSpPr>
            <p:nvPr/>
          </p:nvSpPr>
          <p:spPr bwMode="auto">
            <a:xfrm>
              <a:off x="703" y="2069"/>
              <a:ext cx="226" cy="227"/>
            </a:xfrm>
            <a:prstGeom prst="ellipse">
              <a:avLst/>
            </a:prstGeom>
            <a:solidFill>
              <a:srgbClr val="CCFFFF"/>
            </a:solidFill>
            <a:ln w="9525">
              <a:solidFill>
                <a:schemeClr val="tx1"/>
              </a:solidFill>
              <a:round/>
              <a:headEnd/>
              <a:tailEnd/>
            </a:ln>
          </p:spPr>
          <p:txBody>
            <a:bodyPr wrap="none" anchor="ctr"/>
            <a:lstStyle/>
            <a:p>
              <a:pPr algn="ctr"/>
              <a:r>
                <a:rPr lang="it-IT"/>
                <a:t>+</a:t>
              </a:r>
            </a:p>
          </p:txBody>
        </p:sp>
        <p:sp>
          <p:nvSpPr>
            <p:cNvPr id="12303" name="Oval 36"/>
            <p:cNvSpPr>
              <a:spLocks noChangeArrowheads="1"/>
            </p:cNvSpPr>
            <p:nvPr/>
          </p:nvSpPr>
          <p:spPr bwMode="auto">
            <a:xfrm>
              <a:off x="1338" y="2387"/>
              <a:ext cx="136" cy="90"/>
            </a:xfrm>
            <a:prstGeom prst="ellipse">
              <a:avLst/>
            </a:prstGeom>
            <a:solidFill>
              <a:srgbClr val="FF00FF"/>
            </a:solidFill>
            <a:ln w="9525">
              <a:solidFill>
                <a:schemeClr val="tx1"/>
              </a:solidFill>
              <a:round/>
              <a:headEnd/>
              <a:tailEnd/>
            </a:ln>
          </p:spPr>
          <p:txBody>
            <a:bodyPr wrap="none" anchor="ctr"/>
            <a:lstStyle/>
            <a:p>
              <a:pPr algn="ctr"/>
              <a:r>
                <a:rPr lang="it-IT"/>
                <a:t>-</a:t>
              </a:r>
            </a:p>
          </p:txBody>
        </p:sp>
        <p:sp>
          <p:nvSpPr>
            <p:cNvPr id="12304" name="Oval 37"/>
            <p:cNvSpPr>
              <a:spLocks noChangeArrowheads="1"/>
            </p:cNvSpPr>
            <p:nvPr/>
          </p:nvSpPr>
          <p:spPr bwMode="auto">
            <a:xfrm>
              <a:off x="204" y="2523"/>
              <a:ext cx="136" cy="90"/>
            </a:xfrm>
            <a:prstGeom prst="ellipse">
              <a:avLst/>
            </a:prstGeom>
            <a:solidFill>
              <a:srgbClr val="FF00FF"/>
            </a:solidFill>
            <a:ln w="9525">
              <a:solidFill>
                <a:schemeClr val="tx1"/>
              </a:solidFill>
              <a:round/>
              <a:headEnd/>
              <a:tailEnd/>
            </a:ln>
          </p:spPr>
          <p:txBody>
            <a:bodyPr wrap="none" anchor="ctr"/>
            <a:lstStyle/>
            <a:p>
              <a:pPr algn="ctr"/>
              <a:r>
                <a:rPr lang="it-IT"/>
                <a:t>-</a:t>
              </a:r>
            </a:p>
          </p:txBody>
        </p:sp>
        <p:sp>
          <p:nvSpPr>
            <p:cNvPr id="12305" name="Oval 38"/>
            <p:cNvSpPr>
              <a:spLocks noChangeArrowheads="1"/>
            </p:cNvSpPr>
            <p:nvPr/>
          </p:nvSpPr>
          <p:spPr bwMode="auto">
            <a:xfrm>
              <a:off x="567" y="2750"/>
              <a:ext cx="136" cy="90"/>
            </a:xfrm>
            <a:prstGeom prst="ellipse">
              <a:avLst/>
            </a:prstGeom>
            <a:solidFill>
              <a:srgbClr val="FF00FF"/>
            </a:solidFill>
            <a:ln w="9525">
              <a:solidFill>
                <a:schemeClr val="tx1"/>
              </a:solidFill>
              <a:round/>
              <a:headEnd/>
              <a:tailEnd/>
            </a:ln>
          </p:spPr>
          <p:txBody>
            <a:bodyPr wrap="none" anchor="ctr"/>
            <a:lstStyle/>
            <a:p>
              <a:pPr algn="ctr"/>
              <a:r>
                <a:rPr lang="it-IT"/>
                <a:t>-</a:t>
              </a:r>
            </a:p>
          </p:txBody>
        </p:sp>
        <p:sp>
          <p:nvSpPr>
            <p:cNvPr id="12306" name="Oval 39"/>
            <p:cNvSpPr>
              <a:spLocks noChangeArrowheads="1"/>
            </p:cNvSpPr>
            <p:nvPr/>
          </p:nvSpPr>
          <p:spPr bwMode="auto">
            <a:xfrm>
              <a:off x="1156" y="2886"/>
              <a:ext cx="136" cy="90"/>
            </a:xfrm>
            <a:prstGeom prst="ellipse">
              <a:avLst/>
            </a:prstGeom>
            <a:solidFill>
              <a:srgbClr val="FF00FF"/>
            </a:solidFill>
            <a:ln w="9525">
              <a:solidFill>
                <a:schemeClr val="tx1"/>
              </a:solidFill>
              <a:round/>
              <a:headEnd/>
              <a:tailEnd/>
            </a:ln>
          </p:spPr>
          <p:txBody>
            <a:bodyPr wrap="none" anchor="ctr"/>
            <a:lstStyle/>
            <a:p>
              <a:pPr algn="ctr"/>
              <a:r>
                <a:rPr lang="it-IT"/>
                <a:t>-</a:t>
              </a:r>
            </a:p>
          </p:txBody>
        </p:sp>
        <p:sp>
          <p:nvSpPr>
            <p:cNvPr id="12307" name="Oval 40"/>
            <p:cNvSpPr>
              <a:spLocks noChangeArrowheads="1"/>
            </p:cNvSpPr>
            <p:nvPr/>
          </p:nvSpPr>
          <p:spPr bwMode="auto">
            <a:xfrm>
              <a:off x="249" y="2024"/>
              <a:ext cx="136" cy="90"/>
            </a:xfrm>
            <a:prstGeom prst="ellipse">
              <a:avLst/>
            </a:prstGeom>
            <a:solidFill>
              <a:srgbClr val="FF00FF"/>
            </a:solidFill>
            <a:ln w="9525">
              <a:solidFill>
                <a:schemeClr val="tx1"/>
              </a:solidFill>
              <a:round/>
              <a:headEnd/>
              <a:tailEnd/>
            </a:ln>
          </p:spPr>
          <p:txBody>
            <a:bodyPr wrap="none" anchor="ctr"/>
            <a:lstStyle/>
            <a:p>
              <a:pPr algn="ctr"/>
              <a:r>
                <a:rPr lang="it-IT"/>
                <a:t>-</a:t>
              </a:r>
            </a:p>
          </p:txBody>
        </p:sp>
        <p:sp>
          <p:nvSpPr>
            <p:cNvPr id="12308" name="Oval 41"/>
            <p:cNvSpPr>
              <a:spLocks noChangeArrowheads="1"/>
            </p:cNvSpPr>
            <p:nvPr/>
          </p:nvSpPr>
          <p:spPr bwMode="auto">
            <a:xfrm>
              <a:off x="975" y="2432"/>
              <a:ext cx="136" cy="90"/>
            </a:xfrm>
            <a:prstGeom prst="ellipse">
              <a:avLst/>
            </a:prstGeom>
            <a:solidFill>
              <a:srgbClr val="FF00FF"/>
            </a:solidFill>
            <a:ln w="9525">
              <a:solidFill>
                <a:schemeClr val="tx1"/>
              </a:solidFill>
              <a:round/>
              <a:headEnd/>
              <a:tailEnd/>
            </a:ln>
          </p:spPr>
          <p:txBody>
            <a:bodyPr wrap="none" anchor="ctr"/>
            <a:lstStyle/>
            <a:p>
              <a:pPr algn="ctr"/>
              <a:r>
                <a:rPr lang="it-IT"/>
                <a:t>-</a:t>
              </a:r>
            </a:p>
          </p:txBody>
        </p:sp>
        <p:sp>
          <p:nvSpPr>
            <p:cNvPr id="12309" name="Freeform 42"/>
            <p:cNvSpPr>
              <a:spLocks/>
            </p:cNvSpPr>
            <p:nvPr/>
          </p:nvSpPr>
          <p:spPr bwMode="auto">
            <a:xfrm>
              <a:off x="839" y="2115"/>
              <a:ext cx="245" cy="249"/>
            </a:xfrm>
            <a:custGeom>
              <a:avLst/>
              <a:gdLst>
                <a:gd name="T0" fmla="*/ 77 w 245"/>
                <a:gd name="T1" fmla="*/ 0 h 249"/>
                <a:gd name="T2" fmla="*/ 21 w 245"/>
                <a:gd name="T3" fmla="*/ 80 h 249"/>
                <a:gd name="T4" fmla="*/ 77 w 245"/>
                <a:gd name="T5" fmla="*/ 120 h 249"/>
                <a:gd name="T6" fmla="*/ 125 w 245"/>
                <a:gd name="T7" fmla="*/ 48 h 249"/>
                <a:gd name="T8" fmla="*/ 173 w 245"/>
                <a:gd name="T9" fmla="*/ 56 h 249"/>
                <a:gd name="T10" fmla="*/ 141 w 245"/>
                <a:gd name="T11" fmla="*/ 144 h 249"/>
                <a:gd name="T12" fmla="*/ 141 w 245"/>
                <a:gd name="T13" fmla="*/ 240 h 249"/>
                <a:gd name="T14" fmla="*/ 173 w 245"/>
                <a:gd name="T15" fmla="*/ 232 h 249"/>
                <a:gd name="T16" fmla="*/ 245 w 245"/>
                <a:gd name="T17" fmla="*/ 112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249"/>
                <a:gd name="T29" fmla="*/ 245 w 245"/>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249">
                  <a:moveTo>
                    <a:pt x="77" y="0"/>
                  </a:moveTo>
                  <a:cubicBezTo>
                    <a:pt x="61" y="33"/>
                    <a:pt x="47" y="54"/>
                    <a:pt x="21" y="80"/>
                  </a:cubicBezTo>
                  <a:cubicBezTo>
                    <a:pt x="0" y="143"/>
                    <a:pt x="19" y="128"/>
                    <a:pt x="77" y="120"/>
                  </a:cubicBezTo>
                  <a:cubicBezTo>
                    <a:pt x="101" y="96"/>
                    <a:pt x="106" y="76"/>
                    <a:pt x="125" y="48"/>
                  </a:cubicBezTo>
                  <a:cubicBezTo>
                    <a:pt x="141" y="51"/>
                    <a:pt x="166" y="41"/>
                    <a:pt x="173" y="56"/>
                  </a:cubicBezTo>
                  <a:cubicBezTo>
                    <a:pt x="201" y="113"/>
                    <a:pt x="170" y="125"/>
                    <a:pt x="141" y="144"/>
                  </a:cubicBezTo>
                  <a:cubicBezTo>
                    <a:pt x="130" y="176"/>
                    <a:pt x="118" y="203"/>
                    <a:pt x="141" y="240"/>
                  </a:cubicBezTo>
                  <a:cubicBezTo>
                    <a:pt x="147" y="249"/>
                    <a:pt x="162" y="235"/>
                    <a:pt x="173" y="232"/>
                  </a:cubicBezTo>
                  <a:cubicBezTo>
                    <a:pt x="209" y="196"/>
                    <a:pt x="223" y="156"/>
                    <a:pt x="245" y="112"/>
                  </a:cubicBezTo>
                </a:path>
              </a:pathLst>
            </a:custGeom>
            <a:noFill/>
            <a:ln w="9525">
              <a:solidFill>
                <a:schemeClr val="tx1"/>
              </a:solidFill>
              <a:round/>
              <a:headEnd/>
              <a:tailEnd type="triangle" w="med" len="med"/>
            </a:ln>
          </p:spPr>
          <p:txBody>
            <a:bodyPr/>
            <a:lstStyle/>
            <a:p>
              <a:endParaRPr lang="it-IT"/>
            </a:p>
          </p:txBody>
        </p:sp>
        <p:sp>
          <p:nvSpPr>
            <p:cNvPr id="12310" name="Freeform 43"/>
            <p:cNvSpPr>
              <a:spLocks/>
            </p:cNvSpPr>
            <p:nvPr/>
          </p:nvSpPr>
          <p:spPr bwMode="auto">
            <a:xfrm rot="-4656362">
              <a:off x="839" y="2568"/>
              <a:ext cx="245" cy="249"/>
            </a:xfrm>
            <a:custGeom>
              <a:avLst/>
              <a:gdLst>
                <a:gd name="T0" fmla="*/ 77 w 245"/>
                <a:gd name="T1" fmla="*/ 0 h 249"/>
                <a:gd name="T2" fmla="*/ 21 w 245"/>
                <a:gd name="T3" fmla="*/ 80 h 249"/>
                <a:gd name="T4" fmla="*/ 77 w 245"/>
                <a:gd name="T5" fmla="*/ 120 h 249"/>
                <a:gd name="T6" fmla="*/ 125 w 245"/>
                <a:gd name="T7" fmla="*/ 48 h 249"/>
                <a:gd name="T8" fmla="*/ 173 w 245"/>
                <a:gd name="T9" fmla="*/ 56 h 249"/>
                <a:gd name="T10" fmla="*/ 141 w 245"/>
                <a:gd name="T11" fmla="*/ 144 h 249"/>
                <a:gd name="T12" fmla="*/ 141 w 245"/>
                <a:gd name="T13" fmla="*/ 240 h 249"/>
                <a:gd name="T14" fmla="*/ 173 w 245"/>
                <a:gd name="T15" fmla="*/ 232 h 249"/>
                <a:gd name="T16" fmla="*/ 245 w 245"/>
                <a:gd name="T17" fmla="*/ 112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249"/>
                <a:gd name="T29" fmla="*/ 245 w 245"/>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249">
                  <a:moveTo>
                    <a:pt x="77" y="0"/>
                  </a:moveTo>
                  <a:cubicBezTo>
                    <a:pt x="61" y="33"/>
                    <a:pt x="47" y="54"/>
                    <a:pt x="21" y="80"/>
                  </a:cubicBezTo>
                  <a:cubicBezTo>
                    <a:pt x="0" y="143"/>
                    <a:pt x="19" y="128"/>
                    <a:pt x="77" y="120"/>
                  </a:cubicBezTo>
                  <a:cubicBezTo>
                    <a:pt x="101" y="96"/>
                    <a:pt x="106" y="76"/>
                    <a:pt x="125" y="48"/>
                  </a:cubicBezTo>
                  <a:cubicBezTo>
                    <a:pt x="141" y="51"/>
                    <a:pt x="166" y="41"/>
                    <a:pt x="173" y="56"/>
                  </a:cubicBezTo>
                  <a:cubicBezTo>
                    <a:pt x="201" y="113"/>
                    <a:pt x="170" y="125"/>
                    <a:pt x="141" y="144"/>
                  </a:cubicBezTo>
                  <a:cubicBezTo>
                    <a:pt x="130" y="176"/>
                    <a:pt x="118" y="203"/>
                    <a:pt x="141" y="240"/>
                  </a:cubicBezTo>
                  <a:cubicBezTo>
                    <a:pt x="147" y="249"/>
                    <a:pt x="162" y="235"/>
                    <a:pt x="173" y="232"/>
                  </a:cubicBezTo>
                  <a:cubicBezTo>
                    <a:pt x="209" y="196"/>
                    <a:pt x="223" y="156"/>
                    <a:pt x="245" y="112"/>
                  </a:cubicBezTo>
                </a:path>
              </a:pathLst>
            </a:custGeom>
            <a:noFill/>
            <a:ln w="9525">
              <a:solidFill>
                <a:schemeClr val="tx1"/>
              </a:solidFill>
              <a:round/>
              <a:headEnd/>
              <a:tailEnd type="triangle" w="med" len="med"/>
            </a:ln>
          </p:spPr>
          <p:txBody>
            <a:bodyPr/>
            <a:lstStyle/>
            <a:p>
              <a:endParaRPr lang="it-IT"/>
            </a:p>
          </p:txBody>
        </p:sp>
        <p:sp>
          <p:nvSpPr>
            <p:cNvPr id="12311" name="Freeform 44"/>
            <p:cNvSpPr>
              <a:spLocks/>
            </p:cNvSpPr>
            <p:nvPr/>
          </p:nvSpPr>
          <p:spPr bwMode="auto">
            <a:xfrm>
              <a:off x="431" y="2069"/>
              <a:ext cx="245" cy="249"/>
            </a:xfrm>
            <a:custGeom>
              <a:avLst/>
              <a:gdLst>
                <a:gd name="T0" fmla="*/ 77 w 245"/>
                <a:gd name="T1" fmla="*/ 0 h 249"/>
                <a:gd name="T2" fmla="*/ 21 w 245"/>
                <a:gd name="T3" fmla="*/ 80 h 249"/>
                <a:gd name="T4" fmla="*/ 77 w 245"/>
                <a:gd name="T5" fmla="*/ 120 h 249"/>
                <a:gd name="T6" fmla="*/ 125 w 245"/>
                <a:gd name="T7" fmla="*/ 48 h 249"/>
                <a:gd name="T8" fmla="*/ 173 w 245"/>
                <a:gd name="T9" fmla="*/ 56 h 249"/>
                <a:gd name="T10" fmla="*/ 141 w 245"/>
                <a:gd name="T11" fmla="*/ 144 h 249"/>
                <a:gd name="T12" fmla="*/ 141 w 245"/>
                <a:gd name="T13" fmla="*/ 240 h 249"/>
                <a:gd name="T14" fmla="*/ 173 w 245"/>
                <a:gd name="T15" fmla="*/ 232 h 249"/>
                <a:gd name="T16" fmla="*/ 245 w 245"/>
                <a:gd name="T17" fmla="*/ 112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249"/>
                <a:gd name="T29" fmla="*/ 245 w 245"/>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249">
                  <a:moveTo>
                    <a:pt x="77" y="0"/>
                  </a:moveTo>
                  <a:cubicBezTo>
                    <a:pt x="61" y="33"/>
                    <a:pt x="47" y="54"/>
                    <a:pt x="21" y="80"/>
                  </a:cubicBezTo>
                  <a:cubicBezTo>
                    <a:pt x="0" y="143"/>
                    <a:pt x="19" y="128"/>
                    <a:pt x="77" y="120"/>
                  </a:cubicBezTo>
                  <a:cubicBezTo>
                    <a:pt x="101" y="96"/>
                    <a:pt x="106" y="76"/>
                    <a:pt x="125" y="48"/>
                  </a:cubicBezTo>
                  <a:cubicBezTo>
                    <a:pt x="141" y="51"/>
                    <a:pt x="166" y="41"/>
                    <a:pt x="173" y="56"/>
                  </a:cubicBezTo>
                  <a:cubicBezTo>
                    <a:pt x="201" y="113"/>
                    <a:pt x="170" y="125"/>
                    <a:pt x="141" y="144"/>
                  </a:cubicBezTo>
                  <a:cubicBezTo>
                    <a:pt x="130" y="176"/>
                    <a:pt x="118" y="203"/>
                    <a:pt x="141" y="240"/>
                  </a:cubicBezTo>
                  <a:cubicBezTo>
                    <a:pt x="147" y="249"/>
                    <a:pt x="162" y="235"/>
                    <a:pt x="173" y="232"/>
                  </a:cubicBezTo>
                  <a:cubicBezTo>
                    <a:pt x="209" y="196"/>
                    <a:pt x="223" y="156"/>
                    <a:pt x="245" y="112"/>
                  </a:cubicBezTo>
                </a:path>
              </a:pathLst>
            </a:custGeom>
            <a:noFill/>
            <a:ln w="9525">
              <a:solidFill>
                <a:schemeClr val="tx1"/>
              </a:solidFill>
              <a:round/>
              <a:headEnd/>
              <a:tailEnd type="triangle" w="med" len="med"/>
            </a:ln>
          </p:spPr>
          <p:txBody>
            <a:bodyPr/>
            <a:lstStyle/>
            <a:p>
              <a:endParaRPr lang="it-IT"/>
            </a:p>
          </p:txBody>
        </p:sp>
        <p:sp>
          <p:nvSpPr>
            <p:cNvPr id="12312" name="Freeform 45"/>
            <p:cNvSpPr>
              <a:spLocks/>
            </p:cNvSpPr>
            <p:nvPr/>
          </p:nvSpPr>
          <p:spPr bwMode="auto">
            <a:xfrm rot="-3655871">
              <a:off x="523" y="2838"/>
              <a:ext cx="245" cy="249"/>
            </a:xfrm>
            <a:custGeom>
              <a:avLst/>
              <a:gdLst>
                <a:gd name="T0" fmla="*/ 77 w 245"/>
                <a:gd name="T1" fmla="*/ 0 h 249"/>
                <a:gd name="T2" fmla="*/ 21 w 245"/>
                <a:gd name="T3" fmla="*/ 80 h 249"/>
                <a:gd name="T4" fmla="*/ 77 w 245"/>
                <a:gd name="T5" fmla="*/ 120 h 249"/>
                <a:gd name="T6" fmla="*/ 125 w 245"/>
                <a:gd name="T7" fmla="*/ 48 h 249"/>
                <a:gd name="T8" fmla="*/ 173 w 245"/>
                <a:gd name="T9" fmla="*/ 56 h 249"/>
                <a:gd name="T10" fmla="*/ 141 w 245"/>
                <a:gd name="T11" fmla="*/ 144 h 249"/>
                <a:gd name="T12" fmla="*/ 141 w 245"/>
                <a:gd name="T13" fmla="*/ 240 h 249"/>
                <a:gd name="T14" fmla="*/ 173 w 245"/>
                <a:gd name="T15" fmla="*/ 232 h 249"/>
                <a:gd name="T16" fmla="*/ 245 w 245"/>
                <a:gd name="T17" fmla="*/ 112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249"/>
                <a:gd name="T29" fmla="*/ 245 w 245"/>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249">
                  <a:moveTo>
                    <a:pt x="77" y="0"/>
                  </a:moveTo>
                  <a:cubicBezTo>
                    <a:pt x="61" y="33"/>
                    <a:pt x="47" y="54"/>
                    <a:pt x="21" y="80"/>
                  </a:cubicBezTo>
                  <a:cubicBezTo>
                    <a:pt x="0" y="143"/>
                    <a:pt x="19" y="128"/>
                    <a:pt x="77" y="120"/>
                  </a:cubicBezTo>
                  <a:cubicBezTo>
                    <a:pt x="101" y="96"/>
                    <a:pt x="106" y="76"/>
                    <a:pt x="125" y="48"/>
                  </a:cubicBezTo>
                  <a:cubicBezTo>
                    <a:pt x="141" y="51"/>
                    <a:pt x="166" y="41"/>
                    <a:pt x="173" y="56"/>
                  </a:cubicBezTo>
                  <a:cubicBezTo>
                    <a:pt x="201" y="113"/>
                    <a:pt x="170" y="125"/>
                    <a:pt x="141" y="144"/>
                  </a:cubicBezTo>
                  <a:cubicBezTo>
                    <a:pt x="130" y="176"/>
                    <a:pt x="118" y="203"/>
                    <a:pt x="141" y="240"/>
                  </a:cubicBezTo>
                  <a:cubicBezTo>
                    <a:pt x="147" y="249"/>
                    <a:pt x="162" y="235"/>
                    <a:pt x="173" y="232"/>
                  </a:cubicBezTo>
                  <a:cubicBezTo>
                    <a:pt x="209" y="196"/>
                    <a:pt x="223" y="156"/>
                    <a:pt x="245" y="112"/>
                  </a:cubicBezTo>
                </a:path>
              </a:pathLst>
            </a:custGeom>
            <a:noFill/>
            <a:ln w="9525">
              <a:solidFill>
                <a:schemeClr val="tx1"/>
              </a:solidFill>
              <a:round/>
              <a:headEnd/>
              <a:tailEnd type="triangle" w="med" len="med"/>
            </a:ln>
          </p:spPr>
          <p:txBody>
            <a:bodyPr/>
            <a:lstStyle/>
            <a:p>
              <a:endParaRPr lang="it-IT"/>
            </a:p>
          </p:txBody>
        </p:sp>
        <p:sp>
          <p:nvSpPr>
            <p:cNvPr id="12313" name="Freeform 46"/>
            <p:cNvSpPr>
              <a:spLocks/>
            </p:cNvSpPr>
            <p:nvPr/>
          </p:nvSpPr>
          <p:spPr bwMode="auto">
            <a:xfrm rot="-1529701">
              <a:off x="385" y="2387"/>
              <a:ext cx="245" cy="249"/>
            </a:xfrm>
            <a:custGeom>
              <a:avLst/>
              <a:gdLst>
                <a:gd name="T0" fmla="*/ 77 w 245"/>
                <a:gd name="T1" fmla="*/ 0 h 249"/>
                <a:gd name="T2" fmla="*/ 21 w 245"/>
                <a:gd name="T3" fmla="*/ 80 h 249"/>
                <a:gd name="T4" fmla="*/ 77 w 245"/>
                <a:gd name="T5" fmla="*/ 120 h 249"/>
                <a:gd name="T6" fmla="*/ 125 w 245"/>
                <a:gd name="T7" fmla="*/ 48 h 249"/>
                <a:gd name="T8" fmla="*/ 173 w 245"/>
                <a:gd name="T9" fmla="*/ 56 h 249"/>
                <a:gd name="T10" fmla="*/ 141 w 245"/>
                <a:gd name="T11" fmla="*/ 144 h 249"/>
                <a:gd name="T12" fmla="*/ 141 w 245"/>
                <a:gd name="T13" fmla="*/ 240 h 249"/>
                <a:gd name="T14" fmla="*/ 173 w 245"/>
                <a:gd name="T15" fmla="*/ 232 h 249"/>
                <a:gd name="T16" fmla="*/ 245 w 245"/>
                <a:gd name="T17" fmla="*/ 112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
                <a:gd name="T28" fmla="*/ 0 h 249"/>
                <a:gd name="T29" fmla="*/ 245 w 245"/>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 h="249">
                  <a:moveTo>
                    <a:pt x="77" y="0"/>
                  </a:moveTo>
                  <a:cubicBezTo>
                    <a:pt x="61" y="33"/>
                    <a:pt x="47" y="54"/>
                    <a:pt x="21" y="80"/>
                  </a:cubicBezTo>
                  <a:cubicBezTo>
                    <a:pt x="0" y="143"/>
                    <a:pt x="19" y="128"/>
                    <a:pt x="77" y="120"/>
                  </a:cubicBezTo>
                  <a:cubicBezTo>
                    <a:pt x="101" y="96"/>
                    <a:pt x="106" y="76"/>
                    <a:pt x="125" y="48"/>
                  </a:cubicBezTo>
                  <a:cubicBezTo>
                    <a:pt x="141" y="51"/>
                    <a:pt x="166" y="41"/>
                    <a:pt x="173" y="56"/>
                  </a:cubicBezTo>
                  <a:cubicBezTo>
                    <a:pt x="201" y="113"/>
                    <a:pt x="170" y="125"/>
                    <a:pt x="141" y="144"/>
                  </a:cubicBezTo>
                  <a:cubicBezTo>
                    <a:pt x="130" y="176"/>
                    <a:pt x="118" y="203"/>
                    <a:pt x="141" y="240"/>
                  </a:cubicBezTo>
                  <a:cubicBezTo>
                    <a:pt x="147" y="249"/>
                    <a:pt x="162" y="235"/>
                    <a:pt x="173" y="232"/>
                  </a:cubicBezTo>
                  <a:cubicBezTo>
                    <a:pt x="209" y="196"/>
                    <a:pt x="223" y="156"/>
                    <a:pt x="245" y="112"/>
                  </a:cubicBezTo>
                </a:path>
              </a:pathLst>
            </a:custGeom>
            <a:noFill/>
            <a:ln w="9525">
              <a:solidFill>
                <a:schemeClr val="tx1"/>
              </a:solidFill>
              <a:round/>
              <a:headEnd/>
              <a:tailEnd type="triangle" w="med" len="med"/>
            </a:ln>
          </p:spPr>
          <p:txBody>
            <a:bodyPr/>
            <a:lstStyle/>
            <a:p>
              <a:endParaRPr lang="it-IT"/>
            </a:p>
          </p:txBody>
        </p:sp>
      </p:grpSp>
      <p:sp>
        <p:nvSpPr>
          <p:cNvPr id="12296" name="Text Box 47"/>
          <p:cNvSpPr txBox="1">
            <a:spLocks noChangeArrowheads="1"/>
          </p:cNvSpPr>
          <p:nvPr/>
        </p:nvSpPr>
        <p:spPr bwMode="auto">
          <a:xfrm>
            <a:off x="3131840" y="4293096"/>
            <a:ext cx="5616575" cy="2282825"/>
          </a:xfrm>
          <a:prstGeom prst="rect">
            <a:avLst/>
          </a:prstGeom>
          <a:noFill/>
          <a:ln w="9525">
            <a:noFill/>
            <a:miter lim="800000"/>
            <a:headEnd/>
            <a:tailEnd/>
          </a:ln>
        </p:spPr>
        <p:txBody>
          <a:bodyPr>
            <a:spAutoFit/>
          </a:bodyPr>
          <a:lstStyle/>
          <a:p>
            <a:pPr>
              <a:spcBef>
                <a:spcPct val="50000"/>
              </a:spcBef>
            </a:pPr>
            <a:r>
              <a:rPr lang="it-IT" sz="2400" dirty="0"/>
              <a:t>La radiazione, i fotoni prodotti dal processo di annichilazione interagiscono continuamente con le particelle cariche presenti ( nuclei ed elettroni). L’universo è ancora opaco alla radiazione</a:t>
            </a:r>
          </a:p>
        </p:txBody>
      </p:sp>
      <p:sp>
        <p:nvSpPr>
          <p:cNvPr id="17410" name="AutoShape 2" descr="Risultati immagini per radioattività"/>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411" name="Picture 3"/>
          <p:cNvPicPr>
            <a:picLocks noChangeAspect="1" noChangeArrowheads="1"/>
          </p:cNvPicPr>
          <p:nvPr/>
        </p:nvPicPr>
        <p:blipFill>
          <a:blip r:embed="rId5" cstate="print"/>
          <a:srcRect/>
          <a:stretch>
            <a:fillRect/>
          </a:stretch>
        </p:blipFill>
        <p:spPr bwMode="auto">
          <a:xfrm>
            <a:off x="7760996" y="2348880"/>
            <a:ext cx="1308716" cy="1268536"/>
          </a:xfrm>
          <a:prstGeom prst="rect">
            <a:avLst/>
          </a:prstGeom>
          <a:noFill/>
          <a:ln w="9525">
            <a:noFill/>
            <a:miter lim="800000"/>
            <a:headEnd/>
            <a:tailEnd/>
          </a:ln>
        </p:spPr>
      </p:pic>
    </p:spTree>
  </p:cSld>
  <p:clrMapOvr>
    <a:masterClrMapping/>
  </p:clrMapOvr>
  <p:transition spd="slow">
    <p:wipe dir="r"/>
    <p:sndAc>
      <p:stSnd>
        <p:snd r:embed="rId3" name="bomb.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a:xfrm>
            <a:off x="1043608" y="332656"/>
            <a:ext cx="6624637" cy="576263"/>
          </a:xfrm>
        </p:spPr>
        <p:txBody>
          <a:bodyPr/>
          <a:lstStyle/>
          <a:p>
            <a:r>
              <a:rPr lang="it-IT" sz="2800" smtClean="0"/>
              <a:t>L’Universo caldo di Gamow  3/3</a:t>
            </a:r>
          </a:p>
        </p:txBody>
      </p:sp>
      <p:pic>
        <p:nvPicPr>
          <p:cNvPr id="13315" name="Picture 27" descr="atomo"/>
          <p:cNvPicPr>
            <a:picLocks noGrp="1" noChangeAspect="1" noChangeArrowheads="1"/>
          </p:cNvPicPr>
          <p:nvPr>
            <p:ph sz="quarter" idx="1"/>
          </p:nvPr>
        </p:nvPicPr>
        <p:blipFill>
          <a:blip r:embed="rId3" cstate="print"/>
          <a:srcRect/>
          <a:stretch>
            <a:fillRect/>
          </a:stretch>
        </p:blipFill>
        <p:spPr>
          <a:xfrm>
            <a:off x="323850" y="1125538"/>
            <a:ext cx="2162175" cy="2114550"/>
          </a:xfrm>
        </p:spPr>
      </p:pic>
      <p:pic>
        <p:nvPicPr>
          <p:cNvPr id="13316" name="Picture 31" descr="atomo"/>
          <p:cNvPicPr>
            <a:picLocks noGrp="1" noChangeAspect="1" noChangeArrowheads="1"/>
          </p:cNvPicPr>
          <p:nvPr>
            <p:ph sz="quarter" idx="2"/>
          </p:nvPr>
        </p:nvPicPr>
        <p:blipFill>
          <a:blip r:embed="rId4" cstate="print"/>
          <a:srcRect/>
          <a:stretch>
            <a:fillRect/>
          </a:stretch>
        </p:blipFill>
        <p:spPr>
          <a:xfrm>
            <a:off x="1547813" y="3789363"/>
            <a:ext cx="536575" cy="576262"/>
          </a:xfrm>
        </p:spPr>
      </p:pic>
      <p:pic>
        <p:nvPicPr>
          <p:cNvPr id="13317" name="Picture 33" descr="atomo"/>
          <p:cNvPicPr>
            <a:picLocks noGrp="1" noChangeAspect="1" noChangeArrowheads="1"/>
          </p:cNvPicPr>
          <p:nvPr>
            <p:ph sz="quarter" idx="3"/>
          </p:nvPr>
        </p:nvPicPr>
        <p:blipFill>
          <a:blip r:embed="rId5" cstate="print"/>
          <a:srcRect/>
          <a:stretch>
            <a:fillRect/>
          </a:stretch>
        </p:blipFill>
        <p:spPr>
          <a:xfrm>
            <a:off x="755650" y="3860800"/>
            <a:ext cx="471488" cy="504825"/>
          </a:xfrm>
          <a:noFill/>
        </p:spPr>
      </p:pic>
      <p:sp>
        <p:nvSpPr>
          <p:cNvPr id="13318" name="Text Box 3"/>
          <p:cNvSpPr txBox="1">
            <a:spLocks noChangeArrowheads="1"/>
          </p:cNvSpPr>
          <p:nvPr/>
        </p:nvSpPr>
        <p:spPr bwMode="auto">
          <a:xfrm>
            <a:off x="3276600" y="1052736"/>
            <a:ext cx="5867400" cy="457200"/>
          </a:xfrm>
          <a:prstGeom prst="rect">
            <a:avLst/>
          </a:prstGeom>
          <a:noFill/>
          <a:ln w="9525">
            <a:noFill/>
            <a:miter lim="800000"/>
            <a:headEnd/>
            <a:tailEnd/>
          </a:ln>
        </p:spPr>
        <p:txBody>
          <a:bodyPr>
            <a:spAutoFit/>
          </a:bodyPr>
          <a:lstStyle/>
          <a:p>
            <a:pPr>
              <a:spcBef>
                <a:spcPct val="50000"/>
              </a:spcBef>
            </a:pPr>
            <a:r>
              <a:rPr lang="it-IT" sz="2400" dirty="0" err="1"/>
              <a:t>t=</a:t>
            </a:r>
            <a:r>
              <a:rPr lang="it-IT" sz="2400" dirty="0"/>
              <a:t> 380.000 </a:t>
            </a:r>
            <a:r>
              <a:rPr lang="it-IT" sz="2400" dirty="0" smtClean="0"/>
              <a:t>anni    ( T </a:t>
            </a:r>
            <a:r>
              <a:rPr lang="it-IT" sz="2400" dirty="0" smtClean="0">
                <a:sym typeface="Symbol"/>
              </a:rPr>
              <a:t> 3.000 K)</a:t>
            </a:r>
            <a:endParaRPr lang="it-IT" sz="2400" dirty="0"/>
          </a:p>
        </p:txBody>
      </p:sp>
      <p:sp>
        <p:nvSpPr>
          <p:cNvPr id="13319" name="Text Box 4"/>
          <p:cNvSpPr txBox="1">
            <a:spLocks noChangeArrowheads="1"/>
          </p:cNvSpPr>
          <p:nvPr/>
        </p:nvSpPr>
        <p:spPr bwMode="auto">
          <a:xfrm>
            <a:off x="3203848" y="1484784"/>
            <a:ext cx="4968875" cy="1004888"/>
          </a:xfrm>
          <a:prstGeom prst="rect">
            <a:avLst/>
          </a:prstGeom>
          <a:noFill/>
          <a:ln w="9525">
            <a:noFill/>
            <a:miter lim="800000"/>
            <a:headEnd/>
            <a:tailEnd/>
          </a:ln>
        </p:spPr>
        <p:txBody>
          <a:bodyPr>
            <a:spAutoFit/>
          </a:bodyPr>
          <a:lstStyle/>
          <a:p>
            <a:pPr>
              <a:spcBef>
                <a:spcPct val="50000"/>
              </a:spcBef>
            </a:pPr>
            <a:r>
              <a:rPr lang="it-IT" sz="2400" dirty="0"/>
              <a:t>Si formano i primi atomi</a:t>
            </a:r>
          </a:p>
          <a:p>
            <a:pPr>
              <a:spcBef>
                <a:spcPct val="50000"/>
              </a:spcBef>
            </a:pPr>
            <a:r>
              <a:rPr lang="it-IT" sz="2400" dirty="0"/>
              <a:t>La materia diventa neutra</a:t>
            </a:r>
          </a:p>
        </p:txBody>
      </p:sp>
      <p:sp>
        <p:nvSpPr>
          <p:cNvPr id="13320" name="Text Box 25"/>
          <p:cNvSpPr txBox="1">
            <a:spLocks noChangeArrowheads="1"/>
          </p:cNvSpPr>
          <p:nvPr/>
        </p:nvSpPr>
        <p:spPr bwMode="auto">
          <a:xfrm>
            <a:off x="3275856" y="2636912"/>
            <a:ext cx="5616575" cy="1552575"/>
          </a:xfrm>
          <a:prstGeom prst="rect">
            <a:avLst/>
          </a:prstGeom>
          <a:noFill/>
          <a:ln w="9525">
            <a:noFill/>
            <a:miter lim="800000"/>
            <a:headEnd/>
            <a:tailEnd/>
          </a:ln>
        </p:spPr>
        <p:txBody>
          <a:bodyPr>
            <a:spAutoFit/>
          </a:bodyPr>
          <a:lstStyle/>
          <a:p>
            <a:pPr>
              <a:spcBef>
                <a:spcPct val="50000"/>
              </a:spcBef>
            </a:pPr>
            <a:r>
              <a:rPr lang="it-IT" sz="2400" dirty="0"/>
              <a:t>I fotoni prodotti dal processo di annichilazione possono ora propagare liberamente. L’universo è diventato trasparente alla radiazione</a:t>
            </a:r>
          </a:p>
        </p:txBody>
      </p:sp>
      <p:sp>
        <p:nvSpPr>
          <p:cNvPr id="13321" name="AutoShape 29"/>
          <p:cNvSpPr>
            <a:spLocks noChangeArrowheads="1"/>
          </p:cNvSpPr>
          <p:nvPr/>
        </p:nvSpPr>
        <p:spPr bwMode="auto">
          <a:xfrm>
            <a:off x="5292080" y="4365104"/>
            <a:ext cx="935038" cy="431800"/>
          </a:xfrm>
          <a:prstGeom prst="downArrow">
            <a:avLst>
              <a:gd name="adj1" fmla="val 50000"/>
              <a:gd name="adj2" fmla="val 25000"/>
            </a:avLst>
          </a:prstGeom>
          <a:solidFill>
            <a:srgbClr val="00FFFF"/>
          </a:solidFill>
          <a:ln w="9525">
            <a:solidFill>
              <a:schemeClr val="tx1"/>
            </a:solidFill>
            <a:miter lim="800000"/>
            <a:headEnd/>
            <a:tailEnd/>
          </a:ln>
        </p:spPr>
        <p:txBody>
          <a:bodyPr wrap="none" anchor="ctr"/>
          <a:lstStyle/>
          <a:p>
            <a:endParaRPr lang="it-IT"/>
          </a:p>
        </p:txBody>
      </p:sp>
      <p:sp>
        <p:nvSpPr>
          <p:cNvPr id="13322" name="Text Box 30"/>
          <p:cNvSpPr txBox="1">
            <a:spLocks noChangeArrowheads="1"/>
          </p:cNvSpPr>
          <p:nvPr/>
        </p:nvSpPr>
        <p:spPr bwMode="auto">
          <a:xfrm>
            <a:off x="2771800" y="4941168"/>
            <a:ext cx="5976664" cy="1384995"/>
          </a:xfrm>
          <a:prstGeom prst="rect">
            <a:avLst/>
          </a:prstGeom>
          <a:noFill/>
          <a:ln w="9525">
            <a:noFill/>
            <a:miter lim="800000"/>
            <a:headEnd/>
            <a:tailEnd/>
          </a:ln>
        </p:spPr>
        <p:txBody>
          <a:bodyPr wrap="square">
            <a:spAutoFit/>
          </a:bodyPr>
          <a:lstStyle/>
          <a:p>
            <a:pPr>
              <a:spcBef>
                <a:spcPct val="50000"/>
              </a:spcBef>
            </a:pPr>
            <a:r>
              <a:rPr lang="it-IT" sz="2400" b="1" dirty="0"/>
              <a:t>RADIAZIONE COSMICA </a:t>
            </a:r>
            <a:r>
              <a:rPr lang="it-IT" sz="2400" b="1" dirty="0" err="1"/>
              <a:t>DI</a:t>
            </a:r>
            <a:r>
              <a:rPr lang="it-IT" sz="2400" b="1" dirty="0"/>
              <a:t> </a:t>
            </a:r>
            <a:r>
              <a:rPr lang="it-IT" sz="2400" b="1" dirty="0" smtClean="0"/>
              <a:t>FONDO</a:t>
            </a:r>
          </a:p>
          <a:p>
            <a:pPr>
              <a:spcBef>
                <a:spcPct val="50000"/>
              </a:spcBef>
            </a:pPr>
            <a:r>
              <a:rPr lang="it-IT" sz="2400" b="1" dirty="0" smtClean="0"/>
              <a:t>Abbondanze primordiali di elementi leggeri Asimmetria materia/antimateria</a:t>
            </a:r>
            <a:endParaRPr lang="it-IT" sz="2400" b="1" dirty="0"/>
          </a:p>
        </p:txBody>
      </p:sp>
      <p:pic>
        <p:nvPicPr>
          <p:cNvPr id="13323" name="Picture 35" descr="atomo"/>
          <p:cNvPicPr>
            <a:picLocks noGrp="1" noChangeAspect="1" noChangeArrowheads="1"/>
          </p:cNvPicPr>
          <p:nvPr>
            <p:ph sz="quarter" idx="4"/>
          </p:nvPr>
        </p:nvPicPr>
        <p:blipFill>
          <a:blip r:embed="rId5" cstate="print"/>
          <a:srcRect/>
          <a:stretch>
            <a:fillRect/>
          </a:stretch>
        </p:blipFill>
        <p:spPr>
          <a:xfrm>
            <a:off x="1331913" y="5084763"/>
            <a:ext cx="469900" cy="504825"/>
          </a:xfrm>
          <a:noFill/>
        </p:spPr>
      </p:pic>
      <p:pic>
        <p:nvPicPr>
          <p:cNvPr id="13324" name="Picture 37" descr="atomo"/>
          <p:cNvPicPr>
            <a:picLocks noChangeAspect="1" noChangeArrowheads="1"/>
          </p:cNvPicPr>
          <p:nvPr/>
        </p:nvPicPr>
        <p:blipFill>
          <a:blip r:embed="rId5" cstate="print"/>
          <a:srcRect/>
          <a:stretch>
            <a:fillRect/>
          </a:stretch>
        </p:blipFill>
        <p:spPr bwMode="auto">
          <a:xfrm>
            <a:off x="684213" y="4797425"/>
            <a:ext cx="469900" cy="504825"/>
          </a:xfrm>
          <a:prstGeom prst="rect">
            <a:avLst/>
          </a:prstGeom>
          <a:noFill/>
          <a:ln w="9525">
            <a:noFill/>
            <a:miter lim="800000"/>
            <a:headEnd/>
            <a:tailEnd/>
          </a:ln>
        </p:spPr>
      </p:pic>
      <p:pic>
        <p:nvPicPr>
          <p:cNvPr id="13325" name="Picture 38" descr="atomo"/>
          <p:cNvPicPr>
            <a:picLocks noChangeAspect="1" noChangeArrowheads="1"/>
          </p:cNvPicPr>
          <p:nvPr/>
        </p:nvPicPr>
        <p:blipFill>
          <a:blip r:embed="rId5" cstate="print"/>
          <a:srcRect/>
          <a:stretch>
            <a:fillRect/>
          </a:stretch>
        </p:blipFill>
        <p:spPr bwMode="auto">
          <a:xfrm>
            <a:off x="1763713" y="4652963"/>
            <a:ext cx="469900" cy="503237"/>
          </a:xfrm>
          <a:prstGeom prst="rect">
            <a:avLst/>
          </a:prstGeom>
          <a:noFill/>
          <a:ln w="9525">
            <a:noFill/>
            <a:miter lim="800000"/>
            <a:headEnd/>
            <a:tailEnd/>
          </a:ln>
        </p:spPr>
      </p:pic>
      <p:pic>
        <p:nvPicPr>
          <p:cNvPr id="13326" name="Picture 39" descr="atomo"/>
          <p:cNvPicPr>
            <a:picLocks noChangeAspect="1" noChangeArrowheads="1"/>
          </p:cNvPicPr>
          <p:nvPr/>
        </p:nvPicPr>
        <p:blipFill>
          <a:blip r:embed="rId5" cstate="print"/>
          <a:srcRect/>
          <a:stretch>
            <a:fillRect/>
          </a:stretch>
        </p:blipFill>
        <p:spPr bwMode="auto">
          <a:xfrm>
            <a:off x="1187450" y="4365625"/>
            <a:ext cx="469900" cy="503238"/>
          </a:xfrm>
          <a:prstGeom prst="rect">
            <a:avLst/>
          </a:prstGeom>
          <a:noFill/>
          <a:ln w="9525">
            <a:noFill/>
            <a:miter lim="800000"/>
            <a:headEnd/>
            <a:tailEnd/>
          </a:ln>
        </p:spPr>
      </p:pic>
      <p:sp>
        <p:nvSpPr>
          <p:cNvPr id="13327" name="Freeform 40"/>
          <p:cNvSpPr>
            <a:spLocks/>
          </p:cNvSpPr>
          <p:nvPr/>
        </p:nvSpPr>
        <p:spPr bwMode="auto">
          <a:xfrm rot="7936068">
            <a:off x="324644" y="4364832"/>
            <a:ext cx="293687" cy="406400"/>
          </a:xfrm>
          <a:custGeom>
            <a:avLst/>
            <a:gdLst>
              <a:gd name="T0" fmla="*/ 70 w 185"/>
              <a:gd name="T1" fmla="*/ 0 h 256"/>
              <a:gd name="T2" fmla="*/ 22 w 185"/>
              <a:gd name="T3" fmla="*/ 64 h 256"/>
              <a:gd name="T4" fmla="*/ 14 w 185"/>
              <a:gd name="T5" fmla="*/ 168 h 256"/>
              <a:gd name="T6" fmla="*/ 54 w 185"/>
              <a:gd name="T7" fmla="*/ 160 h 256"/>
              <a:gd name="T8" fmla="*/ 126 w 185"/>
              <a:gd name="T9" fmla="*/ 80 h 256"/>
              <a:gd name="T10" fmla="*/ 142 w 185"/>
              <a:gd name="T11" fmla="*/ 256 h 256"/>
              <a:gd name="T12" fmla="*/ 0 60000 65536"/>
              <a:gd name="T13" fmla="*/ 0 60000 65536"/>
              <a:gd name="T14" fmla="*/ 0 60000 65536"/>
              <a:gd name="T15" fmla="*/ 0 60000 65536"/>
              <a:gd name="T16" fmla="*/ 0 60000 65536"/>
              <a:gd name="T17" fmla="*/ 0 60000 65536"/>
              <a:gd name="T18" fmla="*/ 0 w 185"/>
              <a:gd name="T19" fmla="*/ 0 h 256"/>
              <a:gd name="T20" fmla="*/ 185 w 185"/>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85" h="256">
                <a:moveTo>
                  <a:pt x="70" y="0"/>
                </a:moveTo>
                <a:cubicBezTo>
                  <a:pt x="59" y="32"/>
                  <a:pt x="50" y="45"/>
                  <a:pt x="22" y="64"/>
                </a:cubicBezTo>
                <a:cubicBezTo>
                  <a:pt x="0" y="130"/>
                  <a:pt x="4" y="95"/>
                  <a:pt x="14" y="168"/>
                </a:cubicBezTo>
                <a:cubicBezTo>
                  <a:pt x="27" y="165"/>
                  <a:pt x="43" y="168"/>
                  <a:pt x="54" y="160"/>
                </a:cubicBezTo>
                <a:cubicBezTo>
                  <a:pt x="95" y="128"/>
                  <a:pt x="79" y="96"/>
                  <a:pt x="126" y="80"/>
                </a:cubicBezTo>
                <a:cubicBezTo>
                  <a:pt x="185" y="100"/>
                  <a:pt x="142" y="193"/>
                  <a:pt x="142" y="256"/>
                </a:cubicBezTo>
              </a:path>
            </a:pathLst>
          </a:custGeom>
          <a:noFill/>
          <a:ln w="9525">
            <a:solidFill>
              <a:srgbClr val="FF0000"/>
            </a:solidFill>
            <a:round/>
            <a:headEnd/>
            <a:tailEnd type="triangle" w="med" len="med"/>
          </a:ln>
        </p:spPr>
        <p:txBody>
          <a:bodyPr/>
          <a:lstStyle/>
          <a:p>
            <a:endParaRPr lang="it-IT"/>
          </a:p>
        </p:txBody>
      </p:sp>
      <p:sp>
        <p:nvSpPr>
          <p:cNvPr id="13328" name="Freeform 41"/>
          <p:cNvSpPr>
            <a:spLocks/>
          </p:cNvSpPr>
          <p:nvPr/>
        </p:nvSpPr>
        <p:spPr bwMode="auto">
          <a:xfrm>
            <a:off x="1042988" y="5300663"/>
            <a:ext cx="215900" cy="504825"/>
          </a:xfrm>
          <a:custGeom>
            <a:avLst/>
            <a:gdLst>
              <a:gd name="T0" fmla="*/ 70 w 185"/>
              <a:gd name="T1" fmla="*/ 0 h 256"/>
              <a:gd name="T2" fmla="*/ 22 w 185"/>
              <a:gd name="T3" fmla="*/ 64 h 256"/>
              <a:gd name="T4" fmla="*/ 14 w 185"/>
              <a:gd name="T5" fmla="*/ 168 h 256"/>
              <a:gd name="T6" fmla="*/ 54 w 185"/>
              <a:gd name="T7" fmla="*/ 160 h 256"/>
              <a:gd name="T8" fmla="*/ 126 w 185"/>
              <a:gd name="T9" fmla="*/ 80 h 256"/>
              <a:gd name="T10" fmla="*/ 142 w 185"/>
              <a:gd name="T11" fmla="*/ 256 h 256"/>
              <a:gd name="T12" fmla="*/ 0 60000 65536"/>
              <a:gd name="T13" fmla="*/ 0 60000 65536"/>
              <a:gd name="T14" fmla="*/ 0 60000 65536"/>
              <a:gd name="T15" fmla="*/ 0 60000 65536"/>
              <a:gd name="T16" fmla="*/ 0 60000 65536"/>
              <a:gd name="T17" fmla="*/ 0 60000 65536"/>
              <a:gd name="T18" fmla="*/ 0 w 185"/>
              <a:gd name="T19" fmla="*/ 0 h 256"/>
              <a:gd name="T20" fmla="*/ 185 w 185"/>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85" h="256">
                <a:moveTo>
                  <a:pt x="70" y="0"/>
                </a:moveTo>
                <a:cubicBezTo>
                  <a:pt x="59" y="32"/>
                  <a:pt x="50" y="45"/>
                  <a:pt x="22" y="64"/>
                </a:cubicBezTo>
                <a:cubicBezTo>
                  <a:pt x="0" y="130"/>
                  <a:pt x="4" y="95"/>
                  <a:pt x="14" y="168"/>
                </a:cubicBezTo>
                <a:cubicBezTo>
                  <a:pt x="27" y="165"/>
                  <a:pt x="43" y="168"/>
                  <a:pt x="54" y="160"/>
                </a:cubicBezTo>
                <a:cubicBezTo>
                  <a:pt x="95" y="128"/>
                  <a:pt x="79" y="96"/>
                  <a:pt x="126" y="80"/>
                </a:cubicBezTo>
                <a:cubicBezTo>
                  <a:pt x="185" y="100"/>
                  <a:pt x="142" y="193"/>
                  <a:pt x="142" y="256"/>
                </a:cubicBezTo>
              </a:path>
            </a:pathLst>
          </a:custGeom>
          <a:noFill/>
          <a:ln w="9525">
            <a:solidFill>
              <a:srgbClr val="FF0000"/>
            </a:solidFill>
            <a:round/>
            <a:headEnd/>
            <a:tailEnd type="triangle" w="med" len="med"/>
          </a:ln>
        </p:spPr>
        <p:txBody>
          <a:bodyPr/>
          <a:lstStyle/>
          <a:p>
            <a:endParaRPr lang="it-IT"/>
          </a:p>
        </p:txBody>
      </p:sp>
      <p:sp>
        <p:nvSpPr>
          <p:cNvPr id="13329" name="Freeform 42"/>
          <p:cNvSpPr>
            <a:spLocks/>
          </p:cNvSpPr>
          <p:nvPr/>
        </p:nvSpPr>
        <p:spPr bwMode="auto">
          <a:xfrm>
            <a:off x="1908175" y="5229225"/>
            <a:ext cx="293688" cy="406400"/>
          </a:xfrm>
          <a:custGeom>
            <a:avLst/>
            <a:gdLst>
              <a:gd name="T0" fmla="*/ 70 w 185"/>
              <a:gd name="T1" fmla="*/ 0 h 256"/>
              <a:gd name="T2" fmla="*/ 22 w 185"/>
              <a:gd name="T3" fmla="*/ 64 h 256"/>
              <a:gd name="T4" fmla="*/ 14 w 185"/>
              <a:gd name="T5" fmla="*/ 168 h 256"/>
              <a:gd name="T6" fmla="*/ 54 w 185"/>
              <a:gd name="T7" fmla="*/ 160 h 256"/>
              <a:gd name="T8" fmla="*/ 126 w 185"/>
              <a:gd name="T9" fmla="*/ 80 h 256"/>
              <a:gd name="T10" fmla="*/ 142 w 185"/>
              <a:gd name="T11" fmla="*/ 256 h 256"/>
              <a:gd name="T12" fmla="*/ 0 60000 65536"/>
              <a:gd name="T13" fmla="*/ 0 60000 65536"/>
              <a:gd name="T14" fmla="*/ 0 60000 65536"/>
              <a:gd name="T15" fmla="*/ 0 60000 65536"/>
              <a:gd name="T16" fmla="*/ 0 60000 65536"/>
              <a:gd name="T17" fmla="*/ 0 60000 65536"/>
              <a:gd name="T18" fmla="*/ 0 w 185"/>
              <a:gd name="T19" fmla="*/ 0 h 256"/>
              <a:gd name="T20" fmla="*/ 185 w 185"/>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85" h="256">
                <a:moveTo>
                  <a:pt x="70" y="0"/>
                </a:moveTo>
                <a:cubicBezTo>
                  <a:pt x="59" y="32"/>
                  <a:pt x="50" y="45"/>
                  <a:pt x="22" y="64"/>
                </a:cubicBezTo>
                <a:cubicBezTo>
                  <a:pt x="0" y="130"/>
                  <a:pt x="4" y="95"/>
                  <a:pt x="14" y="168"/>
                </a:cubicBezTo>
                <a:cubicBezTo>
                  <a:pt x="27" y="165"/>
                  <a:pt x="43" y="168"/>
                  <a:pt x="54" y="160"/>
                </a:cubicBezTo>
                <a:cubicBezTo>
                  <a:pt x="95" y="128"/>
                  <a:pt x="79" y="96"/>
                  <a:pt x="126" y="80"/>
                </a:cubicBezTo>
                <a:cubicBezTo>
                  <a:pt x="185" y="100"/>
                  <a:pt x="142" y="193"/>
                  <a:pt x="142" y="256"/>
                </a:cubicBezTo>
              </a:path>
            </a:pathLst>
          </a:custGeom>
          <a:noFill/>
          <a:ln w="9525">
            <a:solidFill>
              <a:srgbClr val="FF0000"/>
            </a:solidFill>
            <a:round/>
            <a:headEnd/>
            <a:tailEnd type="triangle" w="med" len="med"/>
          </a:ln>
        </p:spPr>
        <p:txBody>
          <a:bodyPr/>
          <a:lstStyle/>
          <a:p>
            <a:endParaRPr lang="it-IT"/>
          </a:p>
        </p:txBody>
      </p:sp>
      <p:sp>
        <p:nvSpPr>
          <p:cNvPr id="13330" name="Freeform 43"/>
          <p:cNvSpPr>
            <a:spLocks/>
          </p:cNvSpPr>
          <p:nvPr/>
        </p:nvSpPr>
        <p:spPr bwMode="auto">
          <a:xfrm flipV="1">
            <a:off x="1187450" y="3789363"/>
            <a:ext cx="288925" cy="431800"/>
          </a:xfrm>
          <a:custGeom>
            <a:avLst/>
            <a:gdLst>
              <a:gd name="T0" fmla="*/ 70 w 185"/>
              <a:gd name="T1" fmla="*/ 0 h 256"/>
              <a:gd name="T2" fmla="*/ 22 w 185"/>
              <a:gd name="T3" fmla="*/ 64 h 256"/>
              <a:gd name="T4" fmla="*/ 14 w 185"/>
              <a:gd name="T5" fmla="*/ 168 h 256"/>
              <a:gd name="T6" fmla="*/ 54 w 185"/>
              <a:gd name="T7" fmla="*/ 160 h 256"/>
              <a:gd name="T8" fmla="*/ 126 w 185"/>
              <a:gd name="T9" fmla="*/ 80 h 256"/>
              <a:gd name="T10" fmla="*/ 142 w 185"/>
              <a:gd name="T11" fmla="*/ 256 h 256"/>
              <a:gd name="T12" fmla="*/ 0 60000 65536"/>
              <a:gd name="T13" fmla="*/ 0 60000 65536"/>
              <a:gd name="T14" fmla="*/ 0 60000 65536"/>
              <a:gd name="T15" fmla="*/ 0 60000 65536"/>
              <a:gd name="T16" fmla="*/ 0 60000 65536"/>
              <a:gd name="T17" fmla="*/ 0 60000 65536"/>
              <a:gd name="T18" fmla="*/ 0 w 185"/>
              <a:gd name="T19" fmla="*/ 0 h 256"/>
              <a:gd name="T20" fmla="*/ 185 w 185"/>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85" h="256">
                <a:moveTo>
                  <a:pt x="70" y="0"/>
                </a:moveTo>
                <a:cubicBezTo>
                  <a:pt x="59" y="32"/>
                  <a:pt x="50" y="45"/>
                  <a:pt x="22" y="64"/>
                </a:cubicBezTo>
                <a:cubicBezTo>
                  <a:pt x="0" y="130"/>
                  <a:pt x="4" y="95"/>
                  <a:pt x="14" y="168"/>
                </a:cubicBezTo>
                <a:cubicBezTo>
                  <a:pt x="27" y="165"/>
                  <a:pt x="43" y="168"/>
                  <a:pt x="54" y="160"/>
                </a:cubicBezTo>
                <a:cubicBezTo>
                  <a:pt x="95" y="128"/>
                  <a:pt x="79" y="96"/>
                  <a:pt x="126" y="80"/>
                </a:cubicBezTo>
                <a:cubicBezTo>
                  <a:pt x="185" y="100"/>
                  <a:pt x="142" y="193"/>
                  <a:pt x="142" y="256"/>
                </a:cubicBezTo>
              </a:path>
            </a:pathLst>
          </a:custGeom>
          <a:noFill/>
          <a:ln w="9525">
            <a:solidFill>
              <a:srgbClr val="FF0000"/>
            </a:solidFill>
            <a:round/>
            <a:headEnd/>
            <a:tailEnd type="triangle" w="med" len="med"/>
          </a:ln>
        </p:spPr>
        <p:txBody>
          <a:bodyPr/>
          <a:lstStyle/>
          <a:p>
            <a:endParaRPr lang="it-IT"/>
          </a:p>
        </p:txBody>
      </p:sp>
      <p:sp>
        <p:nvSpPr>
          <p:cNvPr id="13331" name="Freeform 44"/>
          <p:cNvSpPr>
            <a:spLocks/>
          </p:cNvSpPr>
          <p:nvPr/>
        </p:nvSpPr>
        <p:spPr bwMode="auto">
          <a:xfrm rot="-5560957">
            <a:off x="1891506" y="4164807"/>
            <a:ext cx="293687" cy="406400"/>
          </a:xfrm>
          <a:custGeom>
            <a:avLst/>
            <a:gdLst>
              <a:gd name="T0" fmla="*/ 70 w 185"/>
              <a:gd name="T1" fmla="*/ 0 h 256"/>
              <a:gd name="T2" fmla="*/ 22 w 185"/>
              <a:gd name="T3" fmla="*/ 64 h 256"/>
              <a:gd name="T4" fmla="*/ 14 w 185"/>
              <a:gd name="T5" fmla="*/ 168 h 256"/>
              <a:gd name="T6" fmla="*/ 54 w 185"/>
              <a:gd name="T7" fmla="*/ 160 h 256"/>
              <a:gd name="T8" fmla="*/ 126 w 185"/>
              <a:gd name="T9" fmla="*/ 80 h 256"/>
              <a:gd name="T10" fmla="*/ 142 w 185"/>
              <a:gd name="T11" fmla="*/ 256 h 256"/>
              <a:gd name="T12" fmla="*/ 0 60000 65536"/>
              <a:gd name="T13" fmla="*/ 0 60000 65536"/>
              <a:gd name="T14" fmla="*/ 0 60000 65536"/>
              <a:gd name="T15" fmla="*/ 0 60000 65536"/>
              <a:gd name="T16" fmla="*/ 0 60000 65536"/>
              <a:gd name="T17" fmla="*/ 0 60000 65536"/>
              <a:gd name="T18" fmla="*/ 0 w 185"/>
              <a:gd name="T19" fmla="*/ 0 h 256"/>
              <a:gd name="T20" fmla="*/ 185 w 185"/>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85" h="256">
                <a:moveTo>
                  <a:pt x="70" y="0"/>
                </a:moveTo>
                <a:cubicBezTo>
                  <a:pt x="59" y="32"/>
                  <a:pt x="50" y="45"/>
                  <a:pt x="22" y="64"/>
                </a:cubicBezTo>
                <a:cubicBezTo>
                  <a:pt x="0" y="130"/>
                  <a:pt x="4" y="95"/>
                  <a:pt x="14" y="168"/>
                </a:cubicBezTo>
                <a:cubicBezTo>
                  <a:pt x="27" y="165"/>
                  <a:pt x="43" y="168"/>
                  <a:pt x="54" y="160"/>
                </a:cubicBezTo>
                <a:cubicBezTo>
                  <a:pt x="95" y="128"/>
                  <a:pt x="79" y="96"/>
                  <a:pt x="126" y="80"/>
                </a:cubicBezTo>
                <a:cubicBezTo>
                  <a:pt x="185" y="100"/>
                  <a:pt x="142" y="193"/>
                  <a:pt x="142" y="256"/>
                </a:cubicBezTo>
              </a:path>
            </a:pathLst>
          </a:custGeom>
          <a:noFill/>
          <a:ln w="9525">
            <a:solidFill>
              <a:srgbClr val="FF0000"/>
            </a:solidFill>
            <a:round/>
            <a:headEnd/>
            <a:tailEnd type="triangle" w="med" len="med"/>
          </a:ln>
        </p:spPr>
        <p:txBody>
          <a:bodyPr/>
          <a:lstStyle/>
          <a:p>
            <a:endParaRPr lang="it-IT"/>
          </a:p>
        </p:txBody>
      </p:sp>
      <p:sp>
        <p:nvSpPr>
          <p:cNvPr id="20" name="CasellaDiTesto 19"/>
          <p:cNvSpPr txBox="1"/>
          <p:nvPr/>
        </p:nvSpPr>
        <p:spPr>
          <a:xfrm>
            <a:off x="6839744" y="1772816"/>
            <a:ext cx="2304256" cy="707886"/>
          </a:xfrm>
          <a:prstGeom prst="rect">
            <a:avLst/>
          </a:prstGeom>
          <a:solidFill>
            <a:srgbClr val="FFC000"/>
          </a:solidFill>
        </p:spPr>
        <p:txBody>
          <a:bodyPr wrap="square" rtlCol="0">
            <a:spAutoFit/>
          </a:bodyPr>
          <a:lstStyle/>
          <a:p>
            <a:r>
              <a:rPr lang="it-IT" sz="2000" b="1" dirty="0" smtClean="0"/>
              <a:t>RICOMBINAZIONE DELL’IDROGENO</a:t>
            </a:r>
            <a:endParaRPr lang="it-IT" sz="2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03648" y="188640"/>
            <a:ext cx="6192688" cy="1008112"/>
          </a:xfrm>
        </p:spPr>
        <p:txBody>
          <a:bodyPr/>
          <a:lstStyle/>
          <a:p>
            <a:pPr eaLnBrk="1" hangingPunct="1"/>
            <a:r>
              <a:rPr lang="it-IT" sz="2800" smtClean="0"/>
              <a:t>La Radiazione di corpo nero</a:t>
            </a:r>
          </a:p>
        </p:txBody>
      </p:sp>
      <p:pic>
        <p:nvPicPr>
          <p:cNvPr id="14340" name="Picture 4"/>
          <p:cNvPicPr>
            <a:picLocks noChangeAspect="1" noChangeArrowheads="1"/>
          </p:cNvPicPr>
          <p:nvPr/>
        </p:nvPicPr>
        <p:blipFill>
          <a:blip r:embed="rId3" cstate="print"/>
          <a:srcRect/>
          <a:stretch>
            <a:fillRect/>
          </a:stretch>
        </p:blipFill>
        <p:spPr bwMode="auto">
          <a:xfrm>
            <a:off x="0" y="1484784"/>
            <a:ext cx="5472013" cy="4071503"/>
          </a:xfrm>
          <a:prstGeom prst="rect">
            <a:avLst/>
          </a:prstGeom>
          <a:noFill/>
          <a:ln w="9525">
            <a:noFill/>
            <a:miter lim="800000"/>
            <a:headEnd/>
            <a:tailEnd/>
          </a:ln>
        </p:spPr>
      </p:pic>
      <p:sp>
        <p:nvSpPr>
          <p:cNvPr id="14339" name="Rectangle 3"/>
          <p:cNvSpPr>
            <a:spLocks noGrp="1" noChangeArrowheads="1"/>
          </p:cNvSpPr>
          <p:nvPr>
            <p:ph type="body" idx="1"/>
          </p:nvPr>
        </p:nvSpPr>
        <p:spPr>
          <a:xfrm>
            <a:off x="5471592" y="1916832"/>
            <a:ext cx="3672408" cy="1224136"/>
          </a:xfrm>
        </p:spPr>
        <p:txBody>
          <a:bodyPr/>
          <a:lstStyle/>
          <a:p>
            <a:pPr eaLnBrk="1" hangingPunct="1">
              <a:buFont typeface="Wingdings" pitchFamily="2" charset="2"/>
              <a:buNone/>
            </a:pPr>
            <a:r>
              <a:rPr lang="it-IT" sz="2800" b="1" baseline="-25000" dirty="0" smtClean="0"/>
              <a:t> </a:t>
            </a:r>
            <a:r>
              <a:rPr lang="it-IT" sz="2800" b="1" dirty="0" err="1" smtClean="0">
                <a:latin typeface="Symbol" pitchFamily="18" charset="2"/>
              </a:rPr>
              <a:t>l</a:t>
            </a:r>
            <a:r>
              <a:rPr lang="it-IT" sz="2800" b="1" baseline="-20000" dirty="0" err="1" smtClean="0"/>
              <a:t>max</a:t>
            </a:r>
            <a:r>
              <a:rPr lang="it-IT" sz="2800" b="1" baseline="-25000" dirty="0" smtClean="0"/>
              <a:t> </a:t>
            </a:r>
            <a:r>
              <a:rPr lang="it-IT" sz="2800" b="1" dirty="0" smtClean="0">
                <a:latin typeface="Symbol" pitchFamily="18" charset="2"/>
              </a:rPr>
              <a:t>T</a:t>
            </a:r>
            <a:r>
              <a:rPr lang="it-IT" sz="2800" b="1" dirty="0" smtClean="0"/>
              <a:t> = 0,2898 cm K      </a:t>
            </a:r>
          </a:p>
          <a:p>
            <a:pPr eaLnBrk="1" hangingPunct="1">
              <a:buFont typeface="Wingdings" pitchFamily="2" charset="2"/>
              <a:buNone/>
            </a:pPr>
            <a:r>
              <a:rPr lang="it-IT" sz="2800" b="1" dirty="0" smtClean="0"/>
              <a:t>  </a:t>
            </a:r>
            <a:r>
              <a:rPr lang="it-IT" sz="2800" b="1" dirty="0" err="1" smtClean="0"/>
              <a:t>U</a:t>
            </a:r>
            <a:r>
              <a:rPr lang="it-IT" sz="2800" b="1" baseline="-25000" dirty="0" err="1" smtClean="0"/>
              <a:t>tot</a:t>
            </a:r>
            <a:r>
              <a:rPr lang="it-IT" sz="2800" b="1" baseline="-25000" dirty="0" smtClean="0"/>
              <a:t> </a:t>
            </a:r>
            <a:r>
              <a:rPr lang="it-IT" sz="2800" b="1" dirty="0" smtClean="0"/>
              <a:t>= </a:t>
            </a:r>
            <a:r>
              <a:rPr lang="it-IT" sz="2800" b="1" dirty="0" smtClean="0">
                <a:latin typeface="Symbol" pitchFamily="18" charset="2"/>
              </a:rPr>
              <a:t>s</a:t>
            </a:r>
            <a:r>
              <a:rPr lang="it-IT" sz="2800" b="1" dirty="0" smtClean="0"/>
              <a:t> T</a:t>
            </a:r>
            <a:r>
              <a:rPr lang="it-IT" sz="2800" b="1" baseline="30000" dirty="0" smtClean="0"/>
              <a:t>4</a:t>
            </a:r>
          </a:p>
          <a:p>
            <a:pPr eaLnBrk="1" hangingPunct="1">
              <a:buFont typeface="Wingdings" pitchFamily="2" charset="2"/>
              <a:buNone/>
            </a:pPr>
            <a:endParaRPr lang="it-IT" sz="2800" b="1" dirty="0" smtClean="0"/>
          </a:p>
        </p:txBody>
      </p:sp>
      <p:sp>
        <p:nvSpPr>
          <p:cNvPr id="5" name="CasellaDiTesto 4"/>
          <p:cNvSpPr txBox="1"/>
          <p:nvPr/>
        </p:nvSpPr>
        <p:spPr>
          <a:xfrm>
            <a:off x="5508104" y="3284984"/>
            <a:ext cx="3384376" cy="1508105"/>
          </a:xfrm>
          <a:prstGeom prst="rect">
            <a:avLst/>
          </a:prstGeom>
          <a:noFill/>
        </p:spPr>
        <p:txBody>
          <a:bodyPr wrap="square" rtlCol="0">
            <a:spAutoFit/>
          </a:bodyPr>
          <a:lstStyle/>
          <a:p>
            <a:r>
              <a:rPr lang="it-IT" sz="2800" dirty="0" err="1" smtClean="0">
                <a:solidFill>
                  <a:srgbClr val="FF0000"/>
                </a:solidFill>
              </a:rPr>
              <a:t>C</a:t>
            </a:r>
            <a:r>
              <a:rPr lang="it-IT" dirty="0" err="1" smtClean="0"/>
              <a:t>osmic</a:t>
            </a:r>
            <a:r>
              <a:rPr lang="it-IT" dirty="0" smtClean="0"/>
              <a:t> </a:t>
            </a:r>
            <a:r>
              <a:rPr lang="it-IT" sz="2800" dirty="0" smtClean="0">
                <a:solidFill>
                  <a:srgbClr val="FF0000"/>
                </a:solidFill>
              </a:rPr>
              <a:t>B</a:t>
            </a:r>
            <a:r>
              <a:rPr lang="it-IT" dirty="0" smtClean="0"/>
              <a:t>ackground </a:t>
            </a:r>
            <a:r>
              <a:rPr lang="it-IT" sz="2800" dirty="0" err="1" smtClean="0">
                <a:solidFill>
                  <a:srgbClr val="FF0000"/>
                </a:solidFill>
              </a:rPr>
              <a:t>R</a:t>
            </a:r>
            <a:r>
              <a:rPr lang="it-IT" dirty="0" err="1" smtClean="0"/>
              <a:t>adiation</a:t>
            </a:r>
            <a:endParaRPr lang="it-IT" dirty="0" smtClean="0"/>
          </a:p>
          <a:p>
            <a:endParaRPr lang="it-IT" dirty="0" smtClean="0">
              <a:sym typeface="Symbol"/>
            </a:endParaRPr>
          </a:p>
          <a:p>
            <a:r>
              <a:rPr lang="it-IT" dirty="0" smtClean="0">
                <a:sym typeface="Symbol"/>
              </a:rPr>
              <a:t></a:t>
            </a:r>
            <a:r>
              <a:rPr lang="it-IT" dirty="0" err="1" smtClean="0">
                <a:sym typeface="Symbol"/>
              </a:rPr>
              <a:t>max</a:t>
            </a:r>
            <a:r>
              <a:rPr lang="it-IT" dirty="0" smtClean="0">
                <a:sym typeface="Symbol"/>
              </a:rPr>
              <a:t>  2 mm</a:t>
            </a:r>
          </a:p>
          <a:p>
            <a:r>
              <a:rPr lang="it-IT" sz="2800" dirty="0" smtClean="0">
                <a:solidFill>
                  <a:srgbClr val="FF0000"/>
                </a:solidFill>
                <a:sym typeface="Symbol"/>
              </a:rPr>
              <a:t>T  2,75 K</a:t>
            </a:r>
            <a:endParaRPr lang="it-IT" sz="2800" dirty="0" smtClean="0">
              <a:solidFill>
                <a:srgbClr val="FF0000"/>
              </a:solidFill>
            </a:endParaRPr>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1965: </a:t>
            </a:r>
            <a:r>
              <a:rPr lang="it-IT" dirty="0" err="1" smtClean="0"/>
              <a:t>Penzias</a:t>
            </a:r>
            <a:r>
              <a:rPr lang="it-IT" dirty="0" smtClean="0"/>
              <a:t> e Wilson</a:t>
            </a:r>
            <a:endParaRPr lang="it-IT" dirty="0"/>
          </a:p>
        </p:txBody>
      </p:sp>
      <p:sp>
        <p:nvSpPr>
          <p:cNvPr id="5" name="CasellaDiTesto 4"/>
          <p:cNvSpPr txBox="1"/>
          <p:nvPr/>
        </p:nvSpPr>
        <p:spPr>
          <a:xfrm>
            <a:off x="7812360" y="4365104"/>
            <a:ext cx="1080120" cy="523220"/>
          </a:xfrm>
          <a:prstGeom prst="rect">
            <a:avLst/>
          </a:prstGeom>
          <a:solidFill>
            <a:srgbClr val="FFC000"/>
          </a:solidFill>
        </p:spPr>
        <p:txBody>
          <a:bodyPr wrap="square" rtlCol="0">
            <a:spAutoFit/>
          </a:bodyPr>
          <a:lstStyle/>
          <a:p>
            <a:r>
              <a:rPr lang="it-IT" sz="2800" b="1" dirty="0" smtClean="0"/>
              <a:t>1978</a:t>
            </a:r>
            <a:endParaRPr lang="it-IT" sz="2800" b="1" dirty="0"/>
          </a:p>
        </p:txBody>
      </p:sp>
      <p:pic>
        <p:nvPicPr>
          <p:cNvPr id="82947" name="Picture 3"/>
          <p:cNvPicPr>
            <a:picLocks noChangeAspect="1" noChangeArrowheads="1"/>
          </p:cNvPicPr>
          <p:nvPr/>
        </p:nvPicPr>
        <p:blipFill>
          <a:blip r:embed="rId3" cstate="print"/>
          <a:srcRect/>
          <a:stretch>
            <a:fillRect/>
          </a:stretch>
        </p:blipFill>
        <p:spPr bwMode="auto">
          <a:xfrm>
            <a:off x="827584" y="1628800"/>
            <a:ext cx="4969611" cy="4104456"/>
          </a:xfrm>
          <a:prstGeom prst="rect">
            <a:avLst/>
          </a:prstGeom>
          <a:noFill/>
          <a:ln w="9525">
            <a:noFill/>
            <a:miter lim="800000"/>
            <a:headEnd/>
            <a:tailEnd/>
          </a:ln>
        </p:spPr>
      </p:pic>
      <p:pic>
        <p:nvPicPr>
          <p:cNvPr id="82948" name="Picture 4"/>
          <p:cNvPicPr>
            <a:picLocks noChangeAspect="1" noChangeArrowheads="1"/>
          </p:cNvPicPr>
          <p:nvPr/>
        </p:nvPicPr>
        <p:blipFill>
          <a:blip r:embed="rId4" cstate="print"/>
          <a:srcRect/>
          <a:stretch>
            <a:fillRect/>
          </a:stretch>
        </p:blipFill>
        <p:spPr bwMode="auto">
          <a:xfrm>
            <a:off x="6084168" y="1772816"/>
            <a:ext cx="2808312" cy="1845173"/>
          </a:xfrm>
          <a:prstGeom prst="rect">
            <a:avLst/>
          </a:prstGeom>
          <a:noFill/>
          <a:ln w="9525">
            <a:noFill/>
            <a:miter lim="800000"/>
            <a:headEnd/>
            <a:tailEnd/>
          </a:ln>
        </p:spPr>
      </p:pic>
      <p:pic>
        <p:nvPicPr>
          <p:cNvPr id="82951" name="Picture 7"/>
          <p:cNvPicPr>
            <a:picLocks noChangeAspect="1" noChangeArrowheads="1"/>
          </p:cNvPicPr>
          <p:nvPr/>
        </p:nvPicPr>
        <p:blipFill>
          <a:blip r:embed="rId5" cstate="print"/>
          <a:srcRect/>
          <a:stretch>
            <a:fillRect/>
          </a:stretch>
        </p:blipFill>
        <p:spPr bwMode="auto">
          <a:xfrm>
            <a:off x="6012160" y="3861048"/>
            <a:ext cx="1728192" cy="1728192"/>
          </a:xfrm>
          <a:prstGeom prst="rect">
            <a:avLst/>
          </a:prstGeom>
          <a:noFill/>
        </p:spPr>
      </p:pic>
    </p:spTree>
  </p:cSld>
  <p:clrMapOvr>
    <a:masterClrMapping/>
  </p:clrMapOvr>
  <p:transition spd="slow">
    <p:wipe dir="r"/>
    <p:sndAc>
      <p:stSnd>
        <p:snd r:embed="rId2" name="bomb.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152128"/>
          </a:xfrm>
        </p:spPr>
        <p:txBody>
          <a:bodyPr/>
          <a:lstStyle/>
          <a:p>
            <a:r>
              <a:rPr lang="it-IT" sz="3600" dirty="0" smtClean="0"/>
              <a:t>Stessa famiglia ma..</a:t>
            </a:r>
            <a:br>
              <a:rPr lang="it-IT" sz="3600" dirty="0" smtClean="0"/>
            </a:br>
            <a:r>
              <a:rPr lang="it-IT" sz="3600" dirty="0" smtClean="0"/>
              <a:t>Diverso assorbimento</a:t>
            </a:r>
            <a:endParaRPr lang="it-IT" sz="3600" dirty="0"/>
          </a:p>
        </p:txBody>
      </p:sp>
      <p:pic>
        <p:nvPicPr>
          <p:cNvPr id="4098" name="Picture 2"/>
          <p:cNvPicPr>
            <a:picLocks noChangeAspect="1" noChangeArrowheads="1"/>
          </p:cNvPicPr>
          <p:nvPr/>
        </p:nvPicPr>
        <p:blipFill>
          <a:blip r:embed="rId3" cstate="print"/>
          <a:srcRect/>
          <a:stretch>
            <a:fillRect/>
          </a:stretch>
        </p:blipFill>
        <p:spPr bwMode="auto">
          <a:xfrm>
            <a:off x="1043608" y="1556792"/>
            <a:ext cx="7330763" cy="4248472"/>
          </a:xfrm>
          <a:prstGeom prst="rect">
            <a:avLst/>
          </a:prstGeom>
          <a:noFill/>
          <a:ln w="9525">
            <a:noFill/>
            <a:miter lim="800000"/>
            <a:headEnd/>
            <a:tailEnd/>
          </a:ln>
        </p:spPr>
      </p:pic>
      <p:cxnSp>
        <p:nvCxnSpPr>
          <p:cNvPr id="6" name="Connettore 2 5"/>
          <p:cNvCxnSpPr/>
          <p:nvPr/>
        </p:nvCxnSpPr>
        <p:spPr>
          <a:xfrm>
            <a:off x="1907704" y="5877272"/>
            <a:ext cx="5184576" cy="72008"/>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139952" y="5877272"/>
            <a:ext cx="504056" cy="646331"/>
          </a:xfrm>
          <a:prstGeom prst="rect">
            <a:avLst/>
          </a:prstGeom>
          <a:noFill/>
        </p:spPr>
        <p:txBody>
          <a:bodyPr wrap="square" rtlCol="0">
            <a:spAutoFit/>
          </a:bodyPr>
          <a:lstStyle/>
          <a:p>
            <a:r>
              <a:rPr lang="it-IT" sz="3600" dirty="0" smtClean="0">
                <a:sym typeface="Symbol"/>
              </a:rPr>
              <a:t></a:t>
            </a:r>
            <a:endParaRPr lang="it-IT" sz="3600" dirty="0"/>
          </a:p>
        </p:txBody>
      </p:sp>
      <p:sp>
        <p:nvSpPr>
          <p:cNvPr id="10" name="Ovale 9"/>
          <p:cNvSpPr/>
          <p:nvPr/>
        </p:nvSpPr>
        <p:spPr>
          <a:xfrm>
            <a:off x="2267744" y="3140968"/>
            <a:ext cx="1512168" cy="22322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dir="r"/>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20680" cy="792088"/>
          </a:xfrm>
        </p:spPr>
        <p:txBody>
          <a:bodyPr/>
          <a:lstStyle/>
          <a:p>
            <a:r>
              <a:rPr lang="it-IT" dirty="0" smtClean="0"/>
              <a:t>L’universo si espande!</a:t>
            </a:r>
            <a:endParaRPr lang="it-IT" dirty="0"/>
          </a:p>
        </p:txBody>
      </p:sp>
      <p:sp>
        <p:nvSpPr>
          <p:cNvPr id="3" name="Segnaposto contenuto 2"/>
          <p:cNvSpPr>
            <a:spLocks noGrp="1"/>
          </p:cNvSpPr>
          <p:nvPr>
            <p:ph idx="1"/>
          </p:nvPr>
        </p:nvSpPr>
        <p:spPr/>
        <p:txBody>
          <a:bodyPr/>
          <a:lstStyle/>
          <a:p>
            <a:r>
              <a:rPr lang="it-IT" dirty="0" smtClean="0"/>
              <a:t>1922 – 1924 Carl </a:t>
            </a:r>
            <a:r>
              <a:rPr lang="it-IT" dirty="0" err="1" smtClean="0"/>
              <a:t>Wirtz</a:t>
            </a:r>
            <a:r>
              <a:rPr lang="it-IT" dirty="0" smtClean="0"/>
              <a:t> pubblica 2 articoli </a:t>
            </a:r>
          </a:p>
          <a:p>
            <a:pPr>
              <a:buFont typeface="Wingdings" pitchFamily="2" charset="2"/>
              <a:buChar char="ü"/>
            </a:pPr>
            <a:r>
              <a:rPr lang="it-IT" dirty="0" smtClean="0"/>
              <a:t>Le </a:t>
            </a:r>
            <a:r>
              <a:rPr lang="it-IT" dirty="0" smtClean="0">
                <a:sym typeface="Symbol"/>
              </a:rPr>
              <a:t> di assorbimento coincidono con quelle di elementi chimici bel noti ma tutte “allungate di un dato fattore”</a:t>
            </a:r>
          </a:p>
          <a:p>
            <a:pPr>
              <a:buFont typeface="Wingdings" pitchFamily="2" charset="2"/>
              <a:buChar char="ü"/>
            </a:pPr>
            <a:r>
              <a:rPr lang="it-IT" dirty="0" smtClean="0">
                <a:sym typeface="Symbol"/>
              </a:rPr>
              <a:t>Cambiando la nebulosa cambia il fattore di “stiramento”</a:t>
            </a:r>
            <a:endParaRPr lang="it-IT" dirty="0"/>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Lettera di Newton a Bentley  (1692)</a:t>
            </a:r>
            <a:endParaRPr lang="it-IT" dirty="0"/>
          </a:p>
        </p:txBody>
      </p:sp>
      <p:sp>
        <p:nvSpPr>
          <p:cNvPr id="3" name="Segnaposto contenuto 2"/>
          <p:cNvSpPr>
            <a:spLocks noGrp="1"/>
          </p:cNvSpPr>
          <p:nvPr>
            <p:ph idx="1"/>
          </p:nvPr>
        </p:nvSpPr>
        <p:spPr>
          <a:xfrm>
            <a:off x="539552" y="1700808"/>
            <a:ext cx="8229600" cy="4525963"/>
          </a:xfrm>
        </p:spPr>
        <p:txBody>
          <a:bodyPr/>
          <a:lstStyle/>
          <a:p>
            <a:pPr indent="11113">
              <a:buNone/>
            </a:pPr>
            <a:r>
              <a:rPr lang="it-IT" sz="2000" b="1" dirty="0" smtClean="0">
                <a:solidFill>
                  <a:schemeClr val="tx1"/>
                </a:solidFill>
              </a:rPr>
              <a:t>E' inconcepibile che la bruta Materia inanimata possa, senza la Mediazione di qualcos'altro che non è materiale, operare su, ed influenzare, altra Materia senza mutuo Contatto .......</a:t>
            </a:r>
          </a:p>
          <a:p>
            <a:pPr indent="11113">
              <a:buNone/>
            </a:pPr>
            <a:r>
              <a:rPr lang="it-IT" sz="2000" b="1" dirty="0" smtClean="0">
                <a:solidFill>
                  <a:schemeClr val="tx1"/>
                </a:solidFill>
              </a:rPr>
              <a:t>Che la Gravità debba essere innata, inerente ed essenziale alla Materia, così che un Corpo possa agire sopra un altro a Distanza attraverso il Vuoto, senza la Mediazione di niente altro per, e attraverso il quale, la loro Azione e Forza possa essere convogliata da uno all'altro, è per me una tale Assurdità, che io credo che nessun Uomo che abbia una competente Facoltà di pensare in Materie Filosofiche, possa mai cadere in essa. La Gravità deve essere causata da una Agente che agisce costantemente in accordo a certe Leggi, ma che questo Agente sia materiale o immateriale, l'ho lasciato alla Considerazione del mio Lettore. </a:t>
            </a:r>
            <a:r>
              <a:rPr lang="it-IT" sz="2000" dirty="0" smtClean="0"/>
              <a:t/>
            </a:r>
            <a:br>
              <a:rPr lang="it-IT" sz="2000" dirty="0" smtClean="0"/>
            </a:br>
            <a:endParaRPr lang="it-IT" sz="2000" dirty="0"/>
          </a:p>
        </p:txBody>
      </p:sp>
      <p:sp>
        <p:nvSpPr>
          <p:cNvPr id="5" name="Ritorno 4">
            <a:hlinkClick r:id="rId3" action="ppaction://hlinksldjump" highlightClick="1"/>
          </p:cNvPr>
          <p:cNvSpPr/>
          <p:nvPr/>
        </p:nvSpPr>
        <p:spPr>
          <a:xfrm>
            <a:off x="6516216" y="5805264"/>
            <a:ext cx="792088" cy="57606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20680" cy="1152128"/>
          </a:xfrm>
        </p:spPr>
        <p:txBody>
          <a:bodyPr/>
          <a:lstStyle/>
          <a:p>
            <a:r>
              <a:rPr lang="it-IT" dirty="0" smtClean="0"/>
              <a:t>Parsec</a:t>
            </a:r>
            <a:endParaRPr lang="it-IT" dirty="0"/>
          </a:p>
        </p:txBody>
      </p:sp>
      <p:pic>
        <p:nvPicPr>
          <p:cNvPr id="2050" name="Picture 2" descr="Parsec-fr.svg"/>
          <p:cNvPicPr>
            <a:picLocks noChangeAspect="1" noChangeArrowheads="1"/>
          </p:cNvPicPr>
          <p:nvPr/>
        </p:nvPicPr>
        <p:blipFill>
          <a:blip r:embed="rId3" cstate="print"/>
          <a:srcRect/>
          <a:stretch>
            <a:fillRect/>
          </a:stretch>
        </p:blipFill>
        <p:spPr bwMode="auto">
          <a:xfrm>
            <a:off x="2267744" y="1484784"/>
            <a:ext cx="4048102" cy="4655318"/>
          </a:xfrm>
          <a:prstGeom prst="rect">
            <a:avLst/>
          </a:prstGeom>
          <a:noFill/>
        </p:spPr>
      </p:pic>
      <p:sp>
        <p:nvSpPr>
          <p:cNvPr id="5" name="CasellaDiTesto 4"/>
          <p:cNvSpPr txBox="1"/>
          <p:nvPr/>
        </p:nvSpPr>
        <p:spPr>
          <a:xfrm>
            <a:off x="6156176" y="2636912"/>
            <a:ext cx="2987824" cy="954107"/>
          </a:xfrm>
          <a:prstGeom prst="rect">
            <a:avLst/>
          </a:prstGeom>
          <a:noFill/>
        </p:spPr>
        <p:txBody>
          <a:bodyPr wrap="square" rtlCol="0">
            <a:spAutoFit/>
          </a:bodyPr>
          <a:lstStyle/>
          <a:p>
            <a:r>
              <a:rPr lang="it-IT" sz="2800" b="1" dirty="0" smtClean="0"/>
              <a:t>1 parsec  = </a:t>
            </a:r>
          </a:p>
          <a:p>
            <a:r>
              <a:rPr lang="it-IT" sz="2800" b="1" dirty="0" smtClean="0"/>
              <a:t>3,26 anni / luce</a:t>
            </a:r>
          </a:p>
        </p:txBody>
      </p:sp>
      <p:sp>
        <p:nvSpPr>
          <p:cNvPr id="6" name="Ritorno 5">
            <a:hlinkClick r:id="rId4" action="ppaction://hlinksldjump" highlightClick="1"/>
          </p:cNvPr>
          <p:cNvSpPr/>
          <p:nvPr/>
        </p:nvSpPr>
        <p:spPr>
          <a:xfrm>
            <a:off x="7236296" y="4869160"/>
            <a:ext cx="792088" cy="64807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dir="r"/>
    <p:sndAc>
      <p:stSnd>
        <p:snd r:embed="rId2" name="bomb.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Stessa famiglia ma..</a:t>
            </a:r>
            <a:endParaRPr lang="it-IT" dirty="0"/>
          </a:p>
        </p:txBody>
      </p:sp>
      <p:sp>
        <p:nvSpPr>
          <p:cNvPr id="7" name="CasellaDiTesto 6"/>
          <p:cNvSpPr txBox="1"/>
          <p:nvPr/>
        </p:nvSpPr>
        <p:spPr>
          <a:xfrm>
            <a:off x="323528" y="1916832"/>
            <a:ext cx="3816424" cy="3170099"/>
          </a:xfrm>
          <a:prstGeom prst="rect">
            <a:avLst/>
          </a:prstGeom>
          <a:noFill/>
        </p:spPr>
        <p:txBody>
          <a:bodyPr wrap="square" rtlCol="0">
            <a:spAutoFit/>
          </a:bodyPr>
          <a:lstStyle/>
          <a:p>
            <a:r>
              <a:rPr lang="it-IT" sz="4000" dirty="0" smtClean="0">
                <a:latin typeface="Harlow Solid Italic" pitchFamily="82" charset="0"/>
              </a:rPr>
              <a:t>Diversa la strumentazione sviluppata per poter captare queste radiazioni</a:t>
            </a:r>
            <a:endParaRPr lang="it-IT" sz="4000" dirty="0">
              <a:latin typeface="Harlow Solid Italic" pitchFamily="82" charset="0"/>
            </a:endParaRPr>
          </a:p>
        </p:txBody>
      </p:sp>
      <p:sp>
        <p:nvSpPr>
          <p:cNvPr id="5125" name="AutoShape 5" descr="Risultati immagini per Telescop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26" name="Picture 6"/>
          <p:cNvPicPr>
            <a:picLocks noChangeAspect="1" noChangeArrowheads="1"/>
          </p:cNvPicPr>
          <p:nvPr/>
        </p:nvPicPr>
        <p:blipFill>
          <a:blip r:embed="rId3" cstate="print"/>
          <a:srcRect/>
          <a:stretch>
            <a:fillRect/>
          </a:stretch>
        </p:blipFill>
        <p:spPr bwMode="auto">
          <a:xfrm>
            <a:off x="6503167" y="1700809"/>
            <a:ext cx="2272384" cy="1512168"/>
          </a:xfrm>
          <a:prstGeom prst="rect">
            <a:avLst/>
          </a:prstGeom>
          <a:noFill/>
          <a:ln w="9525">
            <a:noFill/>
            <a:miter lim="800000"/>
            <a:headEnd/>
            <a:tailEnd/>
          </a:ln>
        </p:spPr>
      </p:pic>
      <p:sp>
        <p:nvSpPr>
          <p:cNvPr id="5128" name="AutoShape 8" descr="Risultati immagini per Telescop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 name="yui_3_17_2_2_1469118187915_11" descr="http://skylab.liceodesio.gov.it/pluginfile.php/381/mod_label/intro/IMG_20151013_110158.jpg"/>
          <p:cNvPicPr/>
          <p:nvPr/>
        </p:nvPicPr>
        <p:blipFill>
          <a:blip r:embed="rId4" cstate="print"/>
          <a:srcRect/>
          <a:stretch>
            <a:fillRect/>
          </a:stretch>
        </p:blipFill>
        <p:spPr bwMode="auto">
          <a:xfrm>
            <a:off x="3779912" y="2348880"/>
            <a:ext cx="2232248" cy="1512168"/>
          </a:xfrm>
          <a:prstGeom prst="rect">
            <a:avLst/>
          </a:prstGeom>
          <a:noFill/>
          <a:ln w="9525">
            <a:noFill/>
            <a:miter lim="800000"/>
            <a:headEnd/>
            <a:tailEnd/>
          </a:ln>
        </p:spPr>
      </p:pic>
      <p:sp>
        <p:nvSpPr>
          <p:cNvPr id="5131" name="AutoShape 11" descr="Risultati immagini per radiotelescop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32" name="Picture 12"/>
          <p:cNvPicPr>
            <a:picLocks noChangeAspect="1" noChangeArrowheads="1"/>
          </p:cNvPicPr>
          <p:nvPr/>
        </p:nvPicPr>
        <p:blipFill>
          <a:blip r:embed="rId5" cstate="print"/>
          <a:srcRect/>
          <a:stretch>
            <a:fillRect/>
          </a:stretch>
        </p:blipFill>
        <p:spPr bwMode="auto">
          <a:xfrm>
            <a:off x="2843808" y="4941168"/>
            <a:ext cx="2211958" cy="1440160"/>
          </a:xfrm>
          <a:prstGeom prst="rect">
            <a:avLst/>
          </a:prstGeom>
          <a:noFill/>
          <a:ln w="9525">
            <a:noFill/>
            <a:miter lim="800000"/>
            <a:headEnd/>
            <a:tailEnd/>
          </a:ln>
        </p:spPr>
      </p:pic>
      <p:pic>
        <p:nvPicPr>
          <p:cNvPr id="5133" name="Picture 13"/>
          <p:cNvPicPr>
            <a:picLocks noChangeAspect="1" noChangeArrowheads="1"/>
          </p:cNvPicPr>
          <p:nvPr/>
        </p:nvPicPr>
        <p:blipFill>
          <a:blip r:embed="rId6" cstate="print"/>
          <a:srcRect/>
          <a:stretch>
            <a:fillRect/>
          </a:stretch>
        </p:blipFill>
        <p:spPr bwMode="auto">
          <a:xfrm>
            <a:off x="5220072" y="4077072"/>
            <a:ext cx="3633563" cy="1671439"/>
          </a:xfrm>
          <a:prstGeom prst="rect">
            <a:avLst/>
          </a:prstGeom>
          <a:noFill/>
          <a:ln w="9525">
            <a:noFill/>
            <a:miter lim="800000"/>
            <a:headEnd/>
            <a:tailEnd/>
          </a:ln>
        </p:spPr>
      </p:pic>
    </p:spTree>
  </p:cSld>
  <p:clrMapOvr>
    <a:masterClrMapping/>
  </p:clrMapOvr>
  <p:transition spd="slow">
    <p:wipe dir="r"/>
    <p:sndAc>
      <p:stSnd>
        <p:snd r:embed="rId2" name="bomb.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termini ricorrenti</a:t>
            </a:r>
            <a:endParaRPr lang="it-IT" dirty="0"/>
          </a:p>
        </p:txBody>
      </p:sp>
      <p:pic>
        <p:nvPicPr>
          <p:cNvPr id="32771" name="Picture 3"/>
          <p:cNvPicPr>
            <a:picLocks noChangeAspect="1" noChangeArrowheads="1"/>
          </p:cNvPicPr>
          <p:nvPr/>
        </p:nvPicPr>
        <p:blipFill>
          <a:blip r:embed="rId3" cstate="print"/>
          <a:srcRect/>
          <a:stretch>
            <a:fillRect/>
          </a:stretch>
        </p:blipFill>
        <p:spPr bwMode="auto">
          <a:xfrm>
            <a:off x="323528" y="2132856"/>
            <a:ext cx="2520950" cy="517525"/>
          </a:xfrm>
          <a:prstGeom prst="rect">
            <a:avLst/>
          </a:prstGeom>
          <a:noFill/>
          <a:ln w="9525">
            <a:noFill/>
            <a:miter lim="800000"/>
            <a:headEnd/>
            <a:tailEnd/>
          </a:ln>
        </p:spPr>
      </p:pic>
      <p:pic>
        <p:nvPicPr>
          <p:cNvPr id="32772" name="Picture 4"/>
          <p:cNvPicPr>
            <a:picLocks noChangeAspect="1" noChangeArrowheads="1"/>
          </p:cNvPicPr>
          <p:nvPr/>
        </p:nvPicPr>
        <p:blipFill>
          <a:blip r:embed="rId4" cstate="print"/>
          <a:srcRect/>
          <a:stretch>
            <a:fillRect/>
          </a:stretch>
        </p:blipFill>
        <p:spPr bwMode="auto">
          <a:xfrm>
            <a:off x="3059832" y="1628800"/>
            <a:ext cx="2160587" cy="2160587"/>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a:stretch>
            <a:fillRect/>
          </a:stretch>
        </p:blipFill>
        <p:spPr bwMode="auto">
          <a:xfrm>
            <a:off x="5652120" y="1628800"/>
            <a:ext cx="3081337" cy="2138363"/>
          </a:xfrm>
          <a:prstGeom prst="rect">
            <a:avLst/>
          </a:prstGeom>
          <a:noFill/>
          <a:ln w="9525">
            <a:noFill/>
            <a:miter lim="800000"/>
            <a:headEnd/>
            <a:tailEnd/>
          </a:ln>
        </p:spPr>
      </p:pic>
      <p:pic>
        <p:nvPicPr>
          <p:cNvPr id="32774" name="Picture 6"/>
          <p:cNvPicPr>
            <a:picLocks noChangeAspect="1" noChangeArrowheads="1"/>
          </p:cNvPicPr>
          <p:nvPr/>
        </p:nvPicPr>
        <p:blipFill>
          <a:blip r:embed="rId6" cstate="print"/>
          <a:srcRect/>
          <a:stretch>
            <a:fillRect/>
          </a:stretch>
        </p:blipFill>
        <p:spPr bwMode="auto">
          <a:xfrm>
            <a:off x="0" y="3573016"/>
            <a:ext cx="2863850" cy="517525"/>
          </a:xfrm>
          <a:prstGeom prst="rect">
            <a:avLst/>
          </a:prstGeom>
          <a:noFill/>
          <a:ln w="9525">
            <a:noFill/>
            <a:miter lim="800000"/>
            <a:headEnd/>
            <a:tailEnd/>
          </a:ln>
        </p:spPr>
      </p:pic>
      <p:pic>
        <p:nvPicPr>
          <p:cNvPr id="32775" name="Picture 7"/>
          <p:cNvPicPr>
            <a:picLocks noChangeAspect="1" noChangeArrowheads="1"/>
          </p:cNvPicPr>
          <p:nvPr/>
        </p:nvPicPr>
        <p:blipFill>
          <a:blip r:embed="rId7" cstate="print"/>
          <a:srcRect/>
          <a:stretch>
            <a:fillRect/>
          </a:stretch>
        </p:blipFill>
        <p:spPr bwMode="auto">
          <a:xfrm>
            <a:off x="1547664" y="4293096"/>
            <a:ext cx="3600400" cy="2099739"/>
          </a:xfrm>
          <a:prstGeom prst="rect">
            <a:avLst/>
          </a:prstGeom>
          <a:noFill/>
          <a:ln w="9525">
            <a:noFill/>
            <a:miter lim="800000"/>
            <a:headEnd/>
            <a:tailEnd/>
          </a:ln>
        </p:spPr>
      </p:pic>
      <p:pic>
        <p:nvPicPr>
          <p:cNvPr id="32776" name="Picture 8"/>
          <p:cNvPicPr>
            <a:picLocks noChangeAspect="1" noChangeArrowheads="1"/>
          </p:cNvPicPr>
          <p:nvPr/>
        </p:nvPicPr>
        <p:blipFill>
          <a:blip r:embed="rId8" cstate="print"/>
          <a:srcRect/>
          <a:stretch>
            <a:fillRect/>
          </a:stretch>
        </p:blipFill>
        <p:spPr bwMode="auto">
          <a:xfrm>
            <a:off x="5580112" y="4149080"/>
            <a:ext cx="3090921" cy="2232248"/>
          </a:xfrm>
          <a:prstGeom prst="rect">
            <a:avLst/>
          </a:prstGeom>
          <a:noFill/>
          <a:ln w="9525">
            <a:noFill/>
            <a:miter lim="800000"/>
            <a:headEnd/>
            <a:tailEnd/>
          </a:ln>
        </p:spPr>
      </p:pic>
    </p:spTree>
  </p:cSld>
  <p:clrMapOvr>
    <a:masterClrMapping/>
  </p:clrMapOvr>
  <p:transition spd="slow">
    <p:wipe dir="r"/>
    <p:sndAc>
      <p:stSnd>
        <p:snd r:embed="rId2" name="bomb.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755576" y="1268760"/>
            <a:ext cx="7844408" cy="1224135"/>
          </a:xfrm>
        </p:spPr>
        <p:txBody>
          <a:bodyPr/>
          <a:lstStyle/>
          <a:p>
            <a:r>
              <a:rPr lang="it-IT" dirty="0" smtClean="0"/>
              <a:t>La radiazione emessa </a:t>
            </a:r>
            <a:br>
              <a:rPr lang="it-IT" dirty="0" smtClean="0"/>
            </a:br>
            <a:r>
              <a:rPr lang="it-IT" dirty="0" smtClean="0"/>
              <a:t>dai corpi caldi (stelle e.. altro) </a:t>
            </a:r>
            <a:endParaRPr lang="it-IT" dirty="0"/>
          </a:p>
        </p:txBody>
      </p:sp>
      <p:pic>
        <p:nvPicPr>
          <p:cNvPr id="45058" name="Picture 2"/>
          <p:cNvPicPr>
            <a:picLocks noChangeAspect="1" noChangeArrowheads="1"/>
          </p:cNvPicPr>
          <p:nvPr/>
        </p:nvPicPr>
        <p:blipFill>
          <a:blip r:embed="rId3" cstate="print"/>
          <a:srcRect/>
          <a:stretch>
            <a:fillRect/>
          </a:stretch>
        </p:blipFill>
        <p:spPr bwMode="auto">
          <a:xfrm>
            <a:off x="2195736" y="2852936"/>
            <a:ext cx="4419018" cy="3168352"/>
          </a:xfrm>
          <a:prstGeom prst="rect">
            <a:avLst/>
          </a:prstGeom>
          <a:noFill/>
          <a:ln w="9525">
            <a:noFill/>
            <a:miter lim="800000"/>
            <a:headEnd/>
            <a:tailEnd/>
          </a:ln>
        </p:spPr>
      </p:pic>
    </p:spTree>
  </p:cSld>
  <p:clrMapOvr>
    <a:masterClrMapping/>
  </p:clrMapOvr>
  <p:transition spd="slow">
    <p:wipe dir="r"/>
    <p:sndAc>
      <p:stSnd>
        <p:snd r:embed="rId2" name="bomb.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6192688" cy="1080120"/>
          </a:xfrm>
        </p:spPr>
        <p:txBody>
          <a:bodyPr/>
          <a:lstStyle/>
          <a:p>
            <a:r>
              <a:rPr lang="it-IT" sz="2800" dirty="0" smtClean="0"/>
              <a:t>Radiazione emessa da un corpo </a:t>
            </a:r>
            <a:r>
              <a:rPr lang="it-IT" sz="2800" dirty="0" smtClean="0">
                <a:solidFill>
                  <a:srgbClr val="FF0000"/>
                </a:solidFill>
              </a:rPr>
              <a:t>denso</a:t>
            </a:r>
            <a:r>
              <a:rPr lang="it-IT" sz="2800" dirty="0" smtClean="0"/>
              <a:t> e caldo: caratteristiche generali</a:t>
            </a:r>
          </a:p>
        </p:txBody>
      </p:sp>
      <p:pic>
        <p:nvPicPr>
          <p:cNvPr id="44034" name="Picture 2"/>
          <p:cNvPicPr>
            <a:picLocks noChangeAspect="1" noChangeArrowheads="1"/>
          </p:cNvPicPr>
          <p:nvPr/>
        </p:nvPicPr>
        <p:blipFill>
          <a:blip r:embed="rId4" cstate="print"/>
          <a:srcRect/>
          <a:stretch>
            <a:fillRect/>
          </a:stretch>
        </p:blipFill>
        <p:spPr bwMode="auto">
          <a:xfrm>
            <a:off x="1475656" y="1412776"/>
            <a:ext cx="6121400" cy="4319587"/>
          </a:xfrm>
          <a:prstGeom prst="rect">
            <a:avLst/>
          </a:prstGeom>
          <a:noFill/>
          <a:ln w="9525">
            <a:noFill/>
            <a:miter lim="800000"/>
            <a:headEnd/>
            <a:tailEnd/>
          </a:ln>
        </p:spPr>
      </p:pic>
      <p:pic>
        <p:nvPicPr>
          <p:cNvPr id="44035" name="Picture 3"/>
          <p:cNvPicPr>
            <a:picLocks noChangeAspect="1" noChangeArrowheads="1"/>
          </p:cNvPicPr>
          <p:nvPr/>
        </p:nvPicPr>
        <p:blipFill>
          <a:blip r:embed="rId5" cstate="print"/>
          <a:srcRect/>
          <a:stretch>
            <a:fillRect/>
          </a:stretch>
        </p:blipFill>
        <p:spPr bwMode="auto">
          <a:xfrm>
            <a:off x="899592" y="2132856"/>
            <a:ext cx="539750" cy="3400425"/>
          </a:xfrm>
          <a:prstGeom prst="rect">
            <a:avLst/>
          </a:prstGeom>
          <a:noFill/>
          <a:ln w="9525">
            <a:noFill/>
            <a:miter lim="800000"/>
            <a:headEnd/>
            <a:tailEnd/>
          </a:ln>
        </p:spPr>
      </p:pic>
      <p:pic>
        <p:nvPicPr>
          <p:cNvPr id="44036" name="Picture 4"/>
          <p:cNvPicPr>
            <a:picLocks noChangeAspect="1" noChangeArrowheads="1"/>
          </p:cNvPicPr>
          <p:nvPr/>
        </p:nvPicPr>
        <p:blipFill>
          <a:blip r:embed="rId6" cstate="print"/>
          <a:srcRect/>
          <a:stretch>
            <a:fillRect/>
          </a:stretch>
        </p:blipFill>
        <p:spPr bwMode="auto">
          <a:xfrm>
            <a:off x="1259632" y="2132856"/>
            <a:ext cx="107950" cy="3240087"/>
          </a:xfrm>
          <a:prstGeom prst="rect">
            <a:avLst/>
          </a:prstGeom>
          <a:noFill/>
          <a:ln w="9525">
            <a:noFill/>
            <a:miter lim="800000"/>
            <a:headEnd/>
            <a:tailEnd/>
          </a:ln>
        </p:spPr>
      </p:pic>
      <p:pic>
        <p:nvPicPr>
          <p:cNvPr id="44037" name="Picture 5"/>
          <p:cNvPicPr>
            <a:picLocks noChangeAspect="1" noChangeArrowheads="1"/>
          </p:cNvPicPr>
          <p:nvPr/>
        </p:nvPicPr>
        <p:blipFill>
          <a:blip r:embed="rId7" cstate="print"/>
          <a:srcRect/>
          <a:stretch>
            <a:fillRect/>
          </a:stretch>
        </p:blipFill>
        <p:spPr bwMode="auto">
          <a:xfrm>
            <a:off x="4499992" y="6165304"/>
            <a:ext cx="1800225" cy="107950"/>
          </a:xfrm>
          <a:prstGeom prst="rect">
            <a:avLst/>
          </a:prstGeom>
          <a:noFill/>
          <a:ln w="9525">
            <a:noFill/>
            <a:miter lim="800000"/>
            <a:headEnd/>
            <a:tailEnd/>
          </a:ln>
        </p:spPr>
      </p:pic>
      <p:pic>
        <p:nvPicPr>
          <p:cNvPr id="44038" name="Picture 6"/>
          <p:cNvPicPr>
            <a:picLocks noChangeAspect="1" noChangeArrowheads="1"/>
          </p:cNvPicPr>
          <p:nvPr/>
        </p:nvPicPr>
        <p:blipFill>
          <a:blip r:embed="rId8" cstate="print"/>
          <a:srcRect/>
          <a:stretch>
            <a:fillRect/>
          </a:stretch>
        </p:blipFill>
        <p:spPr bwMode="auto">
          <a:xfrm>
            <a:off x="2627784" y="5805264"/>
            <a:ext cx="1800200" cy="633038"/>
          </a:xfrm>
          <a:prstGeom prst="rect">
            <a:avLst/>
          </a:prstGeom>
          <a:noFill/>
          <a:ln w="9525">
            <a:noFill/>
            <a:miter lim="800000"/>
            <a:headEnd/>
            <a:tailEnd/>
          </a:ln>
        </p:spPr>
      </p:pic>
      <p:sp>
        <p:nvSpPr>
          <p:cNvPr id="440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4039"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0" y="457200"/>
            <a:ext cx="1114425" cy="190500"/>
          </a:xfrm>
          <a:prstGeom prst="rect">
            <a:avLst/>
          </a:prstGeom>
          <a:noFill/>
        </p:spPr>
      </p:pic>
      <p:sp>
        <p:nvSpPr>
          <p:cNvPr id="4404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4042"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0" y="0"/>
            <a:ext cx="295275" cy="190500"/>
          </a:xfrm>
          <a:prstGeom prst="rect">
            <a:avLst/>
          </a:prstGeom>
          <a:noFill/>
        </p:spPr>
      </p:pic>
      <p:sp>
        <p:nvSpPr>
          <p:cNvPr id="17" name="CasellaDiTesto 16"/>
          <p:cNvSpPr txBox="1"/>
          <p:nvPr/>
        </p:nvSpPr>
        <p:spPr>
          <a:xfrm>
            <a:off x="4139952" y="1844824"/>
            <a:ext cx="2232248" cy="461665"/>
          </a:xfrm>
          <a:prstGeom prst="rect">
            <a:avLst/>
          </a:prstGeom>
          <a:noFill/>
        </p:spPr>
        <p:txBody>
          <a:bodyPr wrap="square" rtlCol="0">
            <a:spAutoFit/>
          </a:bodyPr>
          <a:lstStyle/>
          <a:p>
            <a:r>
              <a:rPr lang="it-IT" sz="2400" b="1" dirty="0" smtClean="0">
                <a:sym typeface="Symbol"/>
              </a:rPr>
              <a:t></a:t>
            </a:r>
            <a:r>
              <a:rPr lang="it-IT" sz="2400" b="1" baseline="-25000" dirty="0" err="1" smtClean="0">
                <a:sym typeface="Symbol"/>
              </a:rPr>
              <a:t>max</a:t>
            </a:r>
            <a:r>
              <a:rPr lang="it-IT" sz="2400" b="1" dirty="0" err="1" smtClean="0">
                <a:sym typeface="Symbol"/>
              </a:rPr>
              <a:t>T=</a:t>
            </a:r>
            <a:r>
              <a:rPr lang="it-IT" sz="2400" b="1" dirty="0" smtClean="0">
                <a:sym typeface="Symbol"/>
              </a:rPr>
              <a:t> costante</a:t>
            </a:r>
            <a:endParaRPr lang="it-IT" sz="2400" b="1" dirty="0"/>
          </a:p>
        </p:txBody>
      </p:sp>
      <p:sp>
        <p:nvSpPr>
          <p:cNvPr id="4404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4044"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0" y="0"/>
            <a:ext cx="295275" cy="190500"/>
          </a:xfrm>
          <a:prstGeom prst="rect">
            <a:avLst/>
          </a:prstGeom>
          <a:noFill/>
        </p:spPr>
      </p:pic>
      <p:sp>
        <p:nvSpPr>
          <p:cNvPr id="15" name="CasellaDiTesto 14"/>
          <p:cNvSpPr txBox="1"/>
          <p:nvPr/>
        </p:nvSpPr>
        <p:spPr>
          <a:xfrm>
            <a:off x="1475656" y="3284984"/>
            <a:ext cx="971600" cy="369332"/>
          </a:xfrm>
          <a:prstGeom prst="rect">
            <a:avLst/>
          </a:prstGeom>
          <a:noFill/>
        </p:spPr>
        <p:txBody>
          <a:bodyPr wrap="square" rtlCol="0">
            <a:spAutoFit/>
          </a:bodyPr>
          <a:lstStyle/>
          <a:p>
            <a:r>
              <a:rPr lang="it-IT" b="1" dirty="0" smtClean="0"/>
              <a:t>J/(m</a:t>
            </a:r>
            <a:r>
              <a:rPr lang="it-IT" b="1" baseline="30000" dirty="0" smtClean="0"/>
              <a:t>2</a:t>
            </a:r>
            <a:r>
              <a:rPr lang="it-IT" b="1" dirty="0" smtClean="0"/>
              <a:t>s)</a:t>
            </a:r>
            <a:endParaRPr lang="it-IT" b="1" dirty="0"/>
          </a:p>
        </p:txBody>
      </p:sp>
    </p:spTree>
  </p:cSld>
  <p:clrMapOvr>
    <a:masterClrMapping/>
  </p:clrMapOvr>
  <p:transition spd="slow">
    <p:wipe dir="r"/>
    <p:sndAc>
      <p:stSnd>
        <p:snd r:embed="rId3" name="bomb.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0"/>
            <a:ext cx="6192688" cy="1196752"/>
          </a:xfrm>
        </p:spPr>
        <p:txBody>
          <a:bodyPr/>
          <a:lstStyle/>
          <a:p>
            <a:r>
              <a:rPr lang="it-IT" sz="3200" dirty="0" smtClean="0"/>
              <a:t/>
            </a:r>
            <a:br>
              <a:rPr lang="it-IT" sz="3200" dirty="0" smtClean="0"/>
            </a:br>
            <a:r>
              <a:rPr lang="it-IT" sz="3200" dirty="0" smtClean="0"/>
              <a:t>Spettri emessi da alcuni corpi caldi:</a:t>
            </a:r>
            <a:r>
              <a:rPr lang="it-IT" sz="3200" dirty="0" smtClean="0">
                <a:sym typeface="Symbol"/>
              </a:rPr>
              <a:t> </a:t>
            </a:r>
            <a:r>
              <a:rPr lang="it-IT" sz="3200" baseline="-25000" dirty="0" err="1" smtClean="0">
                <a:sym typeface="Symbol"/>
              </a:rPr>
              <a:t>max</a:t>
            </a:r>
            <a:r>
              <a:rPr lang="it-IT" sz="3200" baseline="-25000" dirty="0" smtClean="0">
                <a:sym typeface="Symbol"/>
              </a:rPr>
              <a:t>  </a:t>
            </a:r>
            <a:r>
              <a:rPr lang="it-IT" sz="3200" dirty="0" smtClean="0">
                <a:sym typeface="Symbol"/>
              </a:rPr>
              <a:t>=&gt;  T </a:t>
            </a:r>
            <a:r>
              <a:rPr lang="it-IT" sz="3200" dirty="0" smtClean="0"/>
              <a:t/>
            </a:r>
            <a:br>
              <a:rPr lang="it-IT" sz="3200" dirty="0" smtClean="0"/>
            </a:br>
            <a:endParaRPr lang="it-IT" sz="3200" dirty="0"/>
          </a:p>
        </p:txBody>
      </p:sp>
      <p:pic>
        <p:nvPicPr>
          <p:cNvPr id="46083" name="Picture 3"/>
          <p:cNvPicPr>
            <a:picLocks noChangeAspect="1" noChangeArrowheads="1"/>
          </p:cNvPicPr>
          <p:nvPr/>
        </p:nvPicPr>
        <p:blipFill>
          <a:blip r:embed="rId3" cstate="print"/>
          <a:srcRect/>
          <a:stretch>
            <a:fillRect/>
          </a:stretch>
        </p:blipFill>
        <p:spPr bwMode="auto">
          <a:xfrm>
            <a:off x="1043608" y="1268760"/>
            <a:ext cx="7183437" cy="2305050"/>
          </a:xfrm>
          <a:prstGeom prst="rect">
            <a:avLst/>
          </a:prstGeom>
          <a:noFill/>
          <a:ln w="9525">
            <a:noFill/>
            <a:miter lim="800000"/>
            <a:headEnd/>
            <a:tailEnd/>
          </a:ln>
        </p:spPr>
      </p:pic>
      <p:pic>
        <p:nvPicPr>
          <p:cNvPr id="46084" name="Picture 4"/>
          <p:cNvPicPr>
            <a:picLocks noChangeAspect="1" noChangeArrowheads="1"/>
          </p:cNvPicPr>
          <p:nvPr/>
        </p:nvPicPr>
        <p:blipFill>
          <a:blip r:embed="rId4" cstate="print"/>
          <a:srcRect/>
          <a:stretch>
            <a:fillRect/>
          </a:stretch>
        </p:blipFill>
        <p:spPr bwMode="auto">
          <a:xfrm>
            <a:off x="1043608" y="3645024"/>
            <a:ext cx="2520950" cy="639763"/>
          </a:xfrm>
          <a:prstGeom prst="rect">
            <a:avLst/>
          </a:prstGeom>
          <a:noFill/>
          <a:ln w="9525">
            <a:noFill/>
            <a:miter lim="800000"/>
            <a:headEnd/>
            <a:tailEnd/>
          </a:ln>
        </p:spPr>
      </p:pic>
      <p:pic>
        <p:nvPicPr>
          <p:cNvPr id="46085" name="Picture 5"/>
          <p:cNvPicPr>
            <a:picLocks noChangeAspect="1" noChangeArrowheads="1"/>
          </p:cNvPicPr>
          <p:nvPr/>
        </p:nvPicPr>
        <p:blipFill>
          <a:blip r:embed="rId5" cstate="print"/>
          <a:srcRect/>
          <a:stretch>
            <a:fillRect/>
          </a:stretch>
        </p:blipFill>
        <p:spPr bwMode="auto">
          <a:xfrm>
            <a:off x="4355976" y="3645024"/>
            <a:ext cx="3419475" cy="639763"/>
          </a:xfrm>
          <a:prstGeom prst="rect">
            <a:avLst/>
          </a:prstGeom>
          <a:noFill/>
          <a:ln w="9525">
            <a:noFill/>
            <a:miter lim="800000"/>
            <a:headEnd/>
            <a:tailEnd/>
          </a:ln>
        </p:spPr>
      </p:pic>
      <p:pic>
        <p:nvPicPr>
          <p:cNvPr id="46086" name="Picture 6"/>
          <p:cNvPicPr>
            <a:picLocks noChangeAspect="1" noChangeArrowheads="1"/>
          </p:cNvPicPr>
          <p:nvPr/>
        </p:nvPicPr>
        <p:blipFill>
          <a:blip r:embed="rId6" cstate="print"/>
          <a:srcRect/>
          <a:stretch>
            <a:fillRect/>
          </a:stretch>
        </p:blipFill>
        <p:spPr bwMode="auto">
          <a:xfrm>
            <a:off x="1115616" y="4581128"/>
            <a:ext cx="2211763" cy="1532028"/>
          </a:xfrm>
          <a:prstGeom prst="rect">
            <a:avLst/>
          </a:prstGeom>
          <a:noFill/>
          <a:ln w="9525">
            <a:noFill/>
            <a:miter lim="800000"/>
            <a:headEnd/>
            <a:tailEnd/>
          </a:ln>
        </p:spPr>
      </p:pic>
      <p:pic>
        <p:nvPicPr>
          <p:cNvPr id="46087" name="Picture 7"/>
          <p:cNvPicPr>
            <a:picLocks noChangeAspect="1" noChangeArrowheads="1"/>
          </p:cNvPicPr>
          <p:nvPr/>
        </p:nvPicPr>
        <p:blipFill>
          <a:blip r:embed="rId7" cstate="print"/>
          <a:srcRect/>
          <a:stretch>
            <a:fillRect/>
          </a:stretch>
        </p:blipFill>
        <p:spPr bwMode="auto">
          <a:xfrm>
            <a:off x="6012160" y="4437112"/>
            <a:ext cx="2520280" cy="1638182"/>
          </a:xfrm>
          <a:prstGeom prst="rect">
            <a:avLst/>
          </a:prstGeom>
          <a:noFill/>
          <a:ln w="9525">
            <a:noFill/>
            <a:miter lim="800000"/>
            <a:headEnd/>
            <a:tailEnd/>
          </a:ln>
        </p:spPr>
      </p:pic>
      <p:pic>
        <p:nvPicPr>
          <p:cNvPr id="46088" name="Picture 8"/>
          <p:cNvPicPr>
            <a:picLocks noChangeAspect="1" noChangeArrowheads="1"/>
          </p:cNvPicPr>
          <p:nvPr/>
        </p:nvPicPr>
        <p:blipFill>
          <a:blip r:embed="rId8" cstate="print"/>
          <a:srcRect/>
          <a:stretch>
            <a:fillRect/>
          </a:stretch>
        </p:blipFill>
        <p:spPr bwMode="auto">
          <a:xfrm>
            <a:off x="3419872" y="4509120"/>
            <a:ext cx="2647018" cy="1584176"/>
          </a:xfrm>
          <a:prstGeom prst="rect">
            <a:avLst/>
          </a:prstGeom>
          <a:noFill/>
          <a:ln w="9525">
            <a:noFill/>
            <a:miter lim="800000"/>
            <a:headEnd/>
            <a:tailEnd/>
          </a:ln>
        </p:spPr>
      </p:pic>
    </p:spTree>
  </p:cSld>
  <p:clrMapOvr>
    <a:masterClrMapping/>
  </p:clrMapOvr>
  <p:transition spd="slow">
    <p:wipe dir="r"/>
    <p:sndAc>
      <p:stSnd>
        <p:snd r:embed="rId2" name="bomb.wav"/>
      </p:stSnd>
    </p:sndAc>
  </p:transition>
  <p:timing>
    <p:tnLst>
      <p:par>
        <p:cTn id="1" dur="indefinite" restart="never" nodeType="tmRoot"/>
      </p:par>
    </p:tnLst>
  </p:timing>
</p:sld>
</file>

<file path=ppt/theme/theme1.xml><?xml version="1.0" encoding="utf-8"?>
<a:theme xmlns:a="http://schemas.openxmlformats.org/drawingml/2006/main" name="Tema1skyl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6965</TotalTime>
  <Words>2972</Words>
  <Application>Microsoft Office PowerPoint</Application>
  <PresentationFormat>Presentazione su schermo (4:3)</PresentationFormat>
  <Paragraphs>256</Paragraphs>
  <Slides>42</Slides>
  <Notes>16</Notes>
  <HiddenSlides>0</HiddenSlides>
  <MMClips>0</MMClips>
  <ScaleCrop>false</ScaleCrop>
  <HeadingPairs>
    <vt:vector size="4" baseType="variant">
      <vt:variant>
        <vt:lpstr>Tema</vt:lpstr>
      </vt:variant>
      <vt:variant>
        <vt:i4>2</vt:i4>
      </vt:variant>
      <vt:variant>
        <vt:lpstr>Titoli diapositive</vt:lpstr>
      </vt:variant>
      <vt:variant>
        <vt:i4>42</vt:i4>
      </vt:variant>
    </vt:vector>
  </HeadingPairs>
  <TitlesOfParts>
    <vt:vector size="44" baseType="lpstr">
      <vt:lpstr>Tema1skylab</vt:lpstr>
      <vt:lpstr>1_Tema di Office</vt:lpstr>
      <vt:lpstr>Skylab La radiazione cosmica di fondo</vt:lpstr>
      <vt:lpstr>Le onde elettromagnetiche</vt:lpstr>
      <vt:lpstr>Stessa famiglia ma… diverso modo di produzione</vt:lpstr>
      <vt:lpstr>Stessa famiglia ma.. Diverso assorbimento</vt:lpstr>
      <vt:lpstr>Stessa famiglia ma..</vt:lpstr>
      <vt:lpstr>Alcuni termini ricorrenti</vt:lpstr>
      <vt:lpstr>La radiazione emessa  dai corpi caldi (stelle e.. altro) </vt:lpstr>
      <vt:lpstr>Radiazione emessa da un corpo denso e caldo: caratteristiche generali</vt:lpstr>
      <vt:lpstr> Spettri emessi da alcuni corpi caldi: max  =&gt;  T  </vt:lpstr>
      <vt:lpstr>Spettri di emissione (gas) :  composizione della stella</vt:lpstr>
      <vt:lpstr>Spettri di assorbimento</vt:lpstr>
      <vt:lpstr>Spettro del sole </vt:lpstr>
      <vt:lpstr>Effetto Doppler per la luce:  Red/Blu shift</vt:lpstr>
      <vt:lpstr>Skylab La radiazione cosmica di fondo</vt:lpstr>
      <vt:lpstr>Il problema di Newton</vt:lpstr>
      <vt:lpstr>L’idea di Einstein</vt:lpstr>
      <vt:lpstr>Le conseguenze sono strabilianti: </vt:lpstr>
      <vt:lpstr>Curvatura della luce: verifiche sperimentali</vt:lpstr>
      <vt:lpstr>Lenti gravitazionali (1980 prima osservazione)</vt:lpstr>
      <vt:lpstr>L’equazione di Einstein</vt:lpstr>
      <vt:lpstr>Espansione dell’Universo: prove sperimentali 1/3</vt:lpstr>
      <vt:lpstr>Espansione dell’Universo: prove sperimentali 2/3</vt:lpstr>
      <vt:lpstr>La misura delle distanze</vt:lpstr>
      <vt:lpstr>1908 : Variabili Cefeidi (Henrietta Swan Leavitt)</vt:lpstr>
      <vt:lpstr>1925: L’universo  cambia forma</vt:lpstr>
      <vt:lpstr>1929: La legge di Hubble</vt:lpstr>
      <vt:lpstr>L’universo si espande</vt:lpstr>
      <vt:lpstr>Teoria del Big Bang (1948) t=0  a  14,7  miliardi di anni</vt:lpstr>
      <vt:lpstr>La Teoria del Big Bang</vt:lpstr>
      <vt:lpstr>L’Universo caldo di Gamow</vt:lpstr>
      <vt:lpstr>Gli ingredienti: Il modello standard  </vt:lpstr>
      <vt:lpstr>Produzione di coppie</vt:lpstr>
      <vt:lpstr>Annichilazione</vt:lpstr>
      <vt:lpstr>L’Universo caldo di Gamow  1/3</vt:lpstr>
      <vt:lpstr>Equilibrio  materia - radiazione</vt:lpstr>
      <vt:lpstr>L’Universo caldo di Gamow  2/3</vt:lpstr>
      <vt:lpstr>L’Universo caldo di Gamow  3/3</vt:lpstr>
      <vt:lpstr>La Radiazione di corpo nero</vt:lpstr>
      <vt:lpstr>1965: Penzias e Wilson</vt:lpstr>
      <vt:lpstr>L’universo si espande!</vt:lpstr>
      <vt:lpstr>Lettera di Newton a Bentley  (1692)</vt:lpstr>
      <vt:lpstr>Parsec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STELLE</dc:title>
  <dc:creator>Lanzani</dc:creator>
  <cp:lastModifiedBy>Marina Canali</cp:lastModifiedBy>
  <cp:revision>333</cp:revision>
  <dcterms:created xsi:type="dcterms:W3CDTF">2015-07-21T13:23:25Z</dcterms:created>
  <dcterms:modified xsi:type="dcterms:W3CDTF">2016-12-04T07:23:09Z</dcterms:modified>
</cp:coreProperties>
</file>