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Lst>
  <p:notesMasterIdLst>
    <p:notesMasterId r:id="rId85"/>
  </p:notesMasterIdLst>
  <p:sldIdLst>
    <p:sldId id="257" r:id="rId7"/>
    <p:sldId id="271" r:id="rId8"/>
    <p:sldId id="258" r:id="rId9"/>
    <p:sldId id="262" r:id="rId10"/>
    <p:sldId id="263" r:id="rId11"/>
    <p:sldId id="264" r:id="rId12"/>
    <p:sldId id="265" r:id="rId13"/>
    <p:sldId id="268" r:id="rId14"/>
    <p:sldId id="267" r:id="rId15"/>
    <p:sldId id="259" r:id="rId16"/>
    <p:sldId id="260" r:id="rId17"/>
    <p:sldId id="261" r:id="rId18"/>
    <p:sldId id="270" r:id="rId19"/>
    <p:sldId id="321" r:id="rId20"/>
    <p:sldId id="322" r:id="rId21"/>
    <p:sldId id="323" r:id="rId22"/>
    <p:sldId id="324" r:id="rId23"/>
    <p:sldId id="325" r:id="rId24"/>
    <p:sldId id="326" r:id="rId25"/>
    <p:sldId id="327" r:id="rId26"/>
    <p:sldId id="328" r:id="rId27"/>
    <p:sldId id="272" r:id="rId28"/>
    <p:sldId id="273" r:id="rId29"/>
    <p:sldId id="274" r:id="rId30"/>
    <p:sldId id="275" r:id="rId31"/>
    <p:sldId id="276" r:id="rId32"/>
    <p:sldId id="277" r:id="rId33"/>
    <p:sldId id="329" r:id="rId34"/>
    <p:sldId id="278" r:id="rId35"/>
    <p:sldId id="330" r:id="rId36"/>
    <p:sldId id="331" r:id="rId37"/>
    <p:sldId id="332" r:id="rId38"/>
    <p:sldId id="333" r:id="rId39"/>
    <p:sldId id="334" r:id="rId40"/>
    <p:sldId id="335" r:id="rId41"/>
    <p:sldId id="336" r:id="rId42"/>
    <p:sldId id="337" r:id="rId43"/>
    <p:sldId id="338" r:id="rId44"/>
    <p:sldId id="339" r:id="rId45"/>
    <p:sldId id="340" r:id="rId46"/>
    <p:sldId id="341" r:id="rId47"/>
    <p:sldId id="342" r:id="rId48"/>
    <p:sldId id="343" r:id="rId49"/>
    <p:sldId id="344" r:id="rId50"/>
    <p:sldId id="345" r:id="rId51"/>
    <p:sldId id="346" r:id="rId52"/>
    <p:sldId id="347" r:id="rId53"/>
    <p:sldId id="348" r:id="rId54"/>
    <p:sldId id="349" r:id="rId55"/>
    <p:sldId id="303" r:id="rId56"/>
    <p:sldId id="291" r:id="rId57"/>
    <p:sldId id="292" r:id="rId58"/>
    <p:sldId id="293" r:id="rId59"/>
    <p:sldId id="294" r:id="rId60"/>
    <p:sldId id="295" r:id="rId61"/>
    <p:sldId id="296" r:id="rId62"/>
    <p:sldId id="297" r:id="rId63"/>
    <p:sldId id="298" r:id="rId64"/>
    <p:sldId id="299" r:id="rId65"/>
    <p:sldId id="300" r:id="rId66"/>
    <p:sldId id="301" r:id="rId67"/>
    <p:sldId id="302" r:id="rId68"/>
    <p:sldId id="320" r:id="rId69"/>
    <p:sldId id="304" r:id="rId70"/>
    <p:sldId id="305" r:id="rId71"/>
    <p:sldId id="306" r:id="rId72"/>
    <p:sldId id="307" r:id="rId73"/>
    <p:sldId id="308" r:id="rId74"/>
    <p:sldId id="309" r:id="rId75"/>
    <p:sldId id="311" r:id="rId76"/>
    <p:sldId id="312" r:id="rId77"/>
    <p:sldId id="313" r:id="rId78"/>
    <p:sldId id="314" r:id="rId79"/>
    <p:sldId id="315" r:id="rId80"/>
    <p:sldId id="316" r:id="rId81"/>
    <p:sldId id="317" r:id="rId82"/>
    <p:sldId id="318" r:id="rId83"/>
    <p:sldId id="319" r:id="rId84"/>
  </p:sldIdLst>
  <p:sldSz cx="9144000" cy="6858000" type="screen4x3"/>
  <p:notesSz cx="6858000" cy="9144000"/>
  <p:custShowLst>
    <p:custShow name="Presentazione personalizzata 1" id="0">
      <p:sldLst>
        <p:sld r:id="rId19"/>
      </p:sldLst>
    </p:custShow>
  </p:custShowLst>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79" autoAdjust="0"/>
    <p:restoredTop sz="94280" autoAdjust="0"/>
  </p:normalViewPr>
  <p:slideViewPr>
    <p:cSldViewPr>
      <p:cViewPr varScale="1">
        <p:scale>
          <a:sx n="68" d="100"/>
          <a:sy n="68" d="100"/>
        </p:scale>
        <p:origin x="1476" y="48"/>
      </p:cViewPr>
      <p:guideLst>
        <p:guide orient="horz" pos="2160"/>
        <p:guide pos="2880"/>
      </p:guideLst>
    </p:cSldViewPr>
  </p:slideViewPr>
  <p:outlineViewPr>
    <p:cViewPr>
      <p:scale>
        <a:sx n="33" d="100"/>
        <a:sy n="33" d="100"/>
      </p:scale>
      <p:origin x="0" y="870"/>
    </p:cViewPr>
  </p:outlineViewPr>
  <p:notesTextViewPr>
    <p:cViewPr>
      <p:scale>
        <a:sx n="1" d="1"/>
        <a:sy n="1" d="1"/>
      </p:scale>
      <p:origin x="0" y="0"/>
    </p:cViewPr>
  </p:notesTextViewPr>
  <p:sorterViewPr>
    <p:cViewPr>
      <p:scale>
        <a:sx n="100" d="100"/>
        <a:sy n="100" d="100"/>
      </p:scale>
      <p:origin x="0" y="540"/>
    </p:cViewPr>
  </p:sorterViewPr>
  <p:notesViewPr>
    <p:cSldViewPr>
      <p:cViewPr varScale="1">
        <p:scale>
          <a:sx n="55" d="100"/>
          <a:sy n="55" d="100"/>
        </p:scale>
        <p:origin x="2880"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slide" Target="slides/slide78.xml"/><Relationship Id="rId89"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microsoft.com/office/2015/10/relationships/revisionInfo" Target="revisionInfo.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6E086C-F4C3-4C3F-AC74-B0D309707266}" type="datetimeFigureOut">
              <a:rPr lang="it-IT" smtClean="0"/>
              <a:t>26/03/2018</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ABC5D8-A92B-48AE-A20A-1E5BC85A7813}" type="slidenum">
              <a:rPr lang="it-IT" smtClean="0"/>
              <a:t>‹N›</a:t>
            </a:fld>
            <a:endParaRPr lang="it-IT"/>
          </a:p>
        </p:txBody>
      </p:sp>
    </p:spTree>
    <p:extLst>
      <p:ext uri="{BB962C8B-B14F-4D97-AF65-F5344CB8AC3E}">
        <p14:creationId xmlns:p14="http://schemas.microsoft.com/office/powerpoint/2010/main" val="3195997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it.wikipedia.org/wiki/Alfred_Nobel"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it.wikipedia.org/wiki/Congressi_Solvay" TargetMode="External"/><Relationship Id="rId5" Type="http://schemas.openxmlformats.org/officeDocument/2006/relationships/hyperlink" Target="https://it.wikipedia.org/wiki/1922" TargetMode="External"/><Relationship Id="rId4" Type="http://schemas.openxmlformats.org/officeDocument/2006/relationships/hyperlink" Target="https://it.wikipedia.org/wiki/Svezia"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a:t>1895 : Raggi X ( Roentgen)</a:t>
            </a:r>
          </a:p>
          <a:p>
            <a:r>
              <a:rPr lang="it-IT" dirty="0"/>
              <a:t>1896: scoperta dell’elettrone ( e/m) : </a:t>
            </a:r>
            <a:r>
              <a:rPr lang="it-IT" dirty="0" err="1"/>
              <a:t>Thomson</a:t>
            </a:r>
            <a:endParaRPr lang="it-IT" dirty="0"/>
          </a:p>
          <a:p>
            <a:r>
              <a:rPr lang="it-IT" dirty="0"/>
              <a:t>1896 : Radioattività ( </a:t>
            </a:r>
            <a:r>
              <a:rPr lang="it-IT" dirty="0" err="1"/>
              <a:t>Bequerel</a:t>
            </a:r>
            <a:r>
              <a:rPr lang="it-IT" dirty="0"/>
              <a:t>)</a:t>
            </a:r>
          </a:p>
          <a:p>
            <a:r>
              <a:rPr lang="it-IT" dirty="0"/>
              <a:t>1911: Rutherford : Nucleo atomico</a:t>
            </a:r>
          </a:p>
          <a:p>
            <a:r>
              <a:rPr lang="it-IT" dirty="0"/>
              <a:t>1911 : Hess : Raggi cosmici</a:t>
            </a:r>
          </a:p>
          <a:p>
            <a:r>
              <a:rPr lang="it-IT" dirty="0"/>
              <a:t>1930 : Ipotesi del Neutrino </a:t>
            </a:r>
          </a:p>
          <a:p>
            <a:r>
              <a:rPr lang="it-IT" dirty="0"/>
              <a:t>1932 : Scoperta del positrone</a:t>
            </a:r>
          </a:p>
          <a:p>
            <a:r>
              <a:rPr lang="it-IT" dirty="0"/>
              <a:t>1932 : </a:t>
            </a:r>
            <a:r>
              <a:rPr lang="it-IT" dirty="0" err="1"/>
              <a:t>Lowrence</a:t>
            </a:r>
            <a:r>
              <a:rPr lang="it-IT" baseline="0" dirty="0"/>
              <a:t> – Primo Ciclotrone</a:t>
            </a:r>
            <a:endParaRPr lang="it-IT" dirty="0"/>
          </a:p>
          <a:p>
            <a:r>
              <a:rPr lang="it-IT" dirty="0"/>
              <a:t>1932 : </a:t>
            </a:r>
            <a:r>
              <a:rPr lang="it-IT" dirty="0" err="1"/>
              <a:t>Chadwick</a:t>
            </a:r>
            <a:r>
              <a:rPr lang="it-IT" dirty="0"/>
              <a:t> : neutrone</a:t>
            </a:r>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solidFill>
                  <a:prstClr val="black"/>
                </a:solidFill>
              </a:rPr>
              <a:pPr/>
              <a:t>3</a:t>
            </a:fld>
            <a:endParaRPr lang="it-IT" altLang="it-IT">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62ABC5D8-A92B-48AE-A20A-1E5BC85A7813}" type="slidenum">
              <a:rPr lang="it-IT" smtClean="0"/>
              <a:t>19</a:t>
            </a:fld>
            <a:endParaRPr lang="it-IT"/>
          </a:p>
        </p:txBody>
      </p:sp>
    </p:spTree>
    <p:extLst>
      <p:ext uri="{BB962C8B-B14F-4D97-AF65-F5344CB8AC3E}">
        <p14:creationId xmlns:p14="http://schemas.microsoft.com/office/powerpoint/2010/main" val="3132317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Le reazioni nucleari sono reazioni che avvengono a seguito di una collisione tra nuclei e che portano due nuclei più leggeri a fondersi in uno più pesante. Anche in questo caso la somma delle masse dei reagenti è maggiore di quelle dei prodotti e la massa mancante si trasforma in energia</a:t>
            </a:r>
          </a:p>
        </p:txBody>
      </p:sp>
      <p:sp>
        <p:nvSpPr>
          <p:cNvPr id="4" name="Segnaposto numero diapositiva 3"/>
          <p:cNvSpPr>
            <a:spLocks noGrp="1"/>
          </p:cNvSpPr>
          <p:nvPr>
            <p:ph type="sldNum" sz="quarter" idx="10"/>
          </p:nvPr>
        </p:nvSpPr>
        <p:spPr/>
        <p:txBody>
          <a:bodyPr/>
          <a:lstStyle/>
          <a:p>
            <a:fld id="{62ABC5D8-A92B-48AE-A20A-1E5BC85A7813}" type="slidenum">
              <a:rPr lang="it-IT" smtClean="0"/>
              <a:t>23</a:t>
            </a:fld>
            <a:endParaRPr lang="it-IT"/>
          </a:p>
        </p:txBody>
      </p:sp>
    </p:spTree>
    <p:extLst>
      <p:ext uri="{BB962C8B-B14F-4D97-AF65-F5344CB8AC3E}">
        <p14:creationId xmlns:p14="http://schemas.microsoft.com/office/powerpoint/2010/main" val="41620457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Hans </a:t>
            </a:r>
            <a:r>
              <a:rPr lang="it-IT" dirty="0" err="1"/>
              <a:t>Nethe</a:t>
            </a:r>
            <a:r>
              <a:rPr lang="it-IT" dirty="0"/>
              <a:t> analizza i processi nucleari fondamentali che potrebbero generare l’energia solare e stima con precisione la </a:t>
            </a:r>
            <a:r>
              <a:rPr lang="it-IT" dirty="0" err="1"/>
              <a:t>temperatira</a:t>
            </a:r>
            <a:r>
              <a:rPr lang="it-IT" dirty="0"/>
              <a:t> nel centro del sole.</a:t>
            </a:r>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24</a:t>
            </a:fld>
            <a:endParaRPr lang="it-IT" altLang="it-IT"/>
          </a:p>
        </p:txBody>
      </p:sp>
    </p:spTree>
    <p:extLst>
      <p:ext uri="{BB962C8B-B14F-4D97-AF65-F5344CB8AC3E}">
        <p14:creationId xmlns:p14="http://schemas.microsoft.com/office/powerpoint/2010/main" val="2109443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Probabilità di oscillazione variano con le energie, questo unito al fatto che i diversi esperimenti captano energie diverse rende lo scenario è alquanto complesso-</a:t>
            </a:r>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29</a:t>
            </a:fld>
            <a:endParaRPr lang="it-IT" altLang="it-IT"/>
          </a:p>
        </p:txBody>
      </p:sp>
    </p:spTree>
    <p:extLst>
      <p:ext uri="{BB962C8B-B14F-4D97-AF65-F5344CB8AC3E}">
        <p14:creationId xmlns:p14="http://schemas.microsoft.com/office/powerpoint/2010/main" val="1748562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Ricordiamo che il secondo neutrino viene scoperto nel 1962</a:t>
            </a:r>
          </a:p>
          <a:p>
            <a:r>
              <a:rPr lang="it-IT" sz="1200" b="1" i="0" u="none" strike="noStrike" kern="1200" baseline="0" dirty="0">
                <a:solidFill>
                  <a:schemeClr val="tx1"/>
                </a:solidFill>
                <a:latin typeface="+mn-lt"/>
                <a:ea typeface="+mn-ea"/>
                <a:cs typeface="+mn-cs"/>
              </a:rPr>
              <a:t>1957 (prima della scoperta del secondo neutrino): Pontecorvo pubblica un articolo</a:t>
            </a:r>
          </a:p>
          <a:p>
            <a:r>
              <a:rPr lang="it-IT" sz="1200" b="1" i="0" u="none" strike="noStrike" kern="1200" baseline="0" dirty="0">
                <a:solidFill>
                  <a:schemeClr val="tx1"/>
                </a:solidFill>
                <a:latin typeface="+mn-lt"/>
                <a:ea typeface="+mn-ea"/>
                <a:cs typeface="+mn-cs"/>
              </a:rPr>
              <a:t>(in Russo, versione tradotta in Inglese nel 1958), in cui suggerisce la possibile</a:t>
            </a:r>
          </a:p>
          <a:p>
            <a:r>
              <a:rPr lang="it-IT" sz="1200" b="1" i="0" u="none" strike="noStrike" kern="1200" baseline="0" dirty="0">
                <a:solidFill>
                  <a:schemeClr val="tx1"/>
                </a:solidFill>
                <a:latin typeface="+mn-lt"/>
                <a:ea typeface="+mn-ea"/>
                <a:cs typeface="+mn-cs"/>
              </a:rPr>
              <a:t>esistenza di oscillazioni neutrino – antineutrino, in analogia con le oscillazioni</a:t>
            </a:r>
          </a:p>
          <a:p>
            <a:r>
              <a:rPr lang="it-IT" sz="1200" b="1" i="0" u="none" strike="noStrike" kern="1200" baseline="0" dirty="0">
                <a:solidFill>
                  <a:schemeClr val="tx1"/>
                </a:solidFill>
                <a:latin typeface="+mn-lt"/>
                <a:ea typeface="+mn-ea"/>
                <a:cs typeface="+mn-cs"/>
              </a:rPr>
              <a:t>dei mesoni neutri K° – K° proposte nel 1956 da </a:t>
            </a:r>
            <a:r>
              <a:rPr lang="it-IT" sz="1200" b="1" i="0" u="none" strike="noStrike" kern="1200" baseline="0" dirty="0" err="1">
                <a:solidFill>
                  <a:schemeClr val="tx1"/>
                </a:solidFill>
                <a:latin typeface="+mn-lt"/>
                <a:ea typeface="+mn-ea"/>
                <a:cs typeface="+mn-cs"/>
              </a:rPr>
              <a:t>Gell</a:t>
            </a:r>
            <a:r>
              <a:rPr lang="it-IT" sz="1200" b="1" i="0" u="none" strike="noStrike" kern="1200" baseline="0" dirty="0">
                <a:solidFill>
                  <a:schemeClr val="tx1"/>
                </a:solidFill>
                <a:latin typeface="+mn-lt"/>
                <a:ea typeface="+mn-ea"/>
                <a:cs typeface="+mn-cs"/>
              </a:rPr>
              <a:t> – Mann e </a:t>
            </a:r>
            <a:r>
              <a:rPr lang="it-IT" sz="1200" b="1" i="0" u="none" strike="noStrike" kern="1200" baseline="0" dirty="0" err="1">
                <a:solidFill>
                  <a:schemeClr val="tx1"/>
                </a:solidFill>
                <a:latin typeface="+mn-lt"/>
                <a:ea typeface="+mn-ea"/>
                <a:cs typeface="+mn-cs"/>
              </a:rPr>
              <a:t>Pais</a:t>
            </a:r>
            <a:r>
              <a:rPr lang="it-IT" sz="1200" b="1" i="0" u="none" strike="noStrike" kern="1200" baseline="0" dirty="0">
                <a:solidFill>
                  <a:schemeClr val="tx1"/>
                </a:solidFill>
                <a:latin typeface="+mn-lt"/>
                <a:ea typeface="+mn-ea"/>
                <a:cs typeface="+mn-cs"/>
              </a:rPr>
              <a:t> e verificate</a:t>
            </a:r>
          </a:p>
          <a:p>
            <a:r>
              <a:rPr lang="it-IT" sz="1200" b="1" i="0" u="none" strike="noStrike" kern="1200" baseline="0" dirty="0">
                <a:solidFill>
                  <a:schemeClr val="tx1"/>
                </a:solidFill>
                <a:latin typeface="+mn-lt"/>
                <a:ea typeface="+mn-ea"/>
                <a:cs typeface="+mn-cs"/>
              </a:rPr>
              <a:t>sperimentalmente con mesoni K° prodotti da acceleratori: un mesone K° prodotto</a:t>
            </a:r>
          </a:p>
          <a:p>
            <a:r>
              <a:rPr lang="it-IT" sz="1200" b="1" i="0" u="none" strike="noStrike" kern="1200" baseline="0" dirty="0">
                <a:solidFill>
                  <a:schemeClr val="tx1"/>
                </a:solidFill>
                <a:latin typeface="+mn-lt"/>
                <a:ea typeface="+mn-ea"/>
                <a:cs typeface="+mn-cs"/>
              </a:rPr>
              <a:t>nelle collisioni di un protone con un nucleo viene rivelato come K° ad una certa</a:t>
            </a:r>
          </a:p>
          <a:p>
            <a:r>
              <a:rPr lang="it-IT" sz="1200" b="1" i="0" u="none" strike="noStrike" kern="1200" baseline="0" dirty="0">
                <a:solidFill>
                  <a:schemeClr val="tx1"/>
                </a:solidFill>
                <a:latin typeface="+mn-lt"/>
                <a:ea typeface="+mn-ea"/>
                <a:cs typeface="+mn-cs"/>
              </a:rPr>
              <a:t>distanza dalla sorgente.</a:t>
            </a:r>
            <a:endParaRPr lang="it-IT" dirty="0"/>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31</a:t>
            </a:fld>
            <a:endParaRPr lang="it-IT" altLang="it-IT"/>
          </a:p>
        </p:txBody>
      </p:sp>
    </p:spTree>
    <p:extLst>
      <p:ext uri="{BB962C8B-B14F-4D97-AF65-F5344CB8AC3E}">
        <p14:creationId xmlns:p14="http://schemas.microsoft.com/office/powerpoint/2010/main" val="37134813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Per piccoli valori di L/E non c’è sparizione. Cominciano a sparire quando L/E = 10 km/</a:t>
            </a:r>
            <a:r>
              <a:rPr lang="it-IT" dirty="0" err="1"/>
              <a:t>Mev</a:t>
            </a:r>
            <a:r>
              <a:rPr lang="it-IT" dirty="0"/>
              <a:t>. La profondità della sparizione ossia la probabilità che si trasformino in altro è proporzionale a sin2(di teta12) ( Nota l’angolo non è 45° perché la probabilità di sparizione non è 0%) Il primo minimo della modulazione è legato a teta13 ( che è piccolo), per questo abbiamo fatto più fatica a trovarlo</a:t>
            </a:r>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36</a:t>
            </a:fld>
            <a:endParaRPr lang="it-IT" altLang="it-IT"/>
          </a:p>
        </p:txBody>
      </p:sp>
    </p:spTree>
    <p:extLst>
      <p:ext uri="{BB962C8B-B14F-4D97-AF65-F5344CB8AC3E}">
        <p14:creationId xmlns:p14="http://schemas.microsoft.com/office/powerpoint/2010/main" val="1130369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Nonostante le prime evidenze del meccanismo di oscillazione di neutrino ci siano state con i neutrini solari le prime misure che hanno portato alla determinazione di *** si sono avute con i neutrini </a:t>
            </a:r>
            <a:r>
              <a:rPr lang="it-IT" dirty="0" err="1"/>
              <a:t>atmosferci</a:t>
            </a:r>
            <a:endParaRPr lang="it-IT" dirty="0"/>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37</a:t>
            </a:fld>
            <a:endParaRPr lang="it-IT" altLang="it-IT"/>
          </a:p>
        </p:txBody>
      </p:sp>
    </p:spTree>
    <p:extLst>
      <p:ext uri="{BB962C8B-B14F-4D97-AF65-F5344CB8AC3E}">
        <p14:creationId xmlns:p14="http://schemas.microsoft.com/office/powerpoint/2010/main" val="28836499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Il rivelatore si trova nella miniera di </a:t>
            </a:r>
            <a:r>
              <a:rPr lang="it-IT" dirty="0" err="1"/>
              <a:t>Kamioka</a:t>
            </a:r>
            <a:r>
              <a:rPr lang="it-IT" dirty="0"/>
              <a:t>, 240 km a ovest di Tokio a circa 1000metri sotto terra.</a:t>
            </a:r>
          </a:p>
          <a:p>
            <a:r>
              <a:rPr lang="it-IT" dirty="0"/>
              <a:t>L’esperimento è partorito dalla mente di </a:t>
            </a:r>
            <a:r>
              <a:rPr lang="it-IT" dirty="0" err="1"/>
              <a:t>Koshiba</a:t>
            </a:r>
            <a:r>
              <a:rPr lang="it-IT" dirty="0"/>
              <a:t>, tornato da poco dagli USA</a:t>
            </a:r>
          </a:p>
          <a:p>
            <a:r>
              <a:rPr lang="it-IT" dirty="0"/>
              <a:t>Per poter avere una alta statistica di eventi che di per sé sono poco probabili , come tuti i rivelatori di neutrini, super K utilizza un rivelatore di grandi dimensioni. Il Super-K consiste di un ammasso di 50.000 tonnellate di acqua ultra-pura, circondato da 11.146  tubi fotomoltiplicatori. La struttura cilindrica misura 41,4 m di altezza e 39,3 m di diametro. </a:t>
            </a:r>
          </a:p>
          <a:p>
            <a:r>
              <a:rPr lang="it-IT" dirty="0"/>
              <a:t>L'interazione di un neutrino con gli elettroni o i nuclei dell'acqua può produrre una particella carica (elettrone o muone a seconda del sapore del neutrino incidente) che si muove più veloce della luce nell'acqua (ma ovviamente, più lentamente della luce nel vuoto). Questo fatto genera un lampo di luce dovuto alla radiazione </a:t>
            </a:r>
            <a:r>
              <a:rPr lang="it-IT" dirty="0" err="1"/>
              <a:t>Cereckov</a:t>
            </a:r>
            <a:r>
              <a:rPr lang="it-IT" dirty="0"/>
              <a:t>. Questo lampo genera tracce distintive di luce che vengono registrate e forniscono informazioni sulla direzione e il sapore del neutrino incidente. </a:t>
            </a:r>
          </a:p>
          <a:p>
            <a:r>
              <a:rPr lang="it-IT" dirty="0"/>
              <a:t>Nell’ultima immagine viene mostrato uno dei fotomoltiplicatori di Super-K</a:t>
            </a:r>
          </a:p>
          <a:p>
            <a:endParaRPr lang="it-IT" dirty="0"/>
          </a:p>
          <a:p>
            <a:r>
              <a:rPr lang="it-IT" dirty="0"/>
              <a:t>(</a:t>
            </a:r>
            <a:r>
              <a:rPr lang="it-IT" dirty="0" err="1"/>
              <a:t>Sk</a:t>
            </a:r>
            <a:r>
              <a:rPr lang="it-IT" dirty="0"/>
              <a:t> è stato utilizzato per misure sui neutrini atmosferici, su quelli solari e sui neutrini muonici inviati da </a:t>
            </a:r>
            <a:r>
              <a:rPr lang="it-IT" dirty="0" err="1"/>
              <a:t>KeK</a:t>
            </a:r>
            <a:r>
              <a:rPr lang="it-IT" dirty="0"/>
              <a:t> che si trova a 250 km ( esperimento K2K). Include anche </a:t>
            </a:r>
            <a:r>
              <a:rPr lang="it-IT" dirty="0" err="1"/>
              <a:t>Kam</a:t>
            </a:r>
            <a:r>
              <a:rPr lang="it-IT" dirty="0"/>
              <a:t> Land un rivelatore più piccolo 1000 t di scintillatore ) che conta gli antineutrini elettronici emessi da tutti i reattori nucleari del </a:t>
            </a:r>
            <a:r>
              <a:rPr lang="it-IT" dirty="0" err="1"/>
              <a:t>giappone</a:t>
            </a:r>
            <a:r>
              <a:rPr lang="it-IT" dirty="0"/>
              <a:t> e della corea del Sud.)</a:t>
            </a:r>
          </a:p>
          <a:p>
            <a:endParaRPr lang="it-IT" dirty="0"/>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42</a:t>
            </a:fld>
            <a:endParaRPr lang="it-IT" altLang="it-IT"/>
          </a:p>
        </p:txBody>
      </p:sp>
    </p:spTree>
    <p:extLst>
      <p:ext uri="{BB962C8B-B14F-4D97-AF65-F5344CB8AC3E}">
        <p14:creationId xmlns:p14="http://schemas.microsoft.com/office/powerpoint/2010/main" val="10995065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Questa foto scattata durante il riempimento del rivelatore fornisce un’idea delle dimensioni dell’apparato di misura !!</a:t>
            </a:r>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43</a:t>
            </a:fld>
            <a:endParaRPr lang="it-IT" altLang="it-IT"/>
          </a:p>
        </p:txBody>
      </p:sp>
    </p:spTree>
    <p:extLst>
      <p:ext uri="{BB962C8B-B14F-4D97-AF65-F5344CB8AC3E}">
        <p14:creationId xmlns:p14="http://schemas.microsoft.com/office/powerpoint/2010/main" val="28153753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 neutrini atmosferici sono dalle centinaia alle migliaia di volte più energetici rispetto ai neutrini solari e quindi anche più facili da misurare.</a:t>
            </a:r>
          </a:p>
          <a:p>
            <a:r>
              <a:rPr lang="it-IT" dirty="0"/>
              <a:t>Come sappiamo i neutrini atmosferici vengono prodotti dall’interazione dei raggi cosmici in alta atmosfera. Da queste collisioni spesso si producono pioni carichi che in tempi molto brevi decadono in muoni e neutrini muonici. I muoni come schematizzato nella slide, decadono in elettroni emettendo altri due neutrini.</a:t>
            </a:r>
          </a:p>
          <a:p>
            <a:r>
              <a:rPr lang="it-IT" dirty="0"/>
              <a:t>Dunque come si può facilmente osservare, se tutti i muoni hanno tempo di decadere, il numero di neutrini muonici atteso è doppio rispetto al numero di neutrini elettronici.</a:t>
            </a:r>
          </a:p>
          <a:p>
            <a:r>
              <a:rPr lang="it-IT" dirty="0"/>
              <a:t>Se invece i raggi cosmici primari sono molto energetici, e di conseguenza tutte le particelle da essi prodotte, i muoni possono muoversi a velocità relativistiche. In questi casi , per effetto relativistico della dilatazione dei tempi, il loro tempo di decadimento aumenta ed essi riescono a raggiungere la superficie terrestre senza decadere.  Se tutti i muoni fossero relativistici i neutrini atmosferici sarebbero tutti solo neutrini muonici. Questo spiega perché nel grafico riportato nella slide il rapporto tra neutrini muonici ed elettronici diverge al crescere dell’energia del neutrini.</a:t>
            </a:r>
          </a:p>
          <a:p>
            <a:r>
              <a:rPr lang="it-IT" dirty="0"/>
              <a:t>Diversamente dai neutrini solari che giungono sulla terra da una direzione precisa, quella del sole, i neutrini atmosferici giungono sulla terra da tutte le direzioni.  Se pensiamo di installare un rivelatore in un dato punto della Terra esso sarà raggiunto da neutrini che arrivano dall’alto e che avranno attraversato solo l’atmosfera ( che ha uno spessore di circa 10 km), da neutrini che arrivano dal basso, che avranno attraversato l’atmosfera più il diametro terrestre per un totale di circa 12800 km e da neutrini in direzioni intermedie che avranno percorso strati di diverso spessore di atmosfera e di Terra.</a:t>
            </a:r>
          </a:p>
          <a:p>
            <a:r>
              <a:rPr lang="it-IT" dirty="0"/>
              <a:t>Dunque lo studio dei neutrini atmosferici in funzione dell’angolo di incidenza rispetto al rivelatore può essere un utile strumento per misurare il numero di neutrini in funzione del cammino percorso. E questa è proprio l’idea di Super </a:t>
            </a:r>
            <a:r>
              <a:rPr lang="it-IT" dirty="0" err="1"/>
              <a:t>Kamiokande</a:t>
            </a:r>
            <a:r>
              <a:rPr lang="it-IT" dirty="0"/>
              <a:t>.</a:t>
            </a:r>
          </a:p>
          <a:p>
            <a:r>
              <a:rPr lang="it-IT" dirty="0"/>
              <a:t>Nelle prossime slide descriveremo prima il rivelatore ed il principio di funzionamento quindi illustreremo i risultati.</a:t>
            </a:r>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44</a:t>
            </a:fld>
            <a:endParaRPr lang="it-IT" altLang="it-IT"/>
          </a:p>
        </p:txBody>
      </p:sp>
    </p:spTree>
    <p:extLst>
      <p:ext uri="{BB962C8B-B14F-4D97-AF65-F5344CB8AC3E}">
        <p14:creationId xmlns:p14="http://schemas.microsoft.com/office/powerpoint/2010/main" val="2667537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62ABC5D8-A92B-48AE-A20A-1E5BC85A7813}" type="slidenum">
              <a:rPr lang="it-IT" smtClean="0"/>
              <a:t>4</a:t>
            </a:fld>
            <a:endParaRPr lang="it-IT"/>
          </a:p>
        </p:txBody>
      </p:sp>
    </p:spTree>
    <p:extLst>
      <p:ext uri="{BB962C8B-B14F-4D97-AF65-F5344CB8AC3E}">
        <p14:creationId xmlns:p14="http://schemas.microsoft.com/office/powerpoint/2010/main" val="42884754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La slide mostra in una chiara ricostruzione 3D il tipo di interazione e di misura che ci si aspetta di rilevare: un neutrino arriva ed interagisce con la materia generando muoni od elettroni a seconda del suo sapore. Per la conservazione della quantità di moto la direzione di emissione del muone/elettrone è molto vicina a quella del neutrino incidente. Se l’energia del neutrino è sufficiente la particella carica prodotta muovendosi in acqua genererà luce </a:t>
            </a:r>
            <a:r>
              <a:rPr lang="it-IT" dirty="0" err="1"/>
              <a:t>Cherenkov</a:t>
            </a:r>
            <a:r>
              <a:rPr lang="it-IT" dirty="0"/>
              <a:t> con un angolo caratteristico di circa 42°.</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dirty="0">
                <a:effectLst/>
              </a:rPr>
              <a:t>Questa radiazione andrà poi a colpire determinati fototubi disposti sulla superficie interna del rivelatore: ogni fototubo colpito da questi fotoni può essere visto come un “punto particolare” all’interno del reticolo formato dagli 11 mila fototubi. Se si “unissero” tutti fototubi colpiti si andrebbe a “formare” una figura molto precisa, che non è altro che l’intersezione del cono di luce </a:t>
            </a:r>
            <a:r>
              <a:rPr lang="it-IT" dirty="0" err="1">
                <a:effectLst/>
              </a:rPr>
              <a:t>Cherenkov</a:t>
            </a:r>
            <a:r>
              <a:rPr lang="it-IT" dirty="0">
                <a:effectLst/>
              </a:rPr>
              <a:t> con la superficie del rivelatore. Da questa traccia è possibile poi </a:t>
            </a:r>
            <a:r>
              <a:rPr lang="it-IT" dirty="0"/>
              <a:t>risalire alla natura e all’energia della particella incidente.</a:t>
            </a:r>
          </a:p>
          <a:p>
            <a:r>
              <a:rPr lang="it-IT" dirty="0"/>
              <a:t>Il punto di forza di </a:t>
            </a:r>
            <a:r>
              <a:rPr lang="it-IT" dirty="0" err="1"/>
              <a:t>super_Kamiokande</a:t>
            </a:r>
            <a:r>
              <a:rPr lang="it-IT" dirty="0"/>
              <a:t> sta infatti nel riuscire a discriminare l’anello prodotto da elettroni e muoni e di conseguenza il sapore dei neutrini che li hanno generati. Vediamo come nella slide successiva</a:t>
            </a:r>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46</a:t>
            </a:fld>
            <a:endParaRPr lang="it-IT" altLang="it-IT"/>
          </a:p>
        </p:txBody>
      </p:sp>
    </p:spTree>
    <p:extLst>
      <p:ext uri="{BB962C8B-B14F-4D97-AF65-F5344CB8AC3E}">
        <p14:creationId xmlns:p14="http://schemas.microsoft.com/office/powerpoint/2010/main" val="41810184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b="1" kern="1200" dirty="0">
                <a:solidFill>
                  <a:schemeClr val="tx1"/>
                </a:solidFill>
                <a:effectLst/>
                <a:latin typeface="+mn-lt"/>
                <a:ea typeface="+mn-ea"/>
                <a:cs typeface="+mn-cs"/>
              </a:rPr>
              <a:t>La formazione degli anelli </a:t>
            </a:r>
            <a:r>
              <a:rPr lang="it-IT" sz="1200" b="1" kern="1200" dirty="0" err="1">
                <a:solidFill>
                  <a:schemeClr val="tx1"/>
                </a:solidFill>
                <a:effectLst/>
                <a:latin typeface="+mn-lt"/>
                <a:ea typeface="+mn-ea"/>
                <a:cs typeface="+mn-cs"/>
              </a:rPr>
              <a:t>Cherenkov</a:t>
            </a:r>
            <a:endParaRPr lang="it-IT" sz="1200" b="1"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dirty="0"/>
              <a:t>(http://thegravityroom.blogspot.it/2014/05/radiazione-cherenkov-non-si-smette-mai.html)</a:t>
            </a:r>
            <a:br>
              <a:rPr lang="it-IT" dirty="0"/>
            </a:br>
            <a:br>
              <a:rPr lang="it-IT" dirty="0"/>
            </a:br>
            <a:r>
              <a:rPr lang="it-IT" dirty="0"/>
              <a:t>I muoni, che hanno una massa di circa 207 volte superiore a quella della dell’elettrone si muovono in linea retta nell’acqua creando dei coni di Luce </a:t>
            </a:r>
            <a:r>
              <a:rPr lang="it-IT" dirty="0" err="1"/>
              <a:t>Cherenkov</a:t>
            </a:r>
            <a:r>
              <a:rPr lang="it-IT" dirty="0"/>
              <a:t> dai contorni ben definiti.</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dirty="0"/>
              <a:t>Al contrario gli elettroni, più leggeri, saranno più soggetti ad urti ( </a:t>
            </a:r>
            <a:r>
              <a:rPr lang="it-IT" dirty="0" err="1"/>
              <a:t>scattering</a:t>
            </a:r>
            <a:r>
              <a:rPr lang="it-IT" dirty="0"/>
              <a:t>) e si muoveranno in acqua percorrendo delle </a:t>
            </a:r>
            <a:r>
              <a:rPr lang="it-IT" dirty="0" err="1"/>
              <a:t>traettorie</a:t>
            </a:r>
            <a:r>
              <a:rPr lang="it-IT" dirty="0"/>
              <a:t> più a zig-zig. Di conseguenza i coni </a:t>
            </a:r>
            <a:r>
              <a:rPr lang="it-IT" dirty="0" err="1"/>
              <a:t>Cherenkov</a:t>
            </a:r>
            <a:r>
              <a:rPr lang="it-IT" dirty="0"/>
              <a:t> prodotti dagli elettroni avranno i contorni meno definiti. Proprio queste caratteristiche permettono di discriminare le due particelle.</a:t>
            </a:r>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47</a:t>
            </a:fld>
            <a:endParaRPr lang="it-IT" altLang="it-IT"/>
          </a:p>
        </p:txBody>
      </p:sp>
    </p:spTree>
    <p:extLst>
      <p:ext uri="{BB962C8B-B14F-4D97-AF65-F5344CB8AC3E}">
        <p14:creationId xmlns:p14="http://schemas.microsoft.com/office/powerpoint/2010/main" val="31834553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Nel 1998 vennero mostrati i risultati delle prime misure effettuate: come si può notare dal grafico il numero di neutrini elettronici sono perfettamente in linea con il numero di neutrini attesi mentre i neutrini muonici sono molto meno ( nella slide  460 rispetto ai 660 attesi ).  Le curve sperimentali sono invece perfettamente d’accordo con le attese se si tiene in considerazione il fenomeno di oscillazione : secondo il modello infatti per questi valori del rapporto L/E la probabilità di oscillazione dei neutrini elettronici è quasi nulla e questo spiega perché il numero di neutrini elettronici è il linea con le misure anche senza tenere in considerazione il fenomeno di oscillazione del neutrino. Al contrario c’è una probabilità di oscillazione dei neutrini muonici in neutrini tau: questo spiega il deficit dei neutrini muonici ( che hanno oscillato in tau che l’esperimento non rivela) .</a:t>
            </a:r>
          </a:p>
          <a:p>
            <a:endParaRPr lang="it-IT" dirty="0"/>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48</a:t>
            </a:fld>
            <a:endParaRPr lang="it-IT" altLang="it-IT"/>
          </a:p>
        </p:txBody>
      </p:sp>
    </p:spTree>
    <p:extLst>
      <p:ext uri="{BB962C8B-B14F-4D97-AF65-F5344CB8AC3E}">
        <p14:creationId xmlns:p14="http://schemas.microsoft.com/office/powerpoint/2010/main" val="13134298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Questa slide mostra il numero di neutrini muonici in funzione della direzione di arrivo degli stessi: guardiamo per esempio la misura del riquadro rosso: in ascissa è riportato il coseno dell’angolo formato dalla direzione di provenienza dei neutrini e dalla normale alla Terra nel punto dove si trova il rivelatore. Dunque il valore 1 corrisponde ad un angolo pari a zero, ossia ai neutrini che provengono dritti dal cielo sul rivelatore e che attraversano dunque solo l’atmosfera. Il valore -1 invece corrisponde ad un angolo di 180° e riporta dunque il numero di neutrini che arrivano al rivelatore dopo aver attraversato tutta la terra. </a:t>
            </a:r>
          </a:p>
          <a:p>
            <a:r>
              <a:rPr lang="it-IT" dirty="0"/>
              <a:t>In ordinata invece è riportato il numero di neutrini. La traccia azzurra sono i neutrini attesi secondo la teoria senza tenere in considerazione il fenomeno di oscillazione mentre la traccia rossa rappresenta il numero di neutrini attesi considerando il fenomeno di oscillazione. Le crocette nere sono le misure.</a:t>
            </a:r>
          </a:p>
          <a:p>
            <a:r>
              <a:rPr lang="it-IT" dirty="0"/>
              <a:t>Come si può osservare per i neutrini che giungono con angolo zero o vicino allo zero non si prevede oscillazione e le tre curve coincidono. Per i neutrini invece che attraversano la terra prima di giungere al rivelatore la teoria di oscillazione prevede che una parte dei neutrini muonici oscilli cambiando di sapore e che quindi il numero di neutrini muonici diminuisca, come infatti confermano le misure.</a:t>
            </a:r>
          </a:p>
          <a:p>
            <a:endParaRPr lang="it-IT" dirty="0"/>
          </a:p>
          <a:p>
            <a:r>
              <a:rPr lang="it-IT" dirty="0"/>
              <a:t>Questi dati presentati nel 1998 convincono ormai definitivamente gli scienziati della validità del modello di oscillazione </a:t>
            </a:r>
            <a:r>
              <a:rPr lang="it-IT"/>
              <a:t>di Pontecorvo.</a:t>
            </a:r>
            <a:endParaRPr lang="it-IT" dirty="0"/>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49</a:t>
            </a:fld>
            <a:endParaRPr lang="it-IT" altLang="it-IT"/>
          </a:p>
        </p:txBody>
      </p:sp>
    </p:spTree>
    <p:extLst>
      <p:ext uri="{BB962C8B-B14F-4D97-AF65-F5344CB8AC3E}">
        <p14:creationId xmlns:p14="http://schemas.microsoft.com/office/powerpoint/2010/main" val="18081276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b="1" dirty="0"/>
              <a:t>A </a:t>
            </a:r>
            <a:r>
              <a:rPr lang="it-IT" b="1" dirty="0" err="1"/>
              <a:t>sx</a:t>
            </a:r>
            <a:r>
              <a:rPr lang="it-IT" b="1" dirty="0"/>
              <a:t> il tunnel di SPS (Super Proto Sincrotrone),l’acceleratore del CERN utilizzato per questo esperimento: ogni 6 secondi due pacchetti di protoni a 400GeV vengono estratti da SPS e inviati al bersaglio. Ogni pacchetto contiene fino a 2,4 10</a:t>
            </a:r>
            <a:r>
              <a:rPr lang="it-IT" b="1" baseline="30000" dirty="0"/>
              <a:t>13</a:t>
            </a:r>
            <a:r>
              <a:rPr lang="it-IT" b="1" dirty="0"/>
              <a:t> particelle. Tenendo in considerazione i periodi di inattività e la condivisione di SPS con LHC e altri esperimenti ogni anno vengono inviati alla linea CNGS 4,5x10</a:t>
            </a:r>
            <a:r>
              <a:rPr lang="it-IT" b="1" baseline="30000" dirty="0"/>
              <a:t>19</a:t>
            </a:r>
            <a:r>
              <a:rPr lang="it-IT" b="1" dirty="0"/>
              <a:t> protoni.</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b="1" dirty="0"/>
              <a:t>Il bersaglio è uno degli elemento critici per la produzione di un fascio di neutrini: deve essere sottile per non intrappolare i mesoni prodotto ma abbastanza lungo per fare in modo che la maggior parte dei protoni interagisca con la materia e resistente agli sforzi e al calore prodotto nell’impatto. </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b="1" dirty="0"/>
              <a:t>Nel caso di CNGS il bersaglio è lungo 2 metri e composto da 13 cilindretti di grafite del diametro di 4mm ( 5mm i primi due). Il bersaglio è immerso in elio perché la sua temperatura sale a 700 gradi all’arrivo di ogni pacchetto e la grafite brucerebbe a contatto con l’ossigeno.</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b="1" dirty="0"/>
              <a:t>I protoni interagendo con i nuclei del bersaglio producono varie particelle tra cui molti mesoni </a:t>
            </a:r>
            <a:r>
              <a:rPr lang="it-IT" b="1" dirty="0">
                <a:sym typeface="Symbol" panose="05050102010706020507" pitchFamily="18" charset="2"/>
              </a:rPr>
              <a:t> ( pioni)</a:t>
            </a:r>
            <a:endParaRPr lang="it-IT"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it-IT" b="1" dirty="0"/>
              <a:t>I pioni prodotti dal bersaglio non hanno tutti la stessa energia : per questo motivo delle lenti magnetiche ( magneti sagomati in modo opportuno) poste dopo il bersaglio servono per focalizzare solo le particelle comprese in un intervallo limitato di valori di energia. Le lenti di CNGS sono lunghe 6 metri ciascuna, con pareti sottilissime ( 1mm di alluminio) per non ostacolare il volo dei mesoni.</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b="1" dirty="0"/>
              <a:t>Ci vuole tempo perché i mesoni decadano in muoni e neutrini muonici: un pione di 10GeV percorre in media 560 m prima di decadere e quindi è stato fatto un tubo lungo 1 km , del diametro di 2,5m sotto vuoto. Alla fine del tunnel, 10m sotto terra c’è il </a:t>
            </a:r>
            <a:r>
              <a:rPr lang="it-IT" b="1" dirty="0" err="1"/>
              <a:t>beam</a:t>
            </a:r>
            <a:r>
              <a:rPr lang="it-IT" b="1" dirty="0"/>
              <a:t> </a:t>
            </a:r>
            <a:r>
              <a:rPr lang="it-IT" b="1" dirty="0" err="1"/>
              <a:t>dump</a:t>
            </a:r>
            <a:r>
              <a:rPr lang="it-IT" b="1" dirty="0"/>
              <a:t> : un blocco di 3m di grafite e di 14 m di ferro con una sezione di 10m2, tutto raffreddato ad acqua. Scopo del </a:t>
            </a:r>
            <a:r>
              <a:rPr lang="it-IT" b="1" dirty="0" err="1"/>
              <a:t>beam</a:t>
            </a:r>
            <a:r>
              <a:rPr lang="it-IT" b="1" dirty="0"/>
              <a:t> </a:t>
            </a:r>
            <a:r>
              <a:rPr lang="it-IT" b="1" dirty="0" err="1"/>
              <a:t>dump</a:t>
            </a:r>
            <a:r>
              <a:rPr lang="it-IT" b="1" dirty="0"/>
              <a:t> è quello di assorbire i muoni prodotti dal decadimento dei pioni lasciando così propagare soli neutrini muonici.</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b="1" dirty="0"/>
              <a:t>Quando i neutrini arrivano al GS il fascio si è allargato tanto che l’intensità è uniforme entro un raggio di circa 1 km.</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b="1" dirty="0"/>
              <a:t>Ogni pacchetto di protoni produce un flusso di circa 20.000 neutrini per m2. Solo 1 neutrino su 5 milioni interagisce tra il CERN e il GS.</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b="1" dirty="0"/>
              <a:t>Nel rivelatore OPERA ci si aspettava una decina di eventi in 5 anni !!!!</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b="1" dirty="0"/>
              <a:t>Nella slide in alto a destra il  tubo sotto vuoto del tunnel di decadimento dell’esperimento </a:t>
            </a:r>
            <a:r>
              <a:rPr lang="it-IT" b="1" dirty="0" err="1"/>
              <a:t>Cngs</a:t>
            </a:r>
            <a:r>
              <a:rPr lang="it-IT" b="1" dirty="0"/>
              <a:t> (</a:t>
            </a:r>
            <a:r>
              <a:rPr lang="it-IT" b="1" dirty="0" err="1"/>
              <a:t>Cern</a:t>
            </a:r>
            <a:r>
              <a:rPr lang="it-IT" b="1" dirty="0"/>
              <a:t> Neutrino to Gran Sasso) nel laboratorio CERN (Ginevra, Svizzera), dove le particelle decadono producendo i neutrini diretti al rivelatore Opera nei Laboratori del Gran Sasso (INFN) ©CERN</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b="1" kern="1200" dirty="0">
                <a:solidFill>
                  <a:schemeClr val="tx1"/>
                </a:solidFill>
                <a:latin typeface="+mn-lt"/>
                <a:ea typeface="+mn-ea"/>
                <a:cs typeface="+mn-cs"/>
              </a:rPr>
              <a:t>I neutrini attraversano il sottosuolo in linea retta quasi alla velocità della luce fino al Gran Sasso percorrendo 732 km e giungono a destinazione dopo 2,4 millisecondi. Ad attenderli ai LNGS ci sono gli esperimenti Opera e </a:t>
            </a:r>
            <a:r>
              <a:rPr lang="it-IT" sz="1200" b="1" kern="1200" dirty="0" err="1">
                <a:solidFill>
                  <a:schemeClr val="tx1"/>
                </a:solidFill>
                <a:latin typeface="+mn-lt"/>
                <a:ea typeface="+mn-ea"/>
                <a:cs typeface="+mn-cs"/>
              </a:rPr>
              <a:t>Icarus</a:t>
            </a:r>
            <a:r>
              <a:rPr lang="it-IT" sz="1200" b="1" kern="1200" dirty="0">
                <a:solidFill>
                  <a:schemeClr val="tx1"/>
                </a:solidFill>
                <a:latin typeface="+mn-lt"/>
                <a:ea typeface="+mn-ea"/>
                <a:cs typeface="+mn-cs"/>
              </a:rPr>
              <a:t> che fotografano e registrano i prodotti dell’interazione dei neutrini con i nuclei di cui sono composti i rivelatori. </a:t>
            </a:r>
            <a:r>
              <a:rPr lang="it-IT" b="1" dirty="0"/>
              <a:t>( pag. 70 le scienze giugno 2006)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it-IT" sz="1200" b="1" kern="1200" dirty="0">
              <a:solidFill>
                <a:schemeClr val="tx1"/>
              </a:solidFill>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b="1" kern="1200" dirty="0">
                <a:solidFill>
                  <a:schemeClr val="tx1"/>
                </a:solidFill>
                <a:latin typeface="+mn-lt"/>
                <a:ea typeface="+mn-ea"/>
                <a:cs typeface="+mn-cs"/>
              </a:rPr>
              <a:t>Nelle pagine seguenti alcune </a:t>
            </a:r>
            <a:r>
              <a:rPr lang="it-IT" sz="1200" b="1" kern="1200" dirty="0" err="1">
                <a:solidFill>
                  <a:schemeClr val="tx1"/>
                </a:solidFill>
                <a:latin typeface="+mn-lt"/>
                <a:ea typeface="+mn-ea"/>
                <a:cs typeface="+mn-cs"/>
              </a:rPr>
              <a:t>immegini</a:t>
            </a:r>
            <a:r>
              <a:rPr lang="it-IT" sz="1200" b="1" kern="1200" dirty="0">
                <a:solidFill>
                  <a:schemeClr val="tx1"/>
                </a:solidFill>
                <a:latin typeface="+mn-lt"/>
                <a:ea typeface="+mn-ea"/>
                <a:cs typeface="+mn-cs"/>
              </a:rPr>
              <a:t> ed una slide riassuntiva con i numeri del fascio CNGS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it-IT" b="1" dirty="0"/>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51</a:t>
            </a:fld>
            <a:endParaRPr lang="it-IT" altLang="it-IT"/>
          </a:p>
        </p:txBody>
      </p:sp>
    </p:spTree>
    <p:extLst>
      <p:ext uri="{BB962C8B-B14F-4D97-AF65-F5344CB8AC3E}">
        <p14:creationId xmlns:p14="http://schemas.microsoft.com/office/powerpoint/2010/main" val="1080060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Il rivelatore OPERA, situato nei laboratori sotterranei del Gran Sasso, è stato costruito tra il 2003 e il 2008. Il suo scopo è rivelare eventuali neutrini tau prodotti dall’oscillazione dei neutrini mu che partono dal CERN. I neutrini tau interagendo con la materia producono </a:t>
            </a:r>
            <a:r>
              <a:rPr lang="it-IT" dirty="0" err="1"/>
              <a:t>tauoni</a:t>
            </a:r>
            <a:r>
              <a:rPr lang="it-IT" dirty="0"/>
              <a:t>, che decadono in brevissimo tempo.</a:t>
            </a:r>
          </a:p>
          <a:p>
            <a:r>
              <a:rPr lang="it-IT" dirty="0"/>
              <a:t>Come è già stato spiegato una caratteristica fondamentale del rivelatore deve essere quella di permettere di vedere le tracce lasciate dai </a:t>
            </a:r>
            <a:r>
              <a:rPr lang="it-IT" dirty="0" err="1"/>
              <a:t>tauoni</a:t>
            </a:r>
            <a:r>
              <a:rPr lang="it-IT" dirty="0"/>
              <a:t> che hanno lunghezze dell’ordine del 1 mm. </a:t>
            </a:r>
          </a:p>
          <a:p>
            <a:endParaRPr lang="it-IT" dirty="0"/>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53</a:t>
            </a:fld>
            <a:endParaRPr lang="it-IT" altLang="it-IT"/>
          </a:p>
        </p:txBody>
      </p:sp>
    </p:spTree>
    <p:extLst>
      <p:ext uri="{BB962C8B-B14F-4D97-AF65-F5344CB8AC3E}">
        <p14:creationId xmlns:p14="http://schemas.microsoft.com/office/powerpoint/2010/main" val="30875000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Il cuore del rivelatore è costituito da un sandwich di piombo ed emulsioni nucleari. Il piombo fornisce ai neutrini dei bersagli con cui interagire producendo </a:t>
            </a:r>
            <a:r>
              <a:rPr lang="it-IT" dirty="0" err="1"/>
              <a:t>tauoni</a:t>
            </a:r>
            <a:r>
              <a:rPr lang="it-IT" dirty="0"/>
              <a:t>. Poiché le lastre hanno lo spessore di 1mm i </a:t>
            </a:r>
            <a:r>
              <a:rPr lang="it-IT" dirty="0" err="1"/>
              <a:t>tauoni</a:t>
            </a:r>
            <a:r>
              <a:rPr lang="it-IT" dirty="0"/>
              <a:t> prodotti riescono ad uscire dal piombo attraversando lo strato di emulsioni nucleari che sono alternate alle lastre di piombo.</a:t>
            </a:r>
          </a:p>
          <a:p>
            <a:r>
              <a:rPr lang="it-IT" dirty="0"/>
              <a:t>Le emulsioni nucleari ( rivelatori sviluppati per riuscire a catturare i raggi cosmici in alta montagna) sono una sorta di pellicola fotografica: su di un supporto di cellulosa di 200 micron sono depositati 45 micron di emulsione sensibile.</a:t>
            </a:r>
          </a:p>
          <a:p>
            <a:r>
              <a:rPr lang="it-IT" sz="1200" kern="1200" dirty="0">
                <a:solidFill>
                  <a:schemeClr val="tx1"/>
                </a:solidFill>
                <a:effectLst/>
                <a:latin typeface="+mn-lt"/>
                <a:ea typeface="+mn-ea"/>
                <a:cs typeface="+mn-cs"/>
              </a:rPr>
              <a:t>Le emulsioni sono cristalli di Bromuro d’argento (</a:t>
            </a:r>
            <a:r>
              <a:rPr lang="it-IT" sz="1200" kern="1200" dirty="0" err="1">
                <a:solidFill>
                  <a:schemeClr val="tx1"/>
                </a:solidFill>
                <a:effectLst/>
                <a:latin typeface="+mn-lt"/>
                <a:ea typeface="+mn-ea"/>
                <a:cs typeface="+mn-cs"/>
              </a:rPr>
              <a:t>AgBr</a:t>
            </a:r>
            <a:r>
              <a:rPr lang="it-IT" sz="1200" kern="1200" dirty="0">
                <a:solidFill>
                  <a:schemeClr val="tx1"/>
                </a:solidFill>
                <a:effectLst/>
                <a:latin typeface="+mn-lt"/>
                <a:ea typeface="+mn-ea"/>
                <a:cs typeface="+mn-cs"/>
              </a:rPr>
              <a:t>) in sospensione in un gel organico. Come avviene per le emulsioni fotografiche quando una particella carica attraversa l’emulsione provoca lo sviluppo, ossia l’annerimento, dei grani di bromuro d’argento lasciando così impressa nell’emulsione la sua traccia.</a:t>
            </a:r>
          </a:p>
          <a:p>
            <a:r>
              <a:rPr lang="it-IT" sz="1200" kern="1200" dirty="0">
                <a:solidFill>
                  <a:schemeClr val="tx1"/>
                </a:solidFill>
                <a:effectLst/>
                <a:latin typeface="+mn-lt"/>
                <a:ea typeface="+mn-ea"/>
                <a:cs typeface="+mn-cs"/>
              </a:rPr>
              <a:t>Rispetto alle normali emulsioni fotografiche, le emulsioni nucleari sono:</a:t>
            </a:r>
          </a:p>
          <a:p>
            <a:pPr lvl="0"/>
            <a:r>
              <a:rPr lang="it-IT" sz="1200" kern="1200" dirty="0">
                <a:solidFill>
                  <a:schemeClr val="tx1"/>
                </a:solidFill>
                <a:effectLst/>
                <a:latin typeface="+mn-lt"/>
                <a:ea typeface="+mn-ea"/>
                <a:cs typeface="+mn-cs"/>
              </a:rPr>
              <a:t>1) arricchite in </a:t>
            </a:r>
            <a:r>
              <a:rPr lang="it-IT" sz="1200" kern="1200" dirty="0" err="1">
                <a:solidFill>
                  <a:schemeClr val="tx1"/>
                </a:solidFill>
                <a:effectLst/>
                <a:latin typeface="+mn-lt"/>
                <a:ea typeface="+mn-ea"/>
                <a:cs typeface="+mn-cs"/>
              </a:rPr>
              <a:t>AgBr</a:t>
            </a:r>
            <a:r>
              <a:rPr lang="it-IT" sz="1200" kern="1200" dirty="0">
                <a:solidFill>
                  <a:schemeClr val="tx1"/>
                </a:solidFill>
                <a:effectLst/>
                <a:latin typeface="+mn-lt"/>
                <a:ea typeface="+mn-ea"/>
                <a:cs typeface="+mn-cs"/>
              </a:rPr>
              <a:t> per avere delle tracce più dense di punti </a:t>
            </a:r>
          </a:p>
          <a:p>
            <a:pPr lvl="0"/>
            <a:r>
              <a:rPr lang="it-IT" sz="1200" kern="1200" dirty="0">
                <a:solidFill>
                  <a:schemeClr val="tx1"/>
                </a:solidFill>
                <a:effectLst/>
                <a:latin typeface="+mn-lt"/>
                <a:ea typeface="+mn-ea"/>
                <a:cs typeface="+mn-cs"/>
              </a:rPr>
              <a:t>2) più spesse per riuscire a seguire più a lungo la traccia lasciata da una  particella</a:t>
            </a:r>
          </a:p>
          <a:p>
            <a:r>
              <a:rPr lang="it-IT" sz="1200" kern="1200" dirty="0">
                <a:solidFill>
                  <a:schemeClr val="tx1"/>
                </a:solidFill>
                <a:effectLst/>
                <a:latin typeface="+mn-lt"/>
                <a:ea typeface="+mn-ea"/>
                <a:cs typeface="+mn-cs"/>
              </a:rPr>
              <a:t>3) con grani più piccoli e più omogenei in dimensione (0.15 ÷ 1.0 μ ) per ottenere un’immagine di migliore risoluzione</a:t>
            </a:r>
          </a:p>
          <a:p>
            <a:r>
              <a:rPr lang="it-IT" sz="1200" kern="1200" dirty="0">
                <a:solidFill>
                  <a:schemeClr val="tx1"/>
                </a:solidFill>
                <a:effectLst/>
                <a:latin typeface="+mn-lt"/>
                <a:ea typeface="+mn-ea"/>
                <a:cs typeface="+mn-cs"/>
              </a:rPr>
              <a:t> Come le pellicole fotografiche, le emulsioni nucleari vanno sviluppate dopo l’esposizione per visualizzare l’immagine.</a:t>
            </a:r>
          </a:p>
          <a:p>
            <a:endParaRPr lang="it-IT" dirty="0"/>
          </a:p>
          <a:p>
            <a:r>
              <a:rPr lang="it-IT" dirty="0"/>
              <a:t>Dunque ci si aspetta che ogni tanto un neutrino interagisca con la materia nel piombo generando un </a:t>
            </a:r>
            <a:r>
              <a:rPr lang="it-IT" dirty="0" err="1"/>
              <a:t>tauone</a:t>
            </a:r>
            <a:r>
              <a:rPr lang="it-IT" dirty="0"/>
              <a:t>, questo uscito dal piombo lascerà una traccia nell’emulsione e decadrà nella lastra di piombo adiacente generando altre tracce nelle emulsioni successive.</a:t>
            </a:r>
          </a:p>
          <a:p>
            <a:endParaRPr lang="it-IT" dirty="0"/>
          </a:p>
          <a:p>
            <a:r>
              <a:rPr lang="it-IT" dirty="0"/>
              <a:t>L’esperimento Opera è costituito da un rivelatore che ha al suo interno 150.000 mattoncini di piombo rivestito di emulsione fotografica. Il peso totale è di 1.300 tonnellate. Ogni mattoncino pesa 8,3 kg ed è costituito da 56 lastre di piombo dello spessore di 1mm intervallate da film di emulsione fotografica ultrasensibile. Opera ha un volume totale di 2000 tonnellate e un peso di 4000 tonnellate. </a:t>
            </a:r>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55</a:t>
            </a:fld>
            <a:endParaRPr lang="it-IT" altLang="it-IT"/>
          </a:p>
        </p:txBody>
      </p:sp>
    </p:spTree>
    <p:extLst>
      <p:ext uri="{BB962C8B-B14F-4D97-AF65-F5344CB8AC3E}">
        <p14:creationId xmlns:p14="http://schemas.microsoft.com/office/powerpoint/2010/main" val="19549083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Le emulsioni devono essere sviluppate e quindi analizzate da sistemi in grado di analizzare in modo automatico le tracce.</a:t>
            </a:r>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56</a:t>
            </a:fld>
            <a:endParaRPr lang="it-IT" altLang="it-IT"/>
          </a:p>
        </p:txBody>
      </p:sp>
    </p:spTree>
    <p:extLst>
      <p:ext uri="{BB962C8B-B14F-4D97-AF65-F5344CB8AC3E}">
        <p14:creationId xmlns:p14="http://schemas.microsoft.com/office/powerpoint/2010/main" val="561016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La slide mostra la diversità tra una traccia lasciata da un muone che sarà dritta e quella lasciata da un </a:t>
            </a:r>
            <a:r>
              <a:rPr lang="it-IT" dirty="0" err="1"/>
              <a:t>tauone</a:t>
            </a:r>
            <a:r>
              <a:rPr lang="it-IT" dirty="0"/>
              <a:t> che poco dopo decade: in questo secondo caso ci si aspetta un </a:t>
            </a:r>
            <a:r>
              <a:rPr lang="it-IT" dirty="0" err="1"/>
              <a:t>Kink</a:t>
            </a:r>
            <a:r>
              <a:rPr lang="it-IT" dirty="0"/>
              <a:t>, un ginocchio, nella traccia lasciata dal tau quando decade. Questo è dovuto alla conservazione della quantità di moto. Infatti Il modo in cui può decadere un tau non è unico (la slide mostra le diverse possibilità) ma in ogni caso le particelle cariche ( che lasciano dunque le tracce nel rivelatore) devieranno rispetto alla direzione del tau originario.</a:t>
            </a:r>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57</a:t>
            </a:fld>
            <a:endParaRPr lang="it-IT" altLang="it-IT"/>
          </a:p>
        </p:txBody>
      </p:sp>
    </p:spTree>
    <p:extLst>
      <p:ext uri="{BB962C8B-B14F-4D97-AF65-F5344CB8AC3E}">
        <p14:creationId xmlns:p14="http://schemas.microsoft.com/office/powerpoint/2010/main" val="17254938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Occorre tuttavia predisporre un rivelatore che segnali in quale dei 150.000 mattoncini è avvenuto un evento interessante per poter estrarre il mattoncino e sviluppare le emulsioni per analizzarne le tracce. Per questo motivo i mattoncini sono impilati formando dei muri e tra un muro e l’altro sono disposti degli scintillatori plastici: rivelatori che emettono luce che viene poi convertita in segnale elettrico: il compito degli scintillatori è quella di segnalare in tempo reale che è avvenuta un’interazione e quella di permettere di capire da quale mattone proviene il segnale.</a:t>
            </a:r>
          </a:p>
          <a:p>
            <a:r>
              <a:rPr lang="it-IT" dirty="0"/>
              <a:t>Il rivelatore è anche dotato di due spettrometri che permettono di misurare carica, massa ed energia delle particelle prodotte.</a:t>
            </a:r>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58</a:t>
            </a:fld>
            <a:endParaRPr lang="it-IT" altLang="it-IT"/>
          </a:p>
        </p:txBody>
      </p:sp>
    </p:spTree>
    <p:extLst>
      <p:ext uri="{BB962C8B-B14F-4D97-AF65-F5344CB8AC3E}">
        <p14:creationId xmlns:p14="http://schemas.microsoft.com/office/powerpoint/2010/main" val="1338805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Possibiltà</a:t>
            </a:r>
            <a:r>
              <a:rPr lang="it-IT" dirty="0"/>
              <a:t> che esista una particella neutra con spin ½</a:t>
            </a:r>
            <a:r>
              <a:rPr lang="it-IT" baseline="0" dirty="0"/>
              <a:t> che rispetti il principio di esclusione, ma che sia diverso dai fotoni, in quanto non viaggia alla velocità della luce. La massa dovrebbe essere simile al quella dell’elettrone. La somma di energia di elettrone e neutrone rimane costante.</a:t>
            </a:r>
            <a:endParaRPr lang="it-IT" dirty="0"/>
          </a:p>
        </p:txBody>
      </p:sp>
      <p:sp>
        <p:nvSpPr>
          <p:cNvPr id="4" name="Segnaposto numero diapositiva 3"/>
          <p:cNvSpPr>
            <a:spLocks noGrp="1"/>
          </p:cNvSpPr>
          <p:nvPr>
            <p:ph type="sldNum" sz="quarter" idx="10"/>
          </p:nvPr>
        </p:nvSpPr>
        <p:spPr/>
        <p:txBody>
          <a:bodyPr/>
          <a:lstStyle/>
          <a:p>
            <a:fld id="{62ABC5D8-A92B-48AE-A20A-1E5BC85A7813}" type="slidenum">
              <a:rPr lang="it-IT" smtClean="0"/>
              <a:t>6</a:t>
            </a:fld>
            <a:endParaRPr lang="it-IT"/>
          </a:p>
        </p:txBody>
      </p:sp>
    </p:spTree>
    <p:extLst>
      <p:ext uri="{BB962C8B-B14F-4D97-AF65-F5344CB8AC3E}">
        <p14:creationId xmlns:p14="http://schemas.microsoft.com/office/powerpoint/2010/main" val="19830228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b="1" dirty="0"/>
              <a:t>Opera, Laboratori Nazionali del Gran Sasso (INFN): Un robot preleva uno dei 80.000 </a:t>
            </a:r>
            <a:r>
              <a:rPr lang="it-IT" b="1" dirty="0" err="1"/>
              <a:t>bricks</a:t>
            </a:r>
            <a:r>
              <a:rPr lang="it-IT" b="1" dirty="0"/>
              <a:t> (mattoni) di cui è composto il rivelatore Opera nei Laboratori del Gran Sasso (INFN). Nei </a:t>
            </a:r>
            <a:r>
              <a:rPr lang="it-IT" b="1" dirty="0" err="1"/>
              <a:t>bricks</a:t>
            </a:r>
            <a:r>
              <a:rPr lang="it-IT" b="1" dirty="0"/>
              <a:t> avvengono le interazioni dei neutrini provenienti dal CERN.</a:t>
            </a:r>
          </a:p>
          <a:p>
            <a:endParaRPr lang="it-IT" dirty="0"/>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59</a:t>
            </a:fld>
            <a:endParaRPr lang="it-IT" altLang="it-IT"/>
          </a:p>
        </p:txBody>
      </p:sp>
    </p:spTree>
    <p:extLst>
      <p:ext uri="{BB962C8B-B14F-4D97-AF65-F5344CB8AC3E}">
        <p14:creationId xmlns:p14="http://schemas.microsoft.com/office/powerpoint/2010/main" val="34175696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Nel 2010 si osserva il primo evento riconducibile ad un decadimento di tau: in questo caso il decadimento osservato è il secondo tra quelli possibili ( quello con probabilità del 49%) : il tau (traccia rossa breve) decade in un adrone ( la traccia «</a:t>
            </a:r>
            <a:r>
              <a:rPr lang="it-IT" dirty="0" err="1"/>
              <a:t>daugheter</a:t>
            </a:r>
            <a:r>
              <a:rPr lang="it-IT" dirty="0"/>
              <a:t>», in questo caso un pione carico ) che lascia una traccia dritta penetrante , un neutrino tau che non si vede ed un pione neutro. Quest’ultima particella inizialmente non si vede ma poi decade in due fotoni che subito interagendo con la materia producono due sciami elettromagnetici ( le tracce indicate con gamma1 e gamma2): se si retroproiettano le due tracce si vede che hanno origine esattamente dove finisce la breve traccia rossa del tau.</a:t>
            </a:r>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61</a:t>
            </a:fld>
            <a:endParaRPr lang="it-IT" altLang="it-IT"/>
          </a:p>
        </p:txBody>
      </p:sp>
    </p:spTree>
    <p:extLst>
      <p:ext uri="{BB962C8B-B14F-4D97-AF65-F5344CB8AC3E}">
        <p14:creationId xmlns:p14="http://schemas.microsoft.com/office/powerpoint/2010/main" val="27020704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L’evento del 2010 ha grande eco mediatico : è la prima volta che si vede un tau prodotto da un neutrino tau generato dall’oscillazione di un neutrino mu. Negli anni successivi altri eventi tau sono stati rilevati confermando in modo definitivo le oscillazioni da neutrini mu in neutrini tau</a:t>
            </a:r>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62</a:t>
            </a:fld>
            <a:endParaRPr lang="it-IT" altLang="it-IT"/>
          </a:p>
        </p:txBody>
      </p:sp>
    </p:spTree>
    <p:extLst>
      <p:ext uri="{BB962C8B-B14F-4D97-AF65-F5344CB8AC3E}">
        <p14:creationId xmlns:p14="http://schemas.microsoft.com/office/powerpoint/2010/main" val="23286212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62ABC5D8-A92B-48AE-A20A-1E5BC85A7813}" type="slidenum">
              <a:rPr lang="it-IT" smtClean="0"/>
              <a:t>69</a:t>
            </a:fld>
            <a:endParaRPr lang="it-IT"/>
          </a:p>
        </p:txBody>
      </p:sp>
    </p:spTree>
    <p:extLst>
      <p:ext uri="{BB962C8B-B14F-4D97-AF65-F5344CB8AC3E}">
        <p14:creationId xmlns:p14="http://schemas.microsoft.com/office/powerpoint/2010/main" val="4206499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62ABC5D8-A92B-48AE-A20A-1E5BC85A7813}" type="slidenum">
              <a:rPr lang="it-IT" smtClean="0"/>
              <a:t>72</a:t>
            </a:fld>
            <a:endParaRPr lang="it-IT"/>
          </a:p>
        </p:txBody>
      </p:sp>
    </p:spTree>
    <p:extLst>
      <p:ext uri="{BB962C8B-B14F-4D97-AF65-F5344CB8AC3E}">
        <p14:creationId xmlns:p14="http://schemas.microsoft.com/office/powerpoint/2010/main" val="37033566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62ABC5D8-A92B-48AE-A20A-1E5BC85A7813}" type="slidenum">
              <a:rPr lang="it-IT" smtClean="0"/>
              <a:t>75</a:t>
            </a:fld>
            <a:endParaRPr lang="it-IT"/>
          </a:p>
        </p:txBody>
      </p:sp>
    </p:spTree>
    <p:extLst>
      <p:ext uri="{BB962C8B-B14F-4D97-AF65-F5344CB8AC3E}">
        <p14:creationId xmlns:p14="http://schemas.microsoft.com/office/powerpoint/2010/main" val="37009707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Volevo concludere con alcuni aspetti relativi ai neutrini che hanno colpito me e gli altri ragazzi del progetto con cui abbiamo discusso su come concludere questo seminario</a:t>
            </a:r>
          </a:p>
          <a:p>
            <a:pPr marL="171450" indent="-171450">
              <a:buFontTx/>
              <a:buChar char="-"/>
            </a:pPr>
            <a:r>
              <a:rPr lang="it-IT" dirty="0" err="1"/>
              <a:t>Innanzituto</a:t>
            </a:r>
            <a:r>
              <a:rPr lang="it-IT" dirty="0"/>
              <a:t> siamo stati stupiti dalla teoria dell’oscillazione che sebbene Alessandro l’abbia spiegata molto bene rimane qualcosa di veramente difficile da immaginare. Dunque la fisica si sta spingendo in mondi che la nostra mente fatica davvero a «vedere».</a:t>
            </a:r>
          </a:p>
          <a:p>
            <a:pPr marL="171450" indent="-171450">
              <a:buFontTx/>
              <a:buChar char="-"/>
            </a:pPr>
            <a:r>
              <a:rPr lang="it-IT" dirty="0"/>
              <a:t>Ci hanno sorpreso le dimensioni di questi rivelatori , così enormi per vedere qualcosa di così piccolo.</a:t>
            </a:r>
          </a:p>
          <a:p>
            <a:pPr marL="0" indent="0">
              <a:buFontTx/>
              <a:buNone/>
            </a:pPr>
            <a:r>
              <a:rPr lang="it-IT" dirty="0"/>
              <a:t>-   Un altro aspetto curioso è quanto la fisica , che è una scienza sperimentale, proceda invece in certi momenti più basandosi sulla fede che i fisici hanno in alcuni principi ritenuti irrinunciabili, </a:t>
            </a:r>
            <a:r>
              <a:rPr lang="it-IT" dirty="0" err="1"/>
              <a:t>coem</a:t>
            </a:r>
            <a:r>
              <a:rPr lang="it-IT" dirty="0"/>
              <a:t> le leggi di conservazione</a:t>
            </a:r>
          </a:p>
        </p:txBody>
      </p:sp>
      <p:sp>
        <p:nvSpPr>
          <p:cNvPr id="4" name="Segnaposto numero diapositiva 3"/>
          <p:cNvSpPr>
            <a:spLocks noGrp="1"/>
          </p:cNvSpPr>
          <p:nvPr>
            <p:ph type="sldNum" sz="quarter" idx="10"/>
          </p:nvPr>
        </p:nvSpPr>
        <p:spPr/>
        <p:txBody>
          <a:bodyPr/>
          <a:lstStyle/>
          <a:p>
            <a:fld id="{62ABC5D8-A92B-48AE-A20A-1E5BC85A7813}" type="slidenum">
              <a:rPr lang="it-IT" smtClean="0"/>
              <a:t>76</a:t>
            </a:fld>
            <a:endParaRPr lang="it-IT"/>
          </a:p>
        </p:txBody>
      </p:sp>
    </p:spTree>
    <p:extLst>
      <p:ext uri="{BB962C8B-B14F-4D97-AF65-F5344CB8AC3E}">
        <p14:creationId xmlns:p14="http://schemas.microsoft.com/office/powerpoint/2010/main" val="12782152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Ed anche il metodo scientifico non procede sempre in modo così lineare come studiamo nei primi anni di liceo, dall’esperimento alla teoria:</a:t>
            </a:r>
          </a:p>
          <a:p>
            <a:r>
              <a:rPr lang="it-IT" dirty="0"/>
              <a:t>Abbiamo visto infatti più esempi nella storia del neutrino in cui sono state le idee a guidare la sperimentazione: non solo Pauli che ha introdotto il neutrino per far «tornare i conti sull’energia che non tornavano» ma anche Pontecorvo che ha previsto questa stranezza dell’oscillazione del neutrino a partire da considerazioni di tipo matematico.</a:t>
            </a:r>
          </a:p>
          <a:p>
            <a:r>
              <a:rPr lang="it-IT" dirty="0"/>
              <a:t>Dunque nella storia del neutrino sembra quasi che il metodo scientifico proceda in senso inverso dalla teoria alla sperimentazione</a:t>
            </a:r>
          </a:p>
        </p:txBody>
      </p:sp>
      <p:sp>
        <p:nvSpPr>
          <p:cNvPr id="4" name="Segnaposto numero diapositiva 3"/>
          <p:cNvSpPr>
            <a:spLocks noGrp="1"/>
          </p:cNvSpPr>
          <p:nvPr>
            <p:ph type="sldNum" sz="quarter" idx="10"/>
          </p:nvPr>
        </p:nvSpPr>
        <p:spPr/>
        <p:txBody>
          <a:bodyPr/>
          <a:lstStyle/>
          <a:p>
            <a:fld id="{62ABC5D8-A92B-48AE-A20A-1E5BC85A7813}" type="slidenum">
              <a:rPr lang="it-IT" smtClean="0"/>
              <a:t>77</a:t>
            </a:fld>
            <a:endParaRPr lang="it-IT"/>
          </a:p>
        </p:txBody>
      </p:sp>
    </p:spTree>
    <p:extLst>
      <p:ext uri="{BB962C8B-B14F-4D97-AF65-F5344CB8AC3E}">
        <p14:creationId xmlns:p14="http://schemas.microsoft.com/office/powerpoint/2010/main" val="27901697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Ciò che invece rimane una costante della scienza è che qualunque idea o teoria , per quanto sensata o bizzarra possa apparire , diventa scienza solo dopo aver passato il vaglio della verifica sperimentale. Come dice Einstein ….</a:t>
            </a:r>
          </a:p>
        </p:txBody>
      </p:sp>
      <p:sp>
        <p:nvSpPr>
          <p:cNvPr id="4" name="Segnaposto numero diapositiva 3"/>
          <p:cNvSpPr>
            <a:spLocks noGrp="1"/>
          </p:cNvSpPr>
          <p:nvPr>
            <p:ph type="sldNum" sz="quarter" idx="10"/>
          </p:nvPr>
        </p:nvSpPr>
        <p:spPr/>
        <p:txBody>
          <a:bodyPr/>
          <a:lstStyle/>
          <a:p>
            <a:fld id="{62ABC5D8-A92B-48AE-A20A-1E5BC85A7813}" type="slidenum">
              <a:rPr lang="it-IT" smtClean="0"/>
              <a:t>78</a:t>
            </a:fld>
            <a:endParaRPr lang="it-IT"/>
          </a:p>
        </p:txBody>
      </p:sp>
    </p:spTree>
    <p:extLst>
      <p:ext uri="{BB962C8B-B14F-4D97-AF65-F5344CB8AC3E}">
        <p14:creationId xmlns:p14="http://schemas.microsoft.com/office/powerpoint/2010/main" val="3930940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a:t>L'ideatore di questi incontri a Bruxelles fu Ernest Solvay, il ricco industriale che ha avuto l'intuizione di riunire le più grandi menti scientifiche. Aveva tanti soldi e voleva fare qualcosa di utile per l'umanità. Aveva anche un grande amico, </a:t>
            </a:r>
            <a:r>
              <a:rPr lang="it-IT" dirty="0">
                <a:hlinkClick r:id="rId3" tooltip="Alfred Nobel"/>
              </a:rPr>
              <a:t>Alfred Nobel</a:t>
            </a:r>
            <a:r>
              <a:rPr lang="it-IT" dirty="0"/>
              <a:t>, </a:t>
            </a:r>
            <a:r>
              <a:rPr lang="it-IT" dirty="0">
                <a:hlinkClick r:id="rId4" tooltip="Svezia"/>
              </a:rPr>
              <a:t>svedese</a:t>
            </a:r>
            <a:r>
              <a:rPr lang="it-IT" dirty="0"/>
              <a:t>, ricco anche lui. I due discutevano spesso insieme per capire come realizzare qualcosa di nuovo che favorisse lo sviluppo e il progresso. Decisero allora di procedere nel modo seguente: uno realizzò i famosi premi, che sarebbero diventati i più ambiti in tutti i campi della scienza e non solo; l'altro, invece, organizzò gli incontri dei fisici più importanti, di cui in pochi conoscevano le storie. Solvay finanziava viaggi, alloggi, spese e tutto quello che poteva servire, a cadenza costante, ogni tre anni, dal 1911 in poi. I congressi furono interrotti solo dalle guerre e proseguono ancora oggi, sempre a Bruxelles, sempre in autunno e sempre ogni tre anni. Così facendo, uno dei due amici ha fatto in modo di facilitare la nascita delle idee, delle scoperte che avrebbero cambiato la storia e l'altro, successivamente, faceva in modo di premiare le idee più geniali. I congressi erano nati per fare il punto della situazione sull'attualità più scottante. Solvay morì nel </a:t>
            </a:r>
            <a:r>
              <a:rPr lang="it-IT" dirty="0">
                <a:hlinkClick r:id="rId5" tooltip="1922"/>
              </a:rPr>
              <a:t>1922</a:t>
            </a:r>
            <a:r>
              <a:rPr lang="it-IT" dirty="0"/>
              <a:t>, facendo in tempo a vedere solo tre congressi.</a:t>
            </a:r>
            <a:r>
              <a:rPr lang="it-IT" baseline="30000" dirty="0">
                <a:hlinkClick r:id="rId6"/>
              </a:rPr>
              <a:t>[1]</a:t>
            </a:r>
            <a:endParaRPr lang="it-IT" dirty="0"/>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solidFill>
                  <a:prstClr val="black"/>
                </a:solidFill>
              </a:rPr>
              <a:pPr/>
              <a:t>7</a:t>
            </a:fld>
            <a:endParaRPr lang="it-IT" altLang="it-IT">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solidFill>
                  <a:prstClr val="black"/>
                </a:solidFill>
              </a:rPr>
              <a:pPr/>
              <a:t>9</a:t>
            </a:fld>
            <a:endParaRPr lang="it-IT" altLang="it-IT">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a:t>Fred </a:t>
            </a:r>
            <a:r>
              <a:rPr lang="it-IT" dirty="0" err="1"/>
              <a:t>Reines</a:t>
            </a:r>
            <a:r>
              <a:rPr lang="it-IT" dirty="0"/>
              <a:t>: Partecipa al progetto Manhattan a Los Alamos, Partecipa ai test sulle bombe prima e dopo la guerra , inclusi quelli svolti sugli atolli di bikini e di </a:t>
            </a:r>
            <a:r>
              <a:rPr lang="it-IT" dirty="0" err="1"/>
              <a:t>Eniwetok</a:t>
            </a:r>
            <a:r>
              <a:rPr lang="it-IT" dirty="0"/>
              <a:t>. Nel 1951 chiede dal suo capo di Los Alamos un periodo di aspettativa per potersi</a:t>
            </a:r>
            <a:r>
              <a:rPr lang="it-IT" baseline="0" dirty="0"/>
              <a:t> dedicare a questioni di fisica fondamentale. Ricorda di aver “traslocato in un ufficio vuoto di ogni cosa, fissando per mesi un blocco per gli appunti in bianco, alla ricerca di un problema interessante per cui valesse la pena dedicare i lavoro di una vita.” Sa che nelle reazioni nucleari dovrebbero essere emessi neutrini e quindi che bombe e reattori avrebbero dovuto essere delle buone sorgenti (in media un evento di fissione produce 6 neutrini)</a:t>
            </a:r>
          </a:p>
          <a:p>
            <a:r>
              <a:rPr lang="it-IT" baseline="0" dirty="0"/>
              <a:t>Nel 1951  per caso incontra </a:t>
            </a:r>
            <a:r>
              <a:rPr lang="it-IT" baseline="0" dirty="0" err="1"/>
              <a:t>Cowan</a:t>
            </a:r>
            <a:r>
              <a:rPr lang="it-IT" baseline="0" dirty="0"/>
              <a:t> : durante un viaggio a Princeton i due sono costretti a terra da un problema al motore dell’aereo. Girovagano per l’</a:t>
            </a:r>
            <a:r>
              <a:rPr lang="it-IT" baseline="0" dirty="0" err="1"/>
              <a:t>aereoporto</a:t>
            </a:r>
            <a:r>
              <a:rPr lang="it-IT" baseline="0" dirty="0"/>
              <a:t> parlando di fisica e decidono che si sarebbero dedicati ai neutrini “Perché decidemmo di misurare i neutrini ? Perché tutti dicevano che era impossibile”. </a:t>
            </a:r>
            <a:r>
              <a:rPr lang="it-IT" baseline="0" dirty="0" err="1"/>
              <a:t>Reins</a:t>
            </a:r>
            <a:r>
              <a:rPr lang="it-IT" baseline="0" dirty="0"/>
              <a:t> .. “Aver lavorato ai </a:t>
            </a:r>
            <a:r>
              <a:rPr lang="it-IT" baseline="0"/>
              <a:t>test sulle </a:t>
            </a:r>
            <a:r>
              <a:rPr lang="it-IT" baseline="0" dirty="0"/>
              <a:t>bombe ci aveva abituato a pensare in grande, a credere che ce l’avremmo potuta fare …”</a:t>
            </a:r>
          </a:p>
          <a:p>
            <a:endParaRPr lang="it-IT" baseline="0" dirty="0"/>
          </a:p>
          <a:p>
            <a:r>
              <a:rPr lang="it-IT" baseline="0" dirty="0"/>
              <a:t>Nota : </a:t>
            </a:r>
            <a:r>
              <a:rPr lang="it-IT" baseline="0" dirty="0" err="1"/>
              <a:t>Cowan</a:t>
            </a:r>
            <a:r>
              <a:rPr lang="it-IT" baseline="0" dirty="0"/>
              <a:t> e </a:t>
            </a:r>
            <a:r>
              <a:rPr lang="it-IT" baseline="0" dirty="0" err="1"/>
              <a:t>Reines</a:t>
            </a:r>
            <a:r>
              <a:rPr lang="it-IT" baseline="0" dirty="0"/>
              <a:t> ignorano a quel tempo la distinzione tra neutrini e antineutrini !!!</a:t>
            </a:r>
          </a:p>
          <a:p>
            <a:endParaRPr lang="it-IT" baseline="0" dirty="0"/>
          </a:p>
          <a:p>
            <a:r>
              <a:rPr lang="it-IT" dirty="0"/>
              <a:t>https://www.youtube.com/watch?v=AYqEtm0X2Sc  : </a:t>
            </a:r>
            <a:r>
              <a:rPr lang="it-IT" dirty="0" err="1"/>
              <a:t>Reines</a:t>
            </a:r>
            <a:r>
              <a:rPr lang="it-IT" baseline="0" dirty="0"/>
              <a:t> e </a:t>
            </a:r>
            <a:r>
              <a:rPr lang="it-IT" baseline="0" dirty="0" err="1"/>
              <a:t>Cowan</a:t>
            </a:r>
            <a:r>
              <a:rPr lang="it-IT" baseline="0" dirty="0"/>
              <a:t> descrivono il neutrino</a:t>
            </a:r>
            <a:endParaRPr lang="it-IT" dirty="0"/>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solidFill>
                  <a:prstClr val="black"/>
                </a:solidFill>
              </a:rPr>
              <a:pPr/>
              <a:t>10</a:t>
            </a:fld>
            <a:endParaRPr lang="it-IT" altLang="it-IT">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a:t>In realtà dunque il</a:t>
            </a:r>
            <a:r>
              <a:rPr lang="it-IT" baseline="0" dirty="0"/>
              <a:t> primo ad essere scoperto è stato l’antineutrino !</a:t>
            </a:r>
            <a:endParaRPr lang="it-IT" dirty="0"/>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solidFill>
                  <a:prstClr val="black"/>
                </a:solidFill>
              </a:rPr>
              <a:pPr/>
              <a:t>12</a:t>
            </a:fld>
            <a:endParaRPr lang="it-IT" altLang="it-IT">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a:t>1962 : il loro esperimento dimostra che non lo sono!</a:t>
            </a:r>
          </a:p>
          <a:p>
            <a:endParaRPr lang="it-IT" dirty="0"/>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16</a:t>
            </a:fld>
            <a:endParaRPr lang="it-IT" altLang="it-IT"/>
          </a:p>
        </p:txBody>
      </p:sp>
    </p:spTree>
    <p:extLst>
      <p:ext uri="{BB962C8B-B14F-4D97-AF65-F5344CB8AC3E}">
        <p14:creationId xmlns:p14="http://schemas.microsoft.com/office/powerpoint/2010/main" val="1772075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a:t>Il</a:t>
            </a:r>
            <a:r>
              <a:rPr lang="it-IT" baseline="0" dirty="0"/>
              <a:t> bersaglio deve avere caratteristiche termo meccaniche eccellenti per resistere a fasci intensi e molto energetici.</a:t>
            </a:r>
          </a:p>
          <a:p>
            <a:r>
              <a:rPr lang="it-IT" baseline="0" dirty="0"/>
              <a:t>Oggi lo stato dell’arte sono tubi di grafite lunghi circa 2m con diametro di 3mm. Sono lunghi per fare in modo che i protoni possano tutti interagire in modo efficace e sono stretti perché vogliamo che le particelle prodotte per collisione dei protoni con la materia escano tutte , il prima possibile , senza perdere energia o trasformarsi nel bersaglio.</a:t>
            </a:r>
            <a:endParaRPr lang="it-IT" dirty="0"/>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17</a:t>
            </a:fld>
            <a:endParaRPr lang="it-IT" altLang="it-IT"/>
          </a:p>
        </p:txBody>
      </p:sp>
    </p:spTree>
    <p:extLst>
      <p:ext uri="{BB962C8B-B14F-4D97-AF65-F5344CB8AC3E}">
        <p14:creationId xmlns:p14="http://schemas.microsoft.com/office/powerpoint/2010/main" val="3958519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6"/>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a:xfrm>
            <a:off x="0" y="6492876"/>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B4E19975-0CD5-4412-A28D-E70874F85F09}" type="datetimeFigureOut">
              <a:rPr lang="it-IT">
                <a:solidFill>
                  <a:prstClr val="black"/>
                </a:solidFill>
              </a:rPr>
              <a:pPr>
                <a:defRPr/>
              </a:pPr>
              <a:t>26/03/2018</a:t>
            </a:fld>
            <a:endParaRPr lang="it-IT">
              <a:solidFill>
                <a:prstClr val="black"/>
              </a:solidFill>
            </a:endParaRPr>
          </a:p>
        </p:txBody>
      </p:sp>
      <p:sp>
        <p:nvSpPr>
          <p:cNvPr id="5" name="Segnaposto numero diapositiva 5"/>
          <p:cNvSpPr>
            <a:spLocks noGrp="1"/>
          </p:cNvSpPr>
          <p:nvPr>
            <p:ph type="sldNum" sz="quarter" idx="11"/>
          </p:nvPr>
        </p:nvSpPr>
        <p:spPr>
          <a:xfrm>
            <a:off x="7010400" y="6492876"/>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CB9396C2-340E-4247-8D89-C0525F0B5B85}"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210043877"/>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9A22F94A-68A2-4734-ACAE-A720E87727BF}" type="datetimeFigureOut">
              <a:rPr lang="it-IT">
                <a:solidFill>
                  <a:prstClr val="black"/>
                </a:solidFill>
              </a:rPr>
              <a:pPr>
                <a:defRPr/>
              </a:pPr>
              <a:t>26/03/2018</a:t>
            </a:fld>
            <a:endParaRPr lang="it-IT">
              <a:solidFill>
                <a:prstClr val="black"/>
              </a:solidFill>
            </a:endParaRPr>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F89FAFAE-30EB-4CF5-A863-C5258D8EDB98}"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3720266476"/>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9"/>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9"/>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AD454F2C-F6DE-4EE8-9288-C5BF69A869A8}" type="datetimeFigureOut">
              <a:rPr lang="it-IT">
                <a:solidFill>
                  <a:prstClr val="black"/>
                </a:solidFill>
              </a:rPr>
              <a:pPr>
                <a:defRPr/>
              </a:pPr>
              <a:t>26/03/2018</a:t>
            </a:fld>
            <a:endParaRPr lang="it-IT">
              <a:solidFill>
                <a:prstClr val="black"/>
              </a:solidFill>
            </a:endParaRPr>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116A5D83-46E5-46A1-8258-F9C8F5285B3C}"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1156323747"/>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6"/>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a:xfrm>
            <a:off x="0" y="6492876"/>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B4E19975-0CD5-4412-A28D-E70874F85F09}" type="datetimeFigureOut">
              <a:rPr lang="it-IT">
                <a:solidFill>
                  <a:prstClr val="black"/>
                </a:solidFill>
              </a:rPr>
              <a:pPr>
                <a:defRPr/>
              </a:pPr>
              <a:t>26/03/2018</a:t>
            </a:fld>
            <a:endParaRPr lang="it-IT">
              <a:solidFill>
                <a:prstClr val="black"/>
              </a:solidFill>
            </a:endParaRPr>
          </a:p>
        </p:txBody>
      </p:sp>
      <p:sp>
        <p:nvSpPr>
          <p:cNvPr id="5" name="Segnaposto numero diapositiva 5"/>
          <p:cNvSpPr>
            <a:spLocks noGrp="1"/>
          </p:cNvSpPr>
          <p:nvPr>
            <p:ph type="sldNum" sz="quarter" idx="11"/>
          </p:nvPr>
        </p:nvSpPr>
        <p:spPr>
          <a:xfrm>
            <a:off x="7010400" y="6492876"/>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CB9396C2-340E-4247-8D89-C0525F0B5B85}"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4186028856"/>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1043608" y="0"/>
            <a:ext cx="6192688" cy="1296144"/>
          </a:xfrm>
        </p:spPr>
        <p:txBody>
          <a:bodyPr/>
          <a:lstStyle/>
          <a:p>
            <a:r>
              <a:rPr lang="it-IT" dirty="0"/>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024B8C6E-EB2E-4A35-A7C0-51A9C2D6D6EE}" type="datetimeFigureOut">
              <a:rPr lang="it-IT">
                <a:solidFill>
                  <a:prstClr val="black"/>
                </a:solidFill>
              </a:rPr>
              <a:pPr>
                <a:defRPr/>
              </a:pPr>
              <a:t>26/03/2018</a:t>
            </a:fld>
            <a:endParaRPr lang="it-IT">
              <a:solidFill>
                <a:prstClr val="black"/>
              </a:solidFill>
            </a:endParaRPr>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3BDDA046-FF33-4C52-BF96-1D44754E5142}"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3391123299"/>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4D473E4C-C7EB-44CF-B6B7-BD962E3B28DE}" type="datetimeFigureOut">
              <a:rPr lang="it-IT">
                <a:solidFill>
                  <a:prstClr val="black"/>
                </a:solidFill>
              </a:rPr>
              <a:pPr>
                <a:defRPr/>
              </a:pPr>
              <a:t>26/03/2018</a:t>
            </a:fld>
            <a:endParaRPr lang="it-IT">
              <a:solidFill>
                <a:prstClr val="black"/>
              </a:solidFill>
            </a:endParaRPr>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8C81C0DC-CAB3-4537-9BB9-6FFF57E09CFE}"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2245111413"/>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3FD8C975-9FC6-4135-877E-086C32C31A8A}" type="datetimeFigureOut">
              <a:rPr lang="it-IT">
                <a:solidFill>
                  <a:prstClr val="black"/>
                </a:solidFill>
              </a:rPr>
              <a:pPr>
                <a:defRPr/>
              </a:pPr>
              <a:t>26/03/2018</a:t>
            </a:fld>
            <a:endParaRPr lang="it-IT">
              <a:solidFill>
                <a:prstClr val="black"/>
              </a:solidFill>
            </a:endParaRPr>
          </a:p>
        </p:txBody>
      </p:sp>
      <p:sp>
        <p:nvSpPr>
          <p:cNvPr id="6"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7"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9B09C25A-C7BF-4EBA-B706-81FAC320F5CF}"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1970462539"/>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713C8147-DC6A-4E46-B0B7-877D6AB9266D}" type="datetimeFigureOut">
              <a:rPr lang="it-IT">
                <a:solidFill>
                  <a:prstClr val="black"/>
                </a:solidFill>
              </a:rPr>
              <a:pPr>
                <a:defRPr/>
              </a:pPr>
              <a:t>26/03/2018</a:t>
            </a:fld>
            <a:endParaRPr lang="it-IT">
              <a:solidFill>
                <a:prstClr val="black"/>
              </a:solidFill>
            </a:endParaRPr>
          </a:p>
        </p:txBody>
      </p:sp>
      <p:sp>
        <p:nvSpPr>
          <p:cNvPr id="8"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9"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BA023FDC-D50F-4872-A7F9-FC20EA00D180}"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168163599"/>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813B0B31-A473-45F6-A4D3-D40C6AF18A91}" type="datetimeFigureOut">
              <a:rPr lang="it-IT">
                <a:solidFill>
                  <a:prstClr val="black"/>
                </a:solidFill>
              </a:rPr>
              <a:pPr>
                <a:defRPr/>
              </a:pPr>
              <a:t>26/03/2018</a:t>
            </a:fld>
            <a:endParaRPr lang="it-IT">
              <a:solidFill>
                <a:prstClr val="black"/>
              </a:solidFill>
            </a:endParaRPr>
          </a:p>
        </p:txBody>
      </p:sp>
      <p:sp>
        <p:nvSpPr>
          <p:cNvPr id="4"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5"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8DB71547-DC56-40A0-B51D-B3EC51D61C31}"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1777582907"/>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068C48D3-A17F-4F62-BCBE-75C00191FD2F}" type="datetimeFigureOut">
              <a:rPr lang="it-IT">
                <a:solidFill>
                  <a:prstClr val="black"/>
                </a:solidFill>
              </a:rPr>
              <a:pPr>
                <a:defRPr/>
              </a:pPr>
              <a:t>26/03/2018</a:t>
            </a:fld>
            <a:endParaRPr lang="it-IT">
              <a:solidFill>
                <a:prstClr val="black"/>
              </a:solidFill>
            </a:endParaRPr>
          </a:p>
        </p:txBody>
      </p:sp>
      <p:sp>
        <p:nvSpPr>
          <p:cNvPr id="3"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4"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FB89BE85-B011-4B1E-9F38-191EEA7FE76F}"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1558889734"/>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7BEDD18A-FF38-44E3-8034-C8DF57A348B9}" type="datetimeFigureOut">
              <a:rPr lang="it-IT">
                <a:solidFill>
                  <a:prstClr val="black"/>
                </a:solidFill>
              </a:rPr>
              <a:pPr>
                <a:defRPr/>
              </a:pPr>
              <a:t>26/03/2018</a:t>
            </a:fld>
            <a:endParaRPr lang="it-IT">
              <a:solidFill>
                <a:prstClr val="black"/>
              </a:solidFill>
            </a:endParaRPr>
          </a:p>
        </p:txBody>
      </p:sp>
      <p:sp>
        <p:nvSpPr>
          <p:cNvPr id="6"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7"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CA228B5A-73CE-46EE-B90E-C3E48E27D625}"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2035015570"/>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1043608" y="0"/>
            <a:ext cx="6192688" cy="1296144"/>
          </a:xfrm>
        </p:spPr>
        <p:txBody>
          <a:bodyPr/>
          <a:lstStyle/>
          <a:p>
            <a:r>
              <a:rPr lang="it-IT" dirty="0"/>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024B8C6E-EB2E-4A35-A7C0-51A9C2D6D6EE}" type="datetimeFigureOut">
              <a:rPr lang="it-IT">
                <a:solidFill>
                  <a:prstClr val="black"/>
                </a:solidFill>
              </a:rPr>
              <a:pPr>
                <a:defRPr/>
              </a:pPr>
              <a:t>26/03/2018</a:t>
            </a:fld>
            <a:endParaRPr lang="it-IT">
              <a:solidFill>
                <a:prstClr val="black"/>
              </a:solidFill>
            </a:endParaRPr>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3BDDA046-FF33-4C52-BF96-1D44754E5142}"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2429074808"/>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1"/>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a:t>Fare clic sull'icona per inserire un'immagine</a:t>
            </a:r>
          </a:p>
        </p:txBody>
      </p:sp>
      <p:sp>
        <p:nvSpPr>
          <p:cNvPr id="4" name="Segnaposto testo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D970E6F5-441A-4010-959A-CA099E9C4042}" type="datetimeFigureOut">
              <a:rPr lang="it-IT">
                <a:solidFill>
                  <a:prstClr val="black"/>
                </a:solidFill>
              </a:rPr>
              <a:pPr>
                <a:defRPr/>
              </a:pPr>
              <a:t>26/03/2018</a:t>
            </a:fld>
            <a:endParaRPr lang="it-IT">
              <a:solidFill>
                <a:prstClr val="black"/>
              </a:solidFill>
            </a:endParaRPr>
          </a:p>
        </p:txBody>
      </p:sp>
      <p:sp>
        <p:nvSpPr>
          <p:cNvPr id="6"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7"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7E63C36F-18BF-4B5A-9465-323441C2B061}"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1539899791"/>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9A22F94A-68A2-4734-ACAE-A720E87727BF}" type="datetimeFigureOut">
              <a:rPr lang="it-IT">
                <a:solidFill>
                  <a:prstClr val="black"/>
                </a:solidFill>
              </a:rPr>
              <a:pPr>
                <a:defRPr/>
              </a:pPr>
              <a:t>26/03/2018</a:t>
            </a:fld>
            <a:endParaRPr lang="it-IT">
              <a:solidFill>
                <a:prstClr val="black"/>
              </a:solidFill>
            </a:endParaRPr>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F89FAFAE-30EB-4CF5-A863-C5258D8EDB98}"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155359713"/>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9"/>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9"/>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AD454F2C-F6DE-4EE8-9288-C5BF69A869A8}" type="datetimeFigureOut">
              <a:rPr lang="it-IT">
                <a:solidFill>
                  <a:prstClr val="black"/>
                </a:solidFill>
              </a:rPr>
              <a:pPr>
                <a:defRPr/>
              </a:pPr>
              <a:t>26/03/2018</a:t>
            </a:fld>
            <a:endParaRPr lang="it-IT">
              <a:solidFill>
                <a:prstClr val="black"/>
              </a:solidFill>
            </a:endParaRPr>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116A5D83-46E5-46A1-8258-F9C8F5285B3C}"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3954312036"/>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6"/>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a:xfrm>
            <a:off x="0" y="6492876"/>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B4E19975-0CD5-4412-A28D-E70874F85F09}" type="datetimeFigureOut">
              <a:rPr lang="it-IT">
                <a:solidFill>
                  <a:prstClr val="black"/>
                </a:solidFill>
              </a:rPr>
              <a:pPr>
                <a:defRPr/>
              </a:pPr>
              <a:t>26/03/2018</a:t>
            </a:fld>
            <a:endParaRPr lang="it-IT">
              <a:solidFill>
                <a:prstClr val="black"/>
              </a:solidFill>
            </a:endParaRPr>
          </a:p>
        </p:txBody>
      </p:sp>
      <p:sp>
        <p:nvSpPr>
          <p:cNvPr id="5" name="Segnaposto numero diapositiva 5"/>
          <p:cNvSpPr>
            <a:spLocks noGrp="1"/>
          </p:cNvSpPr>
          <p:nvPr>
            <p:ph type="sldNum" sz="quarter" idx="11"/>
          </p:nvPr>
        </p:nvSpPr>
        <p:spPr>
          <a:xfrm>
            <a:off x="7010400" y="6492876"/>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CB9396C2-340E-4247-8D89-C0525F0B5B85}"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2062873976"/>
      </p:ext>
    </p:extLst>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1043608" y="0"/>
            <a:ext cx="6192688" cy="1296144"/>
          </a:xfrm>
        </p:spPr>
        <p:txBody>
          <a:bodyPr/>
          <a:lstStyle/>
          <a:p>
            <a:r>
              <a:rPr lang="it-IT" dirty="0"/>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024B8C6E-EB2E-4A35-A7C0-51A9C2D6D6EE}" type="datetimeFigureOut">
              <a:rPr lang="it-IT">
                <a:solidFill>
                  <a:prstClr val="black"/>
                </a:solidFill>
              </a:rPr>
              <a:pPr>
                <a:defRPr/>
              </a:pPr>
              <a:t>26/03/2018</a:t>
            </a:fld>
            <a:endParaRPr lang="it-IT">
              <a:solidFill>
                <a:prstClr val="black"/>
              </a:solidFill>
            </a:endParaRPr>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3BDDA046-FF33-4C52-BF96-1D44754E5142}"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2633694487"/>
      </p:ext>
    </p:extLst>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4D473E4C-C7EB-44CF-B6B7-BD962E3B28DE}" type="datetimeFigureOut">
              <a:rPr lang="it-IT">
                <a:solidFill>
                  <a:prstClr val="black"/>
                </a:solidFill>
              </a:rPr>
              <a:pPr>
                <a:defRPr/>
              </a:pPr>
              <a:t>26/03/2018</a:t>
            </a:fld>
            <a:endParaRPr lang="it-IT">
              <a:solidFill>
                <a:prstClr val="black"/>
              </a:solidFill>
            </a:endParaRPr>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8C81C0DC-CAB3-4537-9BB9-6FFF57E09CFE}"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458618398"/>
      </p:ext>
    </p:extLst>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3FD8C975-9FC6-4135-877E-086C32C31A8A}" type="datetimeFigureOut">
              <a:rPr lang="it-IT">
                <a:solidFill>
                  <a:prstClr val="black"/>
                </a:solidFill>
              </a:rPr>
              <a:pPr>
                <a:defRPr/>
              </a:pPr>
              <a:t>26/03/2018</a:t>
            </a:fld>
            <a:endParaRPr lang="it-IT">
              <a:solidFill>
                <a:prstClr val="black"/>
              </a:solidFill>
            </a:endParaRPr>
          </a:p>
        </p:txBody>
      </p:sp>
      <p:sp>
        <p:nvSpPr>
          <p:cNvPr id="6"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7"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9B09C25A-C7BF-4EBA-B706-81FAC320F5CF}"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1008741560"/>
      </p:ext>
    </p:extLst>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713C8147-DC6A-4E46-B0B7-877D6AB9266D}" type="datetimeFigureOut">
              <a:rPr lang="it-IT">
                <a:solidFill>
                  <a:prstClr val="black"/>
                </a:solidFill>
              </a:rPr>
              <a:pPr>
                <a:defRPr/>
              </a:pPr>
              <a:t>26/03/2018</a:t>
            </a:fld>
            <a:endParaRPr lang="it-IT">
              <a:solidFill>
                <a:prstClr val="black"/>
              </a:solidFill>
            </a:endParaRPr>
          </a:p>
        </p:txBody>
      </p:sp>
      <p:sp>
        <p:nvSpPr>
          <p:cNvPr id="8"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9"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BA023FDC-D50F-4872-A7F9-FC20EA00D180}"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581601213"/>
      </p:ext>
    </p:extLst>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813B0B31-A473-45F6-A4D3-D40C6AF18A91}" type="datetimeFigureOut">
              <a:rPr lang="it-IT">
                <a:solidFill>
                  <a:prstClr val="black"/>
                </a:solidFill>
              </a:rPr>
              <a:pPr>
                <a:defRPr/>
              </a:pPr>
              <a:t>26/03/2018</a:t>
            </a:fld>
            <a:endParaRPr lang="it-IT">
              <a:solidFill>
                <a:prstClr val="black"/>
              </a:solidFill>
            </a:endParaRPr>
          </a:p>
        </p:txBody>
      </p:sp>
      <p:sp>
        <p:nvSpPr>
          <p:cNvPr id="4"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5"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8DB71547-DC56-40A0-B51D-B3EC51D61C31}"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642668397"/>
      </p:ext>
    </p:extLst>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068C48D3-A17F-4F62-BCBE-75C00191FD2F}" type="datetimeFigureOut">
              <a:rPr lang="it-IT">
                <a:solidFill>
                  <a:prstClr val="black"/>
                </a:solidFill>
              </a:rPr>
              <a:pPr>
                <a:defRPr/>
              </a:pPr>
              <a:t>26/03/2018</a:t>
            </a:fld>
            <a:endParaRPr lang="it-IT">
              <a:solidFill>
                <a:prstClr val="black"/>
              </a:solidFill>
            </a:endParaRPr>
          </a:p>
        </p:txBody>
      </p:sp>
      <p:sp>
        <p:nvSpPr>
          <p:cNvPr id="3"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4"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FB89BE85-B011-4B1E-9F38-191EEA7FE76F}"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2418140999"/>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4D473E4C-C7EB-44CF-B6B7-BD962E3B28DE}" type="datetimeFigureOut">
              <a:rPr lang="it-IT">
                <a:solidFill>
                  <a:prstClr val="black"/>
                </a:solidFill>
              </a:rPr>
              <a:pPr>
                <a:defRPr/>
              </a:pPr>
              <a:t>26/03/2018</a:t>
            </a:fld>
            <a:endParaRPr lang="it-IT">
              <a:solidFill>
                <a:prstClr val="black"/>
              </a:solidFill>
            </a:endParaRPr>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8C81C0DC-CAB3-4537-9BB9-6FFF57E09CFE}"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414119594"/>
      </p:ext>
    </p:extLst>
  </p:cSld>
  <p:clrMapOvr>
    <a:masterClrMapping/>
  </p:clrMapOvr>
  <p:transition spd="slow"/>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7BEDD18A-FF38-44E3-8034-C8DF57A348B9}" type="datetimeFigureOut">
              <a:rPr lang="it-IT">
                <a:solidFill>
                  <a:prstClr val="black"/>
                </a:solidFill>
              </a:rPr>
              <a:pPr>
                <a:defRPr/>
              </a:pPr>
              <a:t>26/03/2018</a:t>
            </a:fld>
            <a:endParaRPr lang="it-IT">
              <a:solidFill>
                <a:prstClr val="black"/>
              </a:solidFill>
            </a:endParaRPr>
          </a:p>
        </p:txBody>
      </p:sp>
      <p:sp>
        <p:nvSpPr>
          <p:cNvPr id="6"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7"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CA228B5A-73CE-46EE-B90E-C3E48E27D625}"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2643392054"/>
      </p:ext>
    </p:extLst>
  </p:cSld>
  <p:clrMapOvr>
    <a:masterClrMapping/>
  </p:clrMapOvr>
  <p:transition spd="slow"/>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1"/>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a:t>Fare clic sull'icona per inserire un'immagine</a:t>
            </a:r>
          </a:p>
        </p:txBody>
      </p:sp>
      <p:sp>
        <p:nvSpPr>
          <p:cNvPr id="4" name="Segnaposto testo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D970E6F5-441A-4010-959A-CA099E9C4042}" type="datetimeFigureOut">
              <a:rPr lang="it-IT">
                <a:solidFill>
                  <a:prstClr val="black"/>
                </a:solidFill>
              </a:rPr>
              <a:pPr>
                <a:defRPr/>
              </a:pPr>
              <a:t>26/03/2018</a:t>
            </a:fld>
            <a:endParaRPr lang="it-IT">
              <a:solidFill>
                <a:prstClr val="black"/>
              </a:solidFill>
            </a:endParaRPr>
          </a:p>
        </p:txBody>
      </p:sp>
      <p:sp>
        <p:nvSpPr>
          <p:cNvPr id="6"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7"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7E63C36F-18BF-4B5A-9465-323441C2B061}"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755462459"/>
      </p:ext>
    </p:extLst>
  </p:cSld>
  <p:clrMapOvr>
    <a:masterClrMapping/>
  </p:clrMapOvr>
  <p:transition spd="slow"/>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9A22F94A-68A2-4734-ACAE-A720E87727BF}" type="datetimeFigureOut">
              <a:rPr lang="it-IT">
                <a:solidFill>
                  <a:prstClr val="black"/>
                </a:solidFill>
              </a:rPr>
              <a:pPr>
                <a:defRPr/>
              </a:pPr>
              <a:t>26/03/2018</a:t>
            </a:fld>
            <a:endParaRPr lang="it-IT">
              <a:solidFill>
                <a:prstClr val="black"/>
              </a:solidFill>
            </a:endParaRPr>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F89FAFAE-30EB-4CF5-A863-C5258D8EDB98}"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2350945311"/>
      </p:ext>
    </p:extLst>
  </p:cSld>
  <p:clrMapOvr>
    <a:masterClrMapping/>
  </p:clrMapOvr>
  <p:transition spd="slow"/>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9"/>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9"/>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AD454F2C-F6DE-4EE8-9288-C5BF69A869A8}" type="datetimeFigureOut">
              <a:rPr lang="it-IT">
                <a:solidFill>
                  <a:prstClr val="black"/>
                </a:solidFill>
              </a:rPr>
              <a:pPr>
                <a:defRPr/>
              </a:pPr>
              <a:t>26/03/2018</a:t>
            </a:fld>
            <a:endParaRPr lang="it-IT">
              <a:solidFill>
                <a:prstClr val="black"/>
              </a:solidFill>
            </a:endParaRPr>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116A5D83-46E5-46A1-8258-F9C8F5285B3C}"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1092020996"/>
      </p:ext>
    </p:extLst>
  </p:cSld>
  <p:clrMapOvr>
    <a:masterClrMapping/>
  </p:clrMapOvr>
  <p:transition spd="slow"/>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6"/>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a:xfrm>
            <a:off x="0" y="6492876"/>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B4E19975-0CD5-4412-A28D-E70874F85F09}" type="datetimeFigureOut">
              <a:rPr lang="it-IT">
                <a:solidFill>
                  <a:prstClr val="black"/>
                </a:solidFill>
              </a:rPr>
              <a:pPr>
                <a:defRPr/>
              </a:pPr>
              <a:t>26/03/2018</a:t>
            </a:fld>
            <a:endParaRPr lang="it-IT">
              <a:solidFill>
                <a:prstClr val="black"/>
              </a:solidFill>
            </a:endParaRPr>
          </a:p>
        </p:txBody>
      </p:sp>
      <p:sp>
        <p:nvSpPr>
          <p:cNvPr id="5" name="Segnaposto numero diapositiva 5"/>
          <p:cNvSpPr>
            <a:spLocks noGrp="1"/>
          </p:cNvSpPr>
          <p:nvPr>
            <p:ph type="sldNum" sz="quarter" idx="11"/>
          </p:nvPr>
        </p:nvSpPr>
        <p:spPr>
          <a:xfrm>
            <a:off x="7010400" y="6492876"/>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CB9396C2-340E-4247-8D89-C0525F0B5B85}"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4040673841"/>
      </p:ext>
    </p:extLst>
  </p:cSld>
  <p:clrMapOvr>
    <a:masterClrMapping/>
  </p:clrMapOvr>
  <p:transition spd="slow"/>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1043608" y="0"/>
            <a:ext cx="6192688" cy="1296144"/>
          </a:xfrm>
        </p:spPr>
        <p:txBody>
          <a:bodyPr/>
          <a:lstStyle/>
          <a:p>
            <a:r>
              <a:rPr lang="it-IT" dirty="0"/>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024B8C6E-EB2E-4A35-A7C0-51A9C2D6D6EE}" type="datetimeFigureOut">
              <a:rPr lang="it-IT">
                <a:solidFill>
                  <a:prstClr val="black"/>
                </a:solidFill>
              </a:rPr>
              <a:pPr>
                <a:defRPr/>
              </a:pPr>
              <a:t>26/03/2018</a:t>
            </a:fld>
            <a:endParaRPr lang="it-IT">
              <a:solidFill>
                <a:prstClr val="black"/>
              </a:solidFill>
            </a:endParaRPr>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3BDDA046-FF33-4C52-BF96-1D44754E5142}"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669670058"/>
      </p:ext>
    </p:extLst>
  </p:cSld>
  <p:clrMapOvr>
    <a:masterClrMapping/>
  </p:clrMapOvr>
  <p:transition spd="slow"/>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4D473E4C-C7EB-44CF-B6B7-BD962E3B28DE}" type="datetimeFigureOut">
              <a:rPr lang="it-IT">
                <a:solidFill>
                  <a:prstClr val="black"/>
                </a:solidFill>
              </a:rPr>
              <a:pPr>
                <a:defRPr/>
              </a:pPr>
              <a:t>26/03/2018</a:t>
            </a:fld>
            <a:endParaRPr lang="it-IT">
              <a:solidFill>
                <a:prstClr val="black"/>
              </a:solidFill>
            </a:endParaRPr>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8C81C0DC-CAB3-4537-9BB9-6FFF57E09CFE}"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3961064186"/>
      </p:ext>
    </p:extLst>
  </p:cSld>
  <p:clrMapOvr>
    <a:masterClrMapping/>
  </p:clrMapOvr>
  <p:transition spd="slow"/>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3FD8C975-9FC6-4135-877E-086C32C31A8A}" type="datetimeFigureOut">
              <a:rPr lang="it-IT">
                <a:solidFill>
                  <a:prstClr val="black"/>
                </a:solidFill>
              </a:rPr>
              <a:pPr>
                <a:defRPr/>
              </a:pPr>
              <a:t>26/03/2018</a:t>
            </a:fld>
            <a:endParaRPr lang="it-IT">
              <a:solidFill>
                <a:prstClr val="black"/>
              </a:solidFill>
            </a:endParaRPr>
          </a:p>
        </p:txBody>
      </p:sp>
      <p:sp>
        <p:nvSpPr>
          <p:cNvPr id="6"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7"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9B09C25A-C7BF-4EBA-B706-81FAC320F5CF}"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1021916481"/>
      </p:ext>
    </p:extLst>
  </p:cSld>
  <p:clrMapOvr>
    <a:masterClrMapping/>
  </p:clrMapOvr>
  <p:transition spd="slow"/>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713C8147-DC6A-4E46-B0B7-877D6AB9266D}" type="datetimeFigureOut">
              <a:rPr lang="it-IT">
                <a:solidFill>
                  <a:prstClr val="black"/>
                </a:solidFill>
              </a:rPr>
              <a:pPr>
                <a:defRPr/>
              </a:pPr>
              <a:t>26/03/2018</a:t>
            </a:fld>
            <a:endParaRPr lang="it-IT">
              <a:solidFill>
                <a:prstClr val="black"/>
              </a:solidFill>
            </a:endParaRPr>
          </a:p>
        </p:txBody>
      </p:sp>
      <p:sp>
        <p:nvSpPr>
          <p:cNvPr id="8"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9"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BA023FDC-D50F-4872-A7F9-FC20EA00D180}"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2001589892"/>
      </p:ext>
    </p:extLst>
  </p:cSld>
  <p:clrMapOvr>
    <a:masterClrMapping/>
  </p:clrMapOvr>
  <p:transition spd="slow"/>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813B0B31-A473-45F6-A4D3-D40C6AF18A91}" type="datetimeFigureOut">
              <a:rPr lang="it-IT">
                <a:solidFill>
                  <a:prstClr val="black"/>
                </a:solidFill>
              </a:rPr>
              <a:pPr>
                <a:defRPr/>
              </a:pPr>
              <a:t>26/03/2018</a:t>
            </a:fld>
            <a:endParaRPr lang="it-IT">
              <a:solidFill>
                <a:prstClr val="black"/>
              </a:solidFill>
            </a:endParaRPr>
          </a:p>
        </p:txBody>
      </p:sp>
      <p:sp>
        <p:nvSpPr>
          <p:cNvPr id="4"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5"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8DB71547-DC56-40A0-B51D-B3EC51D61C31}"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3043631629"/>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3FD8C975-9FC6-4135-877E-086C32C31A8A}" type="datetimeFigureOut">
              <a:rPr lang="it-IT">
                <a:solidFill>
                  <a:prstClr val="black"/>
                </a:solidFill>
              </a:rPr>
              <a:pPr>
                <a:defRPr/>
              </a:pPr>
              <a:t>26/03/2018</a:t>
            </a:fld>
            <a:endParaRPr lang="it-IT">
              <a:solidFill>
                <a:prstClr val="black"/>
              </a:solidFill>
            </a:endParaRPr>
          </a:p>
        </p:txBody>
      </p:sp>
      <p:sp>
        <p:nvSpPr>
          <p:cNvPr id="6"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7"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9B09C25A-C7BF-4EBA-B706-81FAC320F5CF}"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1856837032"/>
      </p:ext>
    </p:extLst>
  </p:cSld>
  <p:clrMapOvr>
    <a:masterClrMapping/>
  </p:clrMapOvr>
  <p:transition spd="slow"/>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068C48D3-A17F-4F62-BCBE-75C00191FD2F}" type="datetimeFigureOut">
              <a:rPr lang="it-IT">
                <a:solidFill>
                  <a:prstClr val="black"/>
                </a:solidFill>
              </a:rPr>
              <a:pPr>
                <a:defRPr/>
              </a:pPr>
              <a:t>26/03/2018</a:t>
            </a:fld>
            <a:endParaRPr lang="it-IT">
              <a:solidFill>
                <a:prstClr val="black"/>
              </a:solidFill>
            </a:endParaRPr>
          </a:p>
        </p:txBody>
      </p:sp>
      <p:sp>
        <p:nvSpPr>
          <p:cNvPr id="3"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4"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FB89BE85-B011-4B1E-9F38-191EEA7FE76F}"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2895821529"/>
      </p:ext>
    </p:extLst>
  </p:cSld>
  <p:clrMapOvr>
    <a:masterClrMapping/>
  </p:clrMapOvr>
  <p:transition spd="slow"/>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7BEDD18A-FF38-44E3-8034-C8DF57A348B9}" type="datetimeFigureOut">
              <a:rPr lang="it-IT">
                <a:solidFill>
                  <a:prstClr val="black"/>
                </a:solidFill>
              </a:rPr>
              <a:pPr>
                <a:defRPr/>
              </a:pPr>
              <a:t>26/03/2018</a:t>
            </a:fld>
            <a:endParaRPr lang="it-IT">
              <a:solidFill>
                <a:prstClr val="black"/>
              </a:solidFill>
            </a:endParaRPr>
          </a:p>
        </p:txBody>
      </p:sp>
      <p:sp>
        <p:nvSpPr>
          <p:cNvPr id="6"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7"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CA228B5A-73CE-46EE-B90E-C3E48E27D625}"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3666270813"/>
      </p:ext>
    </p:extLst>
  </p:cSld>
  <p:clrMapOvr>
    <a:masterClrMapping/>
  </p:clrMapOvr>
  <p:transition spd="slow"/>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1"/>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a:t>Fare clic sull'icona per inserire un'immagine</a:t>
            </a:r>
          </a:p>
        </p:txBody>
      </p:sp>
      <p:sp>
        <p:nvSpPr>
          <p:cNvPr id="4" name="Segnaposto testo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D970E6F5-441A-4010-959A-CA099E9C4042}" type="datetimeFigureOut">
              <a:rPr lang="it-IT">
                <a:solidFill>
                  <a:prstClr val="black"/>
                </a:solidFill>
              </a:rPr>
              <a:pPr>
                <a:defRPr/>
              </a:pPr>
              <a:t>26/03/2018</a:t>
            </a:fld>
            <a:endParaRPr lang="it-IT">
              <a:solidFill>
                <a:prstClr val="black"/>
              </a:solidFill>
            </a:endParaRPr>
          </a:p>
        </p:txBody>
      </p:sp>
      <p:sp>
        <p:nvSpPr>
          <p:cNvPr id="6"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7"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7E63C36F-18BF-4B5A-9465-323441C2B061}"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1490576778"/>
      </p:ext>
    </p:extLst>
  </p:cSld>
  <p:clrMapOvr>
    <a:masterClrMapping/>
  </p:clrMapOvr>
  <p:transition spd="slow"/>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9A22F94A-68A2-4734-ACAE-A720E87727BF}" type="datetimeFigureOut">
              <a:rPr lang="it-IT">
                <a:solidFill>
                  <a:prstClr val="black"/>
                </a:solidFill>
              </a:rPr>
              <a:pPr>
                <a:defRPr/>
              </a:pPr>
              <a:t>26/03/2018</a:t>
            </a:fld>
            <a:endParaRPr lang="it-IT">
              <a:solidFill>
                <a:prstClr val="black"/>
              </a:solidFill>
            </a:endParaRPr>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F89FAFAE-30EB-4CF5-A863-C5258D8EDB98}"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3294762427"/>
      </p:ext>
    </p:extLst>
  </p:cSld>
  <p:clrMapOvr>
    <a:masterClrMapping/>
  </p:clrMapOvr>
  <p:transition spd="slow"/>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9"/>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9"/>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AD454F2C-F6DE-4EE8-9288-C5BF69A869A8}" type="datetimeFigureOut">
              <a:rPr lang="it-IT">
                <a:solidFill>
                  <a:prstClr val="black"/>
                </a:solidFill>
              </a:rPr>
              <a:pPr>
                <a:defRPr/>
              </a:pPr>
              <a:t>26/03/2018</a:t>
            </a:fld>
            <a:endParaRPr lang="it-IT">
              <a:solidFill>
                <a:prstClr val="black"/>
              </a:solidFill>
            </a:endParaRPr>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116A5D83-46E5-46A1-8258-F9C8F5285B3C}"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1508574505"/>
      </p:ext>
    </p:extLst>
  </p:cSld>
  <p:clrMapOvr>
    <a:masterClrMapping/>
  </p:clrMapOvr>
  <p:transition spd="slow"/>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6"/>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a:xfrm>
            <a:off x="0" y="6492876"/>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B4E19975-0CD5-4412-A28D-E70874F85F09}" type="datetimeFigureOut">
              <a:rPr lang="it-IT">
                <a:solidFill>
                  <a:prstClr val="black"/>
                </a:solidFill>
              </a:rPr>
              <a:pPr>
                <a:defRPr/>
              </a:pPr>
              <a:t>26/03/2018</a:t>
            </a:fld>
            <a:endParaRPr lang="it-IT">
              <a:solidFill>
                <a:prstClr val="black"/>
              </a:solidFill>
            </a:endParaRPr>
          </a:p>
        </p:txBody>
      </p:sp>
      <p:sp>
        <p:nvSpPr>
          <p:cNvPr id="5" name="Segnaposto numero diapositiva 5"/>
          <p:cNvSpPr>
            <a:spLocks noGrp="1"/>
          </p:cNvSpPr>
          <p:nvPr>
            <p:ph type="sldNum" sz="quarter" idx="11"/>
          </p:nvPr>
        </p:nvSpPr>
        <p:spPr>
          <a:xfrm>
            <a:off x="7010400" y="6492876"/>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CB9396C2-340E-4247-8D89-C0525F0B5B85}"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3557462689"/>
      </p:ext>
    </p:extLst>
  </p:cSld>
  <p:clrMapOvr>
    <a:masterClrMapping/>
  </p:clrMapOvr>
  <p:transition spd="slow"/>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1043608" y="0"/>
            <a:ext cx="6192688" cy="1296144"/>
          </a:xfrm>
        </p:spPr>
        <p:txBody>
          <a:bodyPr/>
          <a:lstStyle/>
          <a:p>
            <a:r>
              <a:rPr lang="it-IT" dirty="0"/>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024B8C6E-EB2E-4A35-A7C0-51A9C2D6D6EE}" type="datetimeFigureOut">
              <a:rPr lang="it-IT">
                <a:solidFill>
                  <a:prstClr val="black"/>
                </a:solidFill>
              </a:rPr>
              <a:pPr>
                <a:defRPr/>
              </a:pPr>
              <a:t>26/03/2018</a:t>
            </a:fld>
            <a:endParaRPr lang="it-IT">
              <a:solidFill>
                <a:prstClr val="black"/>
              </a:solidFill>
            </a:endParaRPr>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3BDDA046-FF33-4C52-BF96-1D44754E5142}"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3071880268"/>
      </p:ext>
    </p:extLst>
  </p:cSld>
  <p:clrMapOvr>
    <a:masterClrMapping/>
  </p:clrMapOvr>
  <p:transition spd="slow"/>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4D473E4C-C7EB-44CF-B6B7-BD962E3B28DE}" type="datetimeFigureOut">
              <a:rPr lang="it-IT">
                <a:solidFill>
                  <a:prstClr val="black"/>
                </a:solidFill>
              </a:rPr>
              <a:pPr>
                <a:defRPr/>
              </a:pPr>
              <a:t>26/03/2018</a:t>
            </a:fld>
            <a:endParaRPr lang="it-IT">
              <a:solidFill>
                <a:prstClr val="black"/>
              </a:solidFill>
            </a:endParaRPr>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8C81C0DC-CAB3-4537-9BB9-6FFF57E09CFE}"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2154870989"/>
      </p:ext>
    </p:extLst>
  </p:cSld>
  <p:clrMapOvr>
    <a:masterClrMapping/>
  </p:clrMapOvr>
  <p:transition spd="slow"/>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3FD8C975-9FC6-4135-877E-086C32C31A8A}" type="datetimeFigureOut">
              <a:rPr lang="it-IT">
                <a:solidFill>
                  <a:prstClr val="black"/>
                </a:solidFill>
              </a:rPr>
              <a:pPr>
                <a:defRPr/>
              </a:pPr>
              <a:t>26/03/2018</a:t>
            </a:fld>
            <a:endParaRPr lang="it-IT">
              <a:solidFill>
                <a:prstClr val="black"/>
              </a:solidFill>
            </a:endParaRPr>
          </a:p>
        </p:txBody>
      </p:sp>
      <p:sp>
        <p:nvSpPr>
          <p:cNvPr id="6"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7"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9B09C25A-C7BF-4EBA-B706-81FAC320F5CF}"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1122919434"/>
      </p:ext>
    </p:extLst>
  </p:cSld>
  <p:clrMapOvr>
    <a:masterClrMapping/>
  </p:clrMapOvr>
  <p:transition spd="slow"/>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713C8147-DC6A-4E46-B0B7-877D6AB9266D}" type="datetimeFigureOut">
              <a:rPr lang="it-IT">
                <a:solidFill>
                  <a:prstClr val="black"/>
                </a:solidFill>
              </a:rPr>
              <a:pPr>
                <a:defRPr/>
              </a:pPr>
              <a:t>26/03/2018</a:t>
            </a:fld>
            <a:endParaRPr lang="it-IT">
              <a:solidFill>
                <a:prstClr val="black"/>
              </a:solidFill>
            </a:endParaRPr>
          </a:p>
        </p:txBody>
      </p:sp>
      <p:sp>
        <p:nvSpPr>
          <p:cNvPr id="8"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9"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BA023FDC-D50F-4872-A7F9-FC20EA00D180}"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698926329"/>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713C8147-DC6A-4E46-B0B7-877D6AB9266D}" type="datetimeFigureOut">
              <a:rPr lang="it-IT">
                <a:solidFill>
                  <a:prstClr val="black"/>
                </a:solidFill>
              </a:rPr>
              <a:pPr>
                <a:defRPr/>
              </a:pPr>
              <a:t>26/03/2018</a:t>
            </a:fld>
            <a:endParaRPr lang="it-IT">
              <a:solidFill>
                <a:prstClr val="black"/>
              </a:solidFill>
            </a:endParaRPr>
          </a:p>
        </p:txBody>
      </p:sp>
      <p:sp>
        <p:nvSpPr>
          <p:cNvPr id="8"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9"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BA023FDC-D50F-4872-A7F9-FC20EA00D180}"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693985038"/>
      </p:ext>
    </p:extLst>
  </p:cSld>
  <p:clrMapOvr>
    <a:masterClrMapping/>
  </p:clrMapOvr>
  <p:transition spd="slow"/>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813B0B31-A473-45F6-A4D3-D40C6AF18A91}" type="datetimeFigureOut">
              <a:rPr lang="it-IT">
                <a:solidFill>
                  <a:prstClr val="black"/>
                </a:solidFill>
              </a:rPr>
              <a:pPr>
                <a:defRPr/>
              </a:pPr>
              <a:t>26/03/2018</a:t>
            </a:fld>
            <a:endParaRPr lang="it-IT">
              <a:solidFill>
                <a:prstClr val="black"/>
              </a:solidFill>
            </a:endParaRPr>
          </a:p>
        </p:txBody>
      </p:sp>
      <p:sp>
        <p:nvSpPr>
          <p:cNvPr id="4"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5"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8DB71547-DC56-40A0-B51D-B3EC51D61C31}"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1392597140"/>
      </p:ext>
    </p:extLst>
  </p:cSld>
  <p:clrMapOvr>
    <a:masterClrMapping/>
  </p:clrMapOvr>
  <p:transition spd="slow"/>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068C48D3-A17F-4F62-BCBE-75C00191FD2F}" type="datetimeFigureOut">
              <a:rPr lang="it-IT">
                <a:solidFill>
                  <a:prstClr val="black"/>
                </a:solidFill>
              </a:rPr>
              <a:pPr>
                <a:defRPr/>
              </a:pPr>
              <a:t>26/03/2018</a:t>
            </a:fld>
            <a:endParaRPr lang="it-IT">
              <a:solidFill>
                <a:prstClr val="black"/>
              </a:solidFill>
            </a:endParaRPr>
          </a:p>
        </p:txBody>
      </p:sp>
      <p:sp>
        <p:nvSpPr>
          <p:cNvPr id="3"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4"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FB89BE85-B011-4B1E-9F38-191EEA7FE76F}"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2685471071"/>
      </p:ext>
    </p:extLst>
  </p:cSld>
  <p:clrMapOvr>
    <a:masterClrMapping/>
  </p:clrMapOvr>
  <p:transition spd="slow"/>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7BEDD18A-FF38-44E3-8034-C8DF57A348B9}" type="datetimeFigureOut">
              <a:rPr lang="it-IT">
                <a:solidFill>
                  <a:prstClr val="black"/>
                </a:solidFill>
              </a:rPr>
              <a:pPr>
                <a:defRPr/>
              </a:pPr>
              <a:t>26/03/2018</a:t>
            </a:fld>
            <a:endParaRPr lang="it-IT">
              <a:solidFill>
                <a:prstClr val="black"/>
              </a:solidFill>
            </a:endParaRPr>
          </a:p>
        </p:txBody>
      </p:sp>
      <p:sp>
        <p:nvSpPr>
          <p:cNvPr id="6"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7"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CA228B5A-73CE-46EE-B90E-C3E48E27D625}"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909285617"/>
      </p:ext>
    </p:extLst>
  </p:cSld>
  <p:clrMapOvr>
    <a:masterClrMapping/>
  </p:clrMapOvr>
  <p:transition spd="slow"/>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1"/>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a:t>Fare clic sull'icona per inserire un'immagine</a:t>
            </a:r>
          </a:p>
        </p:txBody>
      </p:sp>
      <p:sp>
        <p:nvSpPr>
          <p:cNvPr id="4" name="Segnaposto testo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D970E6F5-441A-4010-959A-CA099E9C4042}" type="datetimeFigureOut">
              <a:rPr lang="it-IT">
                <a:solidFill>
                  <a:prstClr val="black"/>
                </a:solidFill>
              </a:rPr>
              <a:pPr>
                <a:defRPr/>
              </a:pPr>
              <a:t>26/03/2018</a:t>
            </a:fld>
            <a:endParaRPr lang="it-IT">
              <a:solidFill>
                <a:prstClr val="black"/>
              </a:solidFill>
            </a:endParaRPr>
          </a:p>
        </p:txBody>
      </p:sp>
      <p:sp>
        <p:nvSpPr>
          <p:cNvPr id="6"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7"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7E63C36F-18BF-4B5A-9465-323441C2B061}"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1299022542"/>
      </p:ext>
    </p:extLst>
  </p:cSld>
  <p:clrMapOvr>
    <a:masterClrMapping/>
  </p:clrMapOvr>
  <p:transition spd="slow"/>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9A22F94A-68A2-4734-ACAE-A720E87727BF}" type="datetimeFigureOut">
              <a:rPr lang="it-IT">
                <a:solidFill>
                  <a:prstClr val="black"/>
                </a:solidFill>
              </a:rPr>
              <a:pPr>
                <a:defRPr/>
              </a:pPr>
              <a:t>26/03/2018</a:t>
            </a:fld>
            <a:endParaRPr lang="it-IT">
              <a:solidFill>
                <a:prstClr val="black"/>
              </a:solidFill>
            </a:endParaRPr>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F89FAFAE-30EB-4CF5-A863-C5258D8EDB98}"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998469817"/>
      </p:ext>
    </p:extLst>
  </p:cSld>
  <p:clrMapOvr>
    <a:masterClrMapping/>
  </p:clrMapOvr>
  <p:transition spd="slow"/>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9"/>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9"/>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AD454F2C-F6DE-4EE8-9288-C5BF69A869A8}" type="datetimeFigureOut">
              <a:rPr lang="it-IT">
                <a:solidFill>
                  <a:prstClr val="black"/>
                </a:solidFill>
              </a:rPr>
              <a:pPr>
                <a:defRPr/>
              </a:pPr>
              <a:t>26/03/2018</a:t>
            </a:fld>
            <a:endParaRPr lang="it-IT">
              <a:solidFill>
                <a:prstClr val="black"/>
              </a:solidFill>
            </a:endParaRPr>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116A5D83-46E5-46A1-8258-F9C8F5285B3C}"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3693613771"/>
      </p:ext>
    </p:extLst>
  </p:cSld>
  <p:clrMapOvr>
    <a:masterClrMapping/>
  </p:clrMapOvr>
  <p:transition spd="slow"/>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6"/>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a:xfrm>
            <a:off x="0" y="6492876"/>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B4E19975-0CD5-4412-A28D-E70874F85F09}" type="datetimeFigureOut">
              <a:rPr lang="it-IT">
                <a:solidFill>
                  <a:prstClr val="black"/>
                </a:solidFill>
              </a:rPr>
              <a:pPr>
                <a:defRPr/>
              </a:pPr>
              <a:t>26/03/2018</a:t>
            </a:fld>
            <a:endParaRPr lang="it-IT">
              <a:solidFill>
                <a:prstClr val="black"/>
              </a:solidFill>
            </a:endParaRPr>
          </a:p>
        </p:txBody>
      </p:sp>
      <p:sp>
        <p:nvSpPr>
          <p:cNvPr id="5" name="Segnaposto numero diapositiva 5"/>
          <p:cNvSpPr>
            <a:spLocks noGrp="1"/>
          </p:cNvSpPr>
          <p:nvPr>
            <p:ph type="sldNum" sz="quarter" idx="11"/>
          </p:nvPr>
        </p:nvSpPr>
        <p:spPr>
          <a:xfrm>
            <a:off x="7010400" y="6492876"/>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CB9396C2-340E-4247-8D89-C0525F0B5B85}"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3926211939"/>
      </p:ext>
    </p:extLst>
  </p:cSld>
  <p:clrMapOvr>
    <a:masterClrMapping/>
  </p:clrMapOvr>
  <p:transition spd="slow"/>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1043608" y="0"/>
            <a:ext cx="6192688" cy="1296144"/>
          </a:xfrm>
        </p:spPr>
        <p:txBody>
          <a:bodyPr/>
          <a:lstStyle/>
          <a:p>
            <a:r>
              <a:rPr lang="it-IT" dirty="0"/>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024B8C6E-EB2E-4A35-A7C0-51A9C2D6D6EE}" type="datetimeFigureOut">
              <a:rPr lang="it-IT">
                <a:solidFill>
                  <a:prstClr val="black"/>
                </a:solidFill>
              </a:rPr>
              <a:pPr>
                <a:defRPr/>
              </a:pPr>
              <a:t>26/03/2018</a:t>
            </a:fld>
            <a:endParaRPr lang="it-IT">
              <a:solidFill>
                <a:prstClr val="black"/>
              </a:solidFill>
            </a:endParaRPr>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3BDDA046-FF33-4C52-BF96-1D44754E5142}"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3242142040"/>
      </p:ext>
    </p:extLst>
  </p:cSld>
  <p:clrMapOvr>
    <a:masterClrMapping/>
  </p:clrMapOvr>
  <p:transition spd="slow"/>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4D473E4C-C7EB-44CF-B6B7-BD962E3B28DE}" type="datetimeFigureOut">
              <a:rPr lang="it-IT">
                <a:solidFill>
                  <a:prstClr val="black"/>
                </a:solidFill>
              </a:rPr>
              <a:pPr>
                <a:defRPr/>
              </a:pPr>
              <a:t>26/03/2018</a:t>
            </a:fld>
            <a:endParaRPr lang="it-IT">
              <a:solidFill>
                <a:prstClr val="black"/>
              </a:solidFill>
            </a:endParaRPr>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8C81C0DC-CAB3-4537-9BB9-6FFF57E09CFE}"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1631900991"/>
      </p:ext>
    </p:extLst>
  </p:cSld>
  <p:clrMapOvr>
    <a:masterClrMapping/>
  </p:clrMapOvr>
  <p:transition spd="slow"/>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3FD8C975-9FC6-4135-877E-086C32C31A8A}" type="datetimeFigureOut">
              <a:rPr lang="it-IT">
                <a:solidFill>
                  <a:prstClr val="black"/>
                </a:solidFill>
              </a:rPr>
              <a:pPr>
                <a:defRPr/>
              </a:pPr>
              <a:t>26/03/2018</a:t>
            </a:fld>
            <a:endParaRPr lang="it-IT">
              <a:solidFill>
                <a:prstClr val="black"/>
              </a:solidFill>
            </a:endParaRPr>
          </a:p>
        </p:txBody>
      </p:sp>
      <p:sp>
        <p:nvSpPr>
          <p:cNvPr id="6"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7"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9B09C25A-C7BF-4EBA-B706-81FAC320F5CF}"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2689328623"/>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813B0B31-A473-45F6-A4D3-D40C6AF18A91}" type="datetimeFigureOut">
              <a:rPr lang="it-IT">
                <a:solidFill>
                  <a:prstClr val="black"/>
                </a:solidFill>
              </a:rPr>
              <a:pPr>
                <a:defRPr/>
              </a:pPr>
              <a:t>26/03/2018</a:t>
            </a:fld>
            <a:endParaRPr lang="it-IT">
              <a:solidFill>
                <a:prstClr val="black"/>
              </a:solidFill>
            </a:endParaRPr>
          </a:p>
        </p:txBody>
      </p:sp>
      <p:sp>
        <p:nvSpPr>
          <p:cNvPr id="4"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5"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8DB71547-DC56-40A0-B51D-B3EC51D61C31}"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2487240995"/>
      </p:ext>
    </p:extLst>
  </p:cSld>
  <p:clrMapOvr>
    <a:masterClrMapping/>
  </p:clrMapOvr>
  <p:transition spd="slow"/>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713C8147-DC6A-4E46-B0B7-877D6AB9266D}" type="datetimeFigureOut">
              <a:rPr lang="it-IT">
                <a:solidFill>
                  <a:prstClr val="black"/>
                </a:solidFill>
              </a:rPr>
              <a:pPr>
                <a:defRPr/>
              </a:pPr>
              <a:t>26/03/2018</a:t>
            </a:fld>
            <a:endParaRPr lang="it-IT">
              <a:solidFill>
                <a:prstClr val="black"/>
              </a:solidFill>
            </a:endParaRPr>
          </a:p>
        </p:txBody>
      </p:sp>
      <p:sp>
        <p:nvSpPr>
          <p:cNvPr id="8"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9"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BA023FDC-D50F-4872-A7F9-FC20EA00D180}"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1331349402"/>
      </p:ext>
    </p:extLst>
  </p:cSld>
  <p:clrMapOvr>
    <a:masterClrMapping/>
  </p:clrMapOvr>
  <p:transition spd="slow"/>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813B0B31-A473-45F6-A4D3-D40C6AF18A91}" type="datetimeFigureOut">
              <a:rPr lang="it-IT">
                <a:solidFill>
                  <a:prstClr val="black"/>
                </a:solidFill>
              </a:rPr>
              <a:pPr>
                <a:defRPr/>
              </a:pPr>
              <a:t>26/03/2018</a:t>
            </a:fld>
            <a:endParaRPr lang="it-IT">
              <a:solidFill>
                <a:prstClr val="black"/>
              </a:solidFill>
            </a:endParaRPr>
          </a:p>
        </p:txBody>
      </p:sp>
      <p:sp>
        <p:nvSpPr>
          <p:cNvPr id="4"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5"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8DB71547-DC56-40A0-B51D-B3EC51D61C31}"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1214786747"/>
      </p:ext>
    </p:extLst>
  </p:cSld>
  <p:clrMapOvr>
    <a:masterClrMapping/>
  </p:clrMapOvr>
  <p:transition spd="slow"/>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068C48D3-A17F-4F62-BCBE-75C00191FD2F}" type="datetimeFigureOut">
              <a:rPr lang="it-IT">
                <a:solidFill>
                  <a:prstClr val="black"/>
                </a:solidFill>
              </a:rPr>
              <a:pPr>
                <a:defRPr/>
              </a:pPr>
              <a:t>26/03/2018</a:t>
            </a:fld>
            <a:endParaRPr lang="it-IT">
              <a:solidFill>
                <a:prstClr val="black"/>
              </a:solidFill>
            </a:endParaRPr>
          </a:p>
        </p:txBody>
      </p:sp>
      <p:sp>
        <p:nvSpPr>
          <p:cNvPr id="3"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4"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FB89BE85-B011-4B1E-9F38-191EEA7FE76F}"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165190834"/>
      </p:ext>
    </p:extLst>
  </p:cSld>
  <p:clrMapOvr>
    <a:masterClrMapping/>
  </p:clrMapOvr>
  <p:transition spd="slow"/>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7BEDD18A-FF38-44E3-8034-C8DF57A348B9}" type="datetimeFigureOut">
              <a:rPr lang="it-IT">
                <a:solidFill>
                  <a:prstClr val="black"/>
                </a:solidFill>
              </a:rPr>
              <a:pPr>
                <a:defRPr/>
              </a:pPr>
              <a:t>26/03/2018</a:t>
            </a:fld>
            <a:endParaRPr lang="it-IT">
              <a:solidFill>
                <a:prstClr val="black"/>
              </a:solidFill>
            </a:endParaRPr>
          </a:p>
        </p:txBody>
      </p:sp>
      <p:sp>
        <p:nvSpPr>
          <p:cNvPr id="6"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7"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CA228B5A-73CE-46EE-B90E-C3E48E27D625}"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2028211706"/>
      </p:ext>
    </p:extLst>
  </p:cSld>
  <p:clrMapOvr>
    <a:masterClrMapping/>
  </p:clrMapOvr>
  <p:transition spd="slow"/>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1"/>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a:t>Fare clic sull'icona per inserire un'immagine</a:t>
            </a:r>
          </a:p>
        </p:txBody>
      </p:sp>
      <p:sp>
        <p:nvSpPr>
          <p:cNvPr id="4" name="Segnaposto testo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D970E6F5-441A-4010-959A-CA099E9C4042}" type="datetimeFigureOut">
              <a:rPr lang="it-IT">
                <a:solidFill>
                  <a:prstClr val="black"/>
                </a:solidFill>
              </a:rPr>
              <a:pPr>
                <a:defRPr/>
              </a:pPr>
              <a:t>26/03/2018</a:t>
            </a:fld>
            <a:endParaRPr lang="it-IT">
              <a:solidFill>
                <a:prstClr val="black"/>
              </a:solidFill>
            </a:endParaRPr>
          </a:p>
        </p:txBody>
      </p:sp>
      <p:sp>
        <p:nvSpPr>
          <p:cNvPr id="6"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7"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7E63C36F-18BF-4B5A-9465-323441C2B061}"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561814514"/>
      </p:ext>
    </p:extLst>
  </p:cSld>
  <p:clrMapOvr>
    <a:masterClrMapping/>
  </p:clrMapOvr>
  <p:transition spd="slow"/>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9A22F94A-68A2-4734-ACAE-A720E87727BF}" type="datetimeFigureOut">
              <a:rPr lang="it-IT">
                <a:solidFill>
                  <a:prstClr val="black"/>
                </a:solidFill>
              </a:rPr>
              <a:pPr>
                <a:defRPr/>
              </a:pPr>
              <a:t>26/03/2018</a:t>
            </a:fld>
            <a:endParaRPr lang="it-IT">
              <a:solidFill>
                <a:prstClr val="black"/>
              </a:solidFill>
            </a:endParaRPr>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F89FAFAE-30EB-4CF5-A863-C5258D8EDB98}"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1706492953"/>
      </p:ext>
    </p:extLst>
  </p:cSld>
  <p:clrMapOvr>
    <a:masterClrMapping/>
  </p:clrMapOvr>
  <p:transition spd="slow"/>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9"/>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9"/>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AD454F2C-F6DE-4EE8-9288-C5BF69A869A8}" type="datetimeFigureOut">
              <a:rPr lang="it-IT">
                <a:solidFill>
                  <a:prstClr val="black"/>
                </a:solidFill>
              </a:rPr>
              <a:pPr>
                <a:defRPr/>
              </a:pPr>
              <a:t>26/03/2018</a:t>
            </a:fld>
            <a:endParaRPr lang="it-IT">
              <a:solidFill>
                <a:prstClr val="black"/>
              </a:solidFill>
            </a:endParaRPr>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116A5D83-46E5-46A1-8258-F9C8F5285B3C}"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3869278808"/>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068C48D3-A17F-4F62-BCBE-75C00191FD2F}" type="datetimeFigureOut">
              <a:rPr lang="it-IT">
                <a:solidFill>
                  <a:prstClr val="black"/>
                </a:solidFill>
              </a:rPr>
              <a:pPr>
                <a:defRPr/>
              </a:pPr>
              <a:t>26/03/2018</a:t>
            </a:fld>
            <a:endParaRPr lang="it-IT">
              <a:solidFill>
                <a:prstClr val="black"/>
              </a:solidFill>
            </a:endParaRPr>
          </a:p>
        </p:txBody>
      </p:sp>
      <p:sp>
        <p:nvSpPr>
          <p:cNvPr id="3"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4"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FB89BE85-B011-4B1E-9F38-191EEA7FE76F}"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923679760"/>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7BEDD18A-FF38-44E3-8034-C8DF57A348B9}" type="datetimeFigureOut">
              <a:rPr lang="it-IT">
                <a:solidFill>
                  <a:prstClr val="black"/>
                </a:solidFill>
              </a:rPr>
              <a:pPr>
                <a:defRPr/>
              </a:pPr>
              <a:t>26/03/2018</a:t>
            </a:fld>
            <a:endParaRPr lang="it-IT">
              <a:solidFill>
                <a:prstClr val="black"/>
              </a:solidFill>
            </a:endParaRPr>
          </a:p>
        </p:txBody>
      </p:sp>
      <p:sp>
        <p:nvSpPr>
          <p:cNvPr id="6"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7"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CA228B5A-73CE-46EE-B90E-C3E48E27D625}"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2518786437"/>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1"/>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a:t>Fare clic sull'icona per inserire un'immagine</a:t>
            </a:r>
          </a:p>
        </p:txBody>
      </p:sp>
      <p:sp>
        <p:nvSpPr>
          <p:cNvPr id="4" name="Segnaposto testo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D970E6F5-441A-4010-959A-CA099E9C4042}" type="datetimeFigureOut">
              <a:rPr lang="it-IT">
                <a:solidFill>
                  <a:prstClr val="black"/>
                </a:solidFill>
              </a:rPr>
              <a:pPr>
                <a:defRPr/>
              </a:pPr>
              <a:t>26/03/2018</a:t>
            </a:fld>
            <a:endParaRPr lang="it-IT">
              <a:solidFill>
                <a:prstClr val="black"/>
              </a:solidFill>
            </a:endParaRPr>
          </a:p>
        </p:txBody>
      </p:sp>
      <p:sp>
        <p:nvSpPr>
          <p:cNvPr id="6"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7"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7E63C36F-18BF-4B5A-9465-323441C2B061}"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1303127731"/>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5.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image" Target="../media/image4.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image" Target="../media/image4.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image" Target="../media/image4.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5.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image" Target="../media/image4.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3.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DBEEF4"/>
            </a:gs>
            <a:gs pos="50000">
              <a:srgbClr val="C2D1ED"/>
            </a:gs>
            <a:gs pos="100000">
              <a:srgbClr val="E1E8F5"/>
            </a:gs>
          </a:gsLst>
          <a:lin ang="5400000"/>
        </a:grad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1043608" y="188640"/>
            <a:ext cx="6192837" cy="1295400"/>
          </a:xfrm>
          <a:prstGeom prst="rect">
            <a:avLst/>
          </a:prstGeom>
          <a:solidFill>
            <a:schemeClr val="bg1"/>
          </a:solidFill>
          <a:ln w="22225" cmpd="thickThin">
            <a:solidFill>
              <a:schemeClr val="tx1"/>
            </a:solidFill>
            <a:miter lim="800000"/>
            <a:headEnd/>
            <a:tailEnd/>
          </a:ln>
        </p:spPr>
        <p:txBody>
          <a:bodyPr vert="horz" wrap="square" lIns="91440" tIns="45720" rIns="91440" bIns="45720" numCol="1" anchor="ctr" anchorCtr="0" compatLnSpc="1">
            <a:prstTxWarp prst="textNoShape">
              <a:avLst/>
            </a:prstTxWarp>
          </a:bodyPr>
          <a:lstStyle/>
          <a:p>
            <a:pPr lvl="0"/>
            <a:r>
              <a:rPr lang="it-IT" dirty="0"/>
              <a:t>Fare clic per modificare lo stile del titolo</a:t>
            </a:r>
          </a:p>
        </p:txBody>
      </p:sp>
      <p:sp>
        <p:nvSpPr>
          <p:cNvPr id="1027" name="Segnaposto testo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7" name="Rettangolo 6"/>
          <p:cNvSpPr/>
          <p:nvPr/>
        </p:nvSpPr>
        <p:spPr>
          <a:xfrm>
            <a:off x="0" y="6524626"/>
            <a:ext cx="9144000" cy="33337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b="1" dirty="0">
                <a:solidFill>
                  <a:srgbClr val="4F81BD">
                    <a:lumMod val="50000"/>
                  </a:srgbClr>
                </a:solidFill>
              </a:rPr>
              <a:t>SKYLAB : IL NEUTRINO – UNA TROTTOLA FATTA </a:t>
            </a:r>
            <a:r>
              <a:rPr lang="it-IT" b="1" dirty="0" err="1">
                <a:solidFill>
                  <a:srgbClr val="4F81BD">
                    <a:lumMod val="50000"/>
                  </a:srgbClr>
                </a:solidFill>
              </a:rPr>
              <a:t>DI</a:t>
            </a:r>
            <a:r>
              <a:rPr lang="it-IT" b="1" dirty="0">
                <a:solidFill>
                  <a:srgbClr val="4F81BD">
                    <a:lumMod val="50000"/>
                  </a:srgbClr>
                </a:solidFill>
              </a:rPr>
              <a:t> NULLA</a:t>
            </a:r>
          </a:p>
        </p:txBody>
      </p:sp>
      <p:pic>
        <p:nvPicPr>
          <p:cNvPr id="9" name="Picture 2"/>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0"/>
            <a:ext cx="899592" cy="849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3" name="Picture 1"/>
          <p:cNvPicPr>
            <a:picLocks noChangeAspect="1" noChangeArrowheads="1"/>
          </p:cNvPicPr>
          <p:nvPr userDrawn="1"/>
        </p:nvPicPr>
        <p:blipFill>
          <a:blip r:embed="rId14" cstate="print"/>
          <a:srcRect/>
          <a:stretch>
            <a:fillRect/>
          </a:stretch>
        </p:blipFill>
        <p:spPr bwMode="auto">
          <a:xfrm>
            <a:off x="0" y="5805264"/>
            <a:ext cx="1722658" cy="1052736"/>
          </a:xfrm>
          <a:prstGeom prst="rect">
            <a:avLst/>
          </a:prstGeom>
          <a:noFill/>
          <a:ln w="9525">
            <a:noFill/>
            <a:miter lim="800000"/>
            <a:headEnd/>
            <a:tailEnd/>
          </a:ln>
        </p:spPr>
      </p:pic>
      <p:pic>
        <p:nvPicPr>
          <p:cNvPr id="28674" name="Picture 2"/>
          <p:cNvPicPr>
            <a:picLocks noChangeAspect="1" noChangeArrowheads="1"/>
          </p:cNvPicPr>
          <p:nvPr userDrawn="1"/>
        </p:nvPicPr>
        <p:blipFill>
          <a:blip r:embed="rId15" cstate="print"/>
          <a:srcRect/>
          <a:stretch>
            <a:fillRect/>
          </a:stretch>
        </p:blipFill>
        <p:spPr bwMode="auto">
          <a:xfrm>
            <a:off x="7409786" y="1"/>
            <a:ext cx="1734214" cy="1196751"/>
          </a:xfrm>
          <a:prstGeom prst="rect">
            <a:avLst/>
          </a:prstGeom>
          <a:noFill/>
          <a:ln w="9525">
            <a:noFill/>
            <a:miter lim="800000"/>
            <a:headEnd/>
            <a:tailEnd/>
          </a:ln>
        </p:spPr>
      </p:pic>
      <p:pic>
        <p:nvPicPr>
          <p:cNvPr id="28675" name="Picture 3"/>
          <p:cNvPicPr>
            <a:picLocks noChangeAspect="1" noChangeArrowheads="1"/>
          </p:cNvPicPr>
          <p:nvPr userDrawn="1"/>
        </p:nvPicPr>
        <p:blipFill>
          <a:blip r:embed="rId16" cstate="print"/>
          <a:srcRect/>
          <a:stretch>
            <a:fillRect/>
          </a:stretch>
        </p:blipFill>
        <p:spPr bwMode="auto">
          <a:xfrm>
            <a:off x="7956376" y="5808514"/>
            <a:ext cx="1187624" cy="1049486"/>
          </a:xfrm>
          <a:prstGeom prst="rect">
            <a:avLst/>
          </a:prstGeom>
          <a:noFill/>
          <a:ln w="9525">
            <a:noFill/>
            <a:miter lim="800000"/>
            <a:headEnd/>
            <a:tailEnd/>
          </a:ln>
        </p:spPr>
      </p:pic>
    </p:spTree>
    <p:extLst>
      <p:ext uri="{BB962C8B-B14F-4D97-AF65-F5344CB8AC3E}">
        <p14:creationId xmlns:p14="http://schemas.microsoft.com/office/powerpoint/2010/main" val="29927127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txStyles>
    <p:titleStyle>
      <a:lvl1pPr algn="ctr" rtl="0" eaLnBrk="0" fontAlgn="base" hangingPunct="0">
        <a:spcBef>
          <a:spcPct val="0"/>
        </a:spcBef>
        <a:spcAft>
          <a:spcPct val="0"/>
        </a:spcAft>
        <a:defRPr sz="4400" b="1" kern="1200">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400" b="1">
          <a:solidFill>
            <a:srgbClr val="C6D9F1"/>
          </a:solidFill>
          <a:latin typeface="Calibri" pitchFamily="34" charset="0"/>
        </a:defRPr>
      </a:lvl2pPr>
      <a:lvl3pPr algn="ctr" rtl="0" eaLnBrk="0" fontAlgn="base" hangingPunct="0">
        <a:spcBef>
          <a:spcPct val="0"/>
        </a:spcBef>
        <a:spcAft>
          <a:spcPct val="0"/>
        </a:spcAft>
        <a:defRPr sz="4400" b="1">
          <a:solidFill>
            <a:srgbClr val="C6D9F1"/>
          </a:solidFill>
          <a:latin typeface="Calibri" pitchFamily="34" charset="0"/>
        </a:defRPr>
      </a:lvl3pPr>
      <a:lvl4pPr algn="ctr" rtl="0" eaLnBrk="0" fontAlgn="base" hangingPunct="0">
        <a:spcBef>
          <a:spcPct val="0"/>
        </a:spcBef>
        <a:spcAft>
          <a:spcPct val="0"/>
        </a:spcAft>
        <a:defRPr sz="4400" b="1">
          <a:solidFill>
            <a:srgbClr val="C6D9F1"/>
          </a:solidFill>
          <a:latin typeface="Calibri" pitchFamily="34" charset="0"/>
        </a:defRPr>
      </a:lvl4pPr>
      <a:lvl5pPr algn="ctr" rtl="0" eaLnBrk="0" fontAlgn="base" hangingPunct="0">
        <a:spcBef>
          <a:spcPct val="0"/>
        </a:spcBef>
        <a:spcAft>
          <a:spcPct val="0"/>
        </a:spcAft>
        <a:defRPr sz="4400" b="1">
          <a:solidFill>
            <a:srgbClr val="C6D9F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ln>
            <a:solidFill>
              <a:schemeClr val="tx2">
                <a:lumMod val="50000"/>
              </a:schemeClr>
            </a:solidFill>
          </a:ln>
          <a:solidFill>
            <a:srgbClr val="10253F"/>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ln>
            <a:solidFill>
              <a:schemeClr val="tx2">
                <a:lumMod val="50000"/>
              </a:schemeClr>
            </a:solidFill>
          </a:ln>
          <a:solidFill>
            <a:srgbClr val="10253F"/>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ln>
            <a:solidFill>
              <a:schemeClr val="tx2">
                <a:lumMod val="50000"/>
              </a:schemeClr>
            </a:solidFill>
          </a:ln>
          <a:solidFill>
            <a:srgbClr val="10253F"/>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ln>
            <a:solidFill>
              <a:schemeClr val="tx2">
                <a:lumMod val="50000"/>
              </a:schemeClr>
            </a:solidFill>
          </a:ln>
          <a:solidFill>
            <a:srgbClr val="10253F"/>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ln>
            <a:solidFill>
              <a:schemeClr val="tx2">
                <a:lumMod val="50000"/>
              </a:schemeClr>
            </a:solidFill>
          </a:ln>
          <a:solidFill>
            <a:srgbClr val="10253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DBEEF4"/>
            </a:gs>
            <a:gs pos="50000">
              <a:srgbClr val="C2D1ED"/>
            </a:gs>
            <a:gs pos="100000">
              <a:srgbClr val="E1E8F5"/>
            </a:gs>
          </a:gsLst>
          <a:lin ang="5400000"/>
        </a:grad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1043608" y="188640"/>
            <a:ext cx="6480720" cy="1295400"/>
          </a:xfrm>
          <a:prstGeom prst="rect">
            <a:avLst/>
          </a:prstGeom>
          <a:solidFill>
            <a:schemeClr val="bg1"/>
          </a:solidFill>
          <a:ln w="22225" cmpd="thickThin">
            <a:solidFill>
              <a:schemeClr val="tx1"/>
            </a:solidFill>
            <a:miter lim="800000"/>
            <a:headEnd/>
            <a:tailEnd/>
          </a:ln>
        </p:spPr>
        <p:txBody>
          <a:bodyPr vert="horz" wrap="square" lIns="91440" tIns="45720" rIns="91440" bIns="45720" numCol="1" anchor="ctr" anchorCtr="0" compatLnSpc="1">
            <a:prstTxWarp prst="textNoShape">
              <a:avLst/>
            </a:prstTxWarp>
          </a:bodyPr>
          <a:lstStyle/>
          <a:p>
            <a:pPr lvl="0"/>
            <a:r>
              <a:rPr lang="it-IT" dirty="0"/>
              <a:t>Fare clic per modificare lo stile del titolo</a:t>
            </a:r>
          </a:p>
        </p:txBody>
      </p:sp>
      <p:sp>
        <p:nvSpPr>
          <p:cNvPr id="1027" name="Segnaposto testo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7" name="Rettangolo 6"/>
          <p:cNvSpPr/>
          <p:nvPr/>
        </p:nvSpPr>
        <p:spPr>
          <a:xfrm>
            <a:off x="0" y="6524626"/>
            <a:ext cx="9144000" cy="33337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b="1" dirty="0">
                <a:solidFill>
                  <a:srgbClr val="4F81BD">
                    <a:lumMod val="50000"/>
                  </a:srgbClr>
                </a:solidFill>
              </a:rPr>
              <a:t>SKYLAB : IL NEUTRINO – UNA TROTTOLA FATTA </a:t>
            </a:r>
            <a:r>
              <a:rPr lang="it-IT" b="1" dirty="0" err="1">
                <a:solidFill>
                  <a:srgbClr val="4F81BD">
                    <a:lumMod val="50000"/>
                  </a:srgbClr>
                </a:solidFill>
              </a:rPr>
              <a:t>DI</a:t>
            </a:r>
            <a:r>
              <a:rPr lang="it-IT" b="1" dirty="0">
                <a:solidFill>
                  <a:srgbClr val="4F81BD">
                    <a:lumMod val="50000"/>
                  </a:srgbClr>
                </a:solidFill>
              </a:rPr>
              <a:t> NULLA</a:t>
            </a:r>
          </a:p>
        </p:txBody>
      </p:sp>
      <p:pic>
        <p:nvPicPr>
          <p:cNvPr id="9" name="Picture 2"/>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0"/>
            <a:ext cx="899592" cy="849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3" name="Picture 1"/>
          <p:cNvPicPr>
            <a:picLocks noChangeAspect="1" noChangeArrowheads="1"/>
          </p:cNvPicPr>
          <p:nvPr userDrawn="1"/>
        </p:nvPicPr>
        <p:blipFill>
          <a:blip r:embed="rId14" cstate="print"/>
          <a:srcRect/>
          <a:stretch>
            <a:fillRect/>
          </a:stretch>
        </p:blipFill>
        <p:spPr bwMode="auto">
          <a:xfrm>
            <a:off x="0" y="5805264"/>
            <a:ext cx="1722658" cy="1052736"/>
          </a:xfrm>
          <a:prstGeom prst="rect">
            <a:avLst/>
          </a:prstGeom>
          <a:noFill/>
          <a:ln w="9525">
            <a:noFill/>
            <a:miter lim="800000"/>
            <a:headEnd/>
            <a:tailEnd/>
          </a:ln>
        </p:spPr>
      </p:pic>
      <p:pic>
        <p:nvPicPr>
          <p:cNvPr id="28674" name="Picture 2"/>
          <p:cNvPicPr>
            <a:picLocks noChangeAspect="1" noChangeArrowheads="1"/>
          </p:cNvPicPr>
          <p:nvPr userDrawn="1"/>
        </p:nvPicPr>
        <p:blipFill>
          <a:blip r:embed="rId15" cstate="print"/>
          <a:srcRect/>
          <a:stretch>
            <a:fillRect/>
          </a:stretch>
        </p:blipFill>
        <p:spPr bwMode="auto">
          <a:xfrm>
            <a:off x="7623186" y="1"/>
            <a:ext cx="1520813" cy="1049487"/>
          </a:xfrm>
          <a:prstGeom prst="rect">
            <a:avLst/>
          </a:prstGeom>
          <a:noFill/>
          <a:ln w="9525">
            <a:noFill/>
            <a:miter lim="800000"/>
            <a:headEnd/>
            <a:tailEnd/>
          </a:ln>
        </p:spPr>
      </p:pic>
      <p:pic>
        <p:nvPicPr>
          <p:cNvPr id="28675" name="Picture 3"/>
          <p:cNvPicPr>
            <a:picLocks noChangeAspect="1" noChangeArrowheads="1"/>
          </p:cNvPicPr>
          <p:nvPr userDrawn="1"/>
        </p:nvPicPr>
        <p:blipFill>
          <a:blip r:embed="rId16" cstate="print"/>
          <a:srcRect/>
          <a:stretch>
            <a:fillRect/>
          </a:stretch>
        </p:blipFill>
        <p:spPr bwMode="auto">
          <a:xfrm>
            <a:off x="7956376" y="5808514"/>
            <a:ext cx="1187624" cy="1049486"/>
          </a:xfrm>
          <a:prstGeom prst="rect">
            <a:avLst/>
          </a:prstGeom>
          <a:noFill/>
          <a:ln w="9525">
            <a:noFill/>
            <a:miter lim="800000"/>
            <a:headEnd/>
            <a:tailEnd/>
          </a:ln>
        </p:spPr>
      </p:pic>
    </p:spTree>
    <p:extLst>
      <p:ext uri="{BB962C8B-B14F-4D97-AF65-F5344CB8AC3E}">
        <p14:creationId xmlns:p14="http://schemas.microsoft.com/office/powerpoint/2010/main" val="21178000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txStyles>
    <p:titleStyle>
      <a:lvl1pPr algn="ctr" rtl="0" eaLnBrk="0" fontAlgn="base" hangingPunct="0">
        <a:spcBef>
          <a:spcPct val="0"/>
        </a:spcBef>
        <a:spcAft>
          <a:spcPct val="0"/>
        </a:spcAft>
        <a:defRPr sz="4400" b="1" kern="1200">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400" b="1">
          <a:solidFill>
            <a:srgbClr val="C6D9F1"/>
          </a:solidFill>
          <a:latin typeface="Calibri" pitchFamily="34" charset="0"/>
        </a:defRPr>
      </a:lvl2pPr>
      <a:lvl3pPr algn="ctr" rtl="0" eaLnBrk="0" fontAlgn="base" hangingPunct="0">
        <a:spcBef>
          <a:spcPct val="0"/>
        </a:spcBef>
        <a:spcAft>
          <a:spcPct val="0"/>
        </a:spcAft>
        <a:defRPr sz="4400" b="1">
          <a:solidFill>
            <a:srgbClr val="C6D9F1"/>
          </a:solidFill>
          <a:latin typeface="Calibri" pitchFamily="34" charset="0"/>
        </a:defRPr>
      </a:lvl3pPr>
      <a:lvl4pPr algn="ctr" rtl="0" eaLnBrk="0" fontAlgn="base" hangingPunct="0">
        <a:spcBef>
          <a:spcPct val="0"/>
        </a:spcBef>
        <a:spcAft>
          <a:spcPct val="0"/>
        </a:spcAft>
        <a:defRPr sz="4400" b="1">
          <a:solidFill>
            <a:srgbClr val="C6D9F1"/>
          </a:solidFill>
          <a:latin typeface="Calibri" pitchFamily="34" charset="0"/>
        </a:defRPr>
      </a:lvl4pPr>
      <a:lvl5pPr algn="ctr" rtl="0" eaLnBrk="0" fontAlgn="base" hangingPunct="0">
        <a:spcBef>
          <a:spcPct val="0"/>
        </a:spcBef>
        <a:spcAft>
          <a:spcPct val="0"/>
        </a:spcAft>
        <a:defRPr sz="4400" b="1">
          <a:solidFill>
            <a:srgbClr val="C6D9F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ln>
            <a:solidFill>
              <a:schemeClr val="tx2">
                <a:lumMod val="50000"/>
              </a:schemeClr>
            </a:solidFill>
          </a:ln>
          <a:solidFill>
            <a:srgbClr val="10253F"/>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ln>
            <a:solidFill>
              <a:schemeClr val="tx2">
                <a:lumMod val="50000"/>
              </a:schemeClr>
            </a:solidFill>
          </a:ln>
          <a:solidFill>
            <a:srgbClr val="10253F"/>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ln>
            <a:solidFill>
              <a:schemeClr val="tx2">
                <a:lumMod val="50000"/>
              </a:schemeClr>
            </a:solidFill>
          </a:ln>
          <a:solidFill>
            <a:srgbClr val="10253F"/>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ln>
            <a:solidFill>
              <a:schemeClr val="tx2">
                <a:lumMod val="50000"/>
              </a:schemeClr>
            </a:solidFill>
          </a:ln>
          <a:solidFill>
            <a:srgbClr val="10253F"/>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ln>
            <a:solidFill>
              <a:schemeClr val="tx2">
                <a:lumMod val="50000"/>
              </a:schemeClr>
            </a:solidFill>
          </a:ln>
          <a:solidFill>
            <a:srgbClr val="10253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DBEEF4"/>
            </a:gs>
            <a:gs pos="50000">
              <a:srgbClr val="C2D1ED"/>
            </a:gs>
            <a:gs pos="100000">
              <a:srgbClr val="E1E8F5"/>
            </a:gs>
          </a:gsLst>
          <a:lin ang="5400000"/>
        </a:grad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1043608" y="188640"/>
            <a:ext cx="6192837" cy="1295400"/>
          </a:xfrm>
          <a:prstGeom prst="rect">
            <a:avLst/>
          </a:prstGeom>
          <a:solidFill>
            <a:schemeClr val="bg1"/>
          </a:solidFill>
          <a:ln w="22225" cmpd="thickThin">
            <a:solidFill>
              <a:schemeClr val="tx1"/>
            </a:solidFill>
            <a:miter lim="800000"/>
            <a:headEnd/>
            <a:tailEnd/>
          </a:ln>
        </p:spPr>
        <p:txBody>
          <a:bodyPr vert="horz" wrap="square" lIns="91440" tIns="45720" rIns="91440" bIns="45720" numCol="1" anchor="ctr" anchorCtr="0" compatLnSpc="1">
            <a:prstTxWarp prst="textNoShape">
              <a:avLst/>
            </a:prstTxWarp>
          </a:bodyPr>
          <a:lstStyle/>
          <a:p>
            <a:pPr lvl="0"/>
            <a:r>
              <a:rPr lang="it-IT" dirty="0"/>
              <a:t>Fare clic per modificare lo stile del titolo</a:t>
            </a:r>
          </a:p>
        </p:txBody>
      </p:sp>
      <p:sp>
        <p:nvSpPr>
          <p:cNvPr id="1027" name="Segnaposto testo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7" name="Rettangolo 6"/>
          <p:cNvSpPr/>
          <p:nvPr/>
        </p:nvSpPr>
        <p:spPr>
          <a:xfrm>
            <a:off x="0" y="6524626"/>
            <a:ext cx="9144000" cy="33337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b="1" dirty="0">
                <a:solidFill>
                  <a:srgbClr val="4F81BD">
                    <a:lumMod val="50000"/>
                  </a:srgbClr>
                </a:solidFill>
              </a:rPr>
              <a:t>SKYLAB : IL NEUTRINO – UNA TROTTOLA FATTA </a:t>
            </a:r>
            <a:r>
              <a:rPr lang="it-IT" b="1" dirty="0" err="1">
                <a:solidFill>
                  <a:srgbClr val="4F81BD">
                    <a:lumMod val="50000"/>
                  </a:srgbClr>
                </a:solidFill>
              </a:rPr>
              <a:t>DI</a:t>
            </a:r>
            <a:r>
              <a:rPr lang="it-IT" b="1" dirty="0">
                <a:solidFill>
                  <a:srgbClr val="4F81BD">
                    <a:lumMod val="50000"/>
                  </a:srgbClr>
                </a:solidFill>
              </a:rPr>
              <a:t> NULLA</a:t>
            </a:r>
          </a:p>
        </p:txBody>
      </p:sp>
      <p:pic>
        <p:nvPicPr>
          <p:cNvPr id="9" name="Picture 2"/>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0"/>
            <a:ext cx="899592" cy="849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3" name="Picture 1"/>
          <p:cNvPicPr>
            <a:picLocks noChangeAspect="1" noChangeArrowheads="1"/>
          </p:cNvPicPr>
          <p:nvPr userDrawn="1"/>
        </p:nvPicPr>
        <p:blipFill>
          <a:blip r:embed="rId14" cstate="print"/>
          <a:srcRect/>
          <a:stretch>
            <a:fillRect/>
          </a:stretch>
        </p:blipFill>
        <p:spPr bwMode="auto">
          <a:xfrm>
            <a:off x="0" y="5805264"/>
            <a:ext cx="1722658" cy="1052736"/>
          </a:xfrm>
          <a:prstGeom prst="rect">
            <a:avLst/>
          </a:prstGeom>
          <a:noFill/>
          <a:ln w="9525">
            <a:noFill/>
            <a:miter lim="800000"/>
            <a:headEnd/>
            <a:tailEnd/>
          </a:ln>
        </p:spPr>
      </p:pic>
      <p:pic>
        <p:nvPicPr>
          <p:cNvPr id="28674" name="Picture 2"/>
          <p:cNvPicPr>
            <a:picLocks noChangeAspect="1" noChangeArrowheads="1"/>
          </p:cNvPicPr>
          <p:nvPr userDrawn="1"/>
        </p:nvPicPr>
        <p:blipFill>
          <a:blip r:embed="rId15" cstate="print"/>
          <a:srcRect/>
          <a:stretch>
            <a:fillRect/>
          </a:stretch>
        </p:blipFill>
        <p:spPr bwMode="auto">
          <a:xfrm>
            <a:off x="7409786" y="1"/>
            <a:ext cx="1734214" cy="1196751"/>
          </a:xfrm>
          <a:prstGeom prst="rect">
            <a:avLst/>
          </a:prstGeom>
          <a:noFill/>
          <a:ln w="9525">
            <a:noFill/>
            <a:miter lim="800000"/>
            <a:headEnd/>
            <a:tailEnd/>
          </a:ln>
        </p:spPr>
      </p:pic>
      <p:pic>
        <p:nvPicPr>
          <p:cNvPr id="28675" name="Picture 3"/>
          <p:cNvPicPr>
            <a:picLocks noChangeAspect="1" noChangeArrowheads="1"/>
          </p:cNvPicPr>
          <p:nvPr userDrawn="1"/>
        </p:nvPicPr>
        <p:blipFill>
          <a:blip r:embed="rId16" cstate="print"/>
          <a:srcRect/>
          <a:stretch>
            <a:fillRect/>
          </a:stretch>
        </p:blipFill>
        <p:spPr bwMode="auto">
          <a:xfrm>
            <a:off x="7956376" y="5808514"/>
            <a:ext cx="1187624" cy="1049486"/>
          </a:xfrm>
          <a:prstGeom prst="rect">
            <a:avLst/>
          </a:prstGeom>
          <a:noFill/>
          <a:ln w="9525">
            <a:noFill/>
            <a:miter lim="800000"/>
            <a:headEnd/>
            <a:tailEnd/>
          </a:ln>
        </p:spPr>
      </p:pic>
    </p:spTree>
    <p:extLst>
      <p:ext uri="{BB962C8B-B14F-4D97-AF65-F5344CB8AC3E}">
        <p14:creationId xmlns:p14="http://schemas.microsoft.com/office/powerpoint/2010/main" val="207906036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txStyles>
    <p:titleStyle>
      <a:lvl1pPr algn="ctr" rtl="0" eaLnBrk="0" fontAlgn="base" hangingPunct="0">
        <a:spcBef>
          <a:spcPct val="0"/>
        </a:spcBef>
        <a:spcAft>
          <a:spcPct val="0"/>
        </a:spcAft>
        <a:defRPr sz="4400" b="1" kern="1200">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400" b="1">
          <a:solidFill>
            <a:srgbClr val="C6D9F1"/>
          </a:solidFill>
          <a:latin typeface="Calibri" pitchFamily="34" charset="0"/>
        </a:defRPr>
      </a:lvl2pPr>
      <a:lvl3pPr algn="ctr" rtl="0" eaLnBrk="0" fontAlgn="base" hangingPunct="0">
        <a:spcBef>
          <a:spcPct val="0"/>
        </a:spcBef>
        <a:spcAft>
          <a:spcPct val="0"/>
        </a:spcAft>
        <a:defRPr sz="4400" b="1">
          <a:solidFill>
            <a:srgbClr val="C6D9F1"/>
          </a:solidFill>
          <a:latin typeface="Calibri" pitchFamily="34" charset="0"/>
        </a:defRPr>
      </a:lvl3pPr>
      <a:lvl4pPr algn="ctr" rtl="0" eaLnBrk="0" fontAlgn="base" hangingPunct="0">
        <a:spcBef>
          <a:spcPct val="0"/>
        </a:spcBef>
        <a:spcAft>
          <a:spcPct val="0"/>
        </a:spcAft>
        <a:defRPr sz="4400" b="1">
          <a:solidFill>
            <a:srgbClr val="C6D9F1"/>
          </a:solidFill>
          <a:latin typeface="Calibri" pitchFamily="34" charset="0"/>
        </a:defRPr>
      </a:lvl4pPr>
      <a:lvl5pPr algn="ctr" rtl="0" eaLnBrk="0" fontAlgn="base" hangingPunct="0">
        <a:spcBef>
          <a:spcPct val="0"/>
        </a:spcBef>
        <a:spcAft>
          <a:spcPct val="0"/>
        </a:spcAft>
        <a:defRPr sz="4400" b="1">
          <a:solidFill>
            <a:srgbClr val="C6D9F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ln>
            <a:solidFill>
              <a:schemeClr val="tx2">
                <a:lumMod val="50000"/>
              </a:schemeClr>
            </a:solidFill>
          </a:ln>
          <a:solidFill>
            <a:srgbClr val="10253F"/>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ln>
            <a:solidFill>
              <a:schemeClr val="tx2">
                <a:lumMod val="50000"/>
              </a:schemeClr>
            </a:solidFill>
          </a:ln>
          <a:solidFill>
            <a:srgbClr val="10253F"/>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ln>
            <a:solidFill>
              <a:schemeClr val="tx2">
                <a:lumMod val="50000"/>
              </a:schemeClr>
            </a:solidFill>
          </a:ln>
          <a:solidFill>
            <a:srgbClr val="10253F"/>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ln>
            <a:solidFill>
              <a:schemeClr val="tx2">
                <a:lumMod val="50000"/>
              </a:schemeClr>
            </a:solidFill>
          </a:ln>
          <a:solidFill>
            <a:srgbClr val="10253F"/>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ln>
            <a:solidFill>
              <a:schemeClr val="tx2">
                <a:lumMod val="50000"/>
              </a:schemeClr>
            </a:solidFill>
          </a:ln>
          <a:solidFill>
            <a:srgbClr val="10253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DBEEF4"/>
            </a:gs>
            <a:gs pos="50000">
              <a:srgbClr val="C2D1ED"/>
            </a:gs>
            <a:gs pos="100000">
              <a:srgbClr val="E1E8F5"/>
            </a:gs>
          </a:gsLst>
          <a:lin ang="5400000"/>
        </a:grad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1043608" y="188640"/>
            <a:ext cx="6192837" cy="1295400"/>
          </a:xfrm>
          <a:prstGeom prst="rect">
            <a:avLst/>
          </a:prstGeom>
          <a:solidFill>
            <a:schemeClr val="bg1"/>
          </a:solidFill>
          <a:ln w="22225" cmpd="thickThin">
            <a:solidFill>
              <a:schemeClr val="tx1"/>
            </a:solidFill>
            <a:miter lim="800000"/>
            <a:headEnd/>
            <a:tailEnd/>
          </a:ln>
        </p:spPr>
        <p:txBody>
          <a:bodyPr vert="horz" wrap="square" lIns="91440" tIns="45720" rIns="91440" bIns="45720" numCol="1" anchor="ctr" anchorCtr="0" compatLnSpc="1">
            <a:prstTxWarp prst="textNoShape">
              <a:avLst/>
            </a:prstTxWarp>
          </a:bodyPr>
          <a:lstStyle/>
          <a:p>
            <a:pPr lvl="0"/>
            <a:r>
              <a:rPr lang="it-IT" dirty="0"/>
              <a:t>Fare clic per modificare lo stile del titolo</a:t>
            </a:r>
          </a:p>
        </p:txBody>
      </p:sp>
      <p:sp>
        <p:nvSpPr>
          <p:cNvPr id="1027" name="Segnaposto testo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7" name="Rettangolo 6"/>
          <p:cNvSpPr/>
          <p:nvPr/>
        </p:nvSpPr>
        <p:spPr>
          <a:xfrm>
            <a:off x="0" y="6524626"/>
            <a:ext cx="9144000" cy="33337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b="1" dirty="0">
                <a:solidFill>
                  <a:srgbClr val="4F81BD">
                    <a:lumMod val="50000"/>
                  </a:srgbClr>
                </a:solidFill>
              </a:rPr>
              <a:t>SKYLAB : IL NEUTRINO – UNA TROTTOLA FATTA </a:t>
            </a:r>
            <a:r>
              <a:rPr lang="it-IT" b="1" dirty="0" err="1">
                <a:solidFill>
                  <a:srgbClr val="4F81BD">
                    <a:lumMod val="50000"/>
                  </a:srgbClr>
                </a:solidFill>
              </a:rPr>
              <a:t>DI</a:t>
            </a:r>
            <a:r>
              <a:rPr lang="it-IT" b="1" dirty="0">
                <a:solidFill>
                  <a:srgbClr val="4F81BD">
                    <a:lumMod val="50000"/>
                  </a:srgbClr>
                </a:solidFill>
              </a:rPr>
              <a:t> NULLA</a:t>
            </a:r>
          </a:p>
        </p:txBody>
      </p:sp>
      <p:pic>
        <p:nvPicPr>
          <p:cNvPr id="9" name="Picture 2"/>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0"/>
            <a:ext cx="899592" cy="849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3" name="Picture 1"/>
          <p:cNvPicPr>
            <a:picLocks noChangeAspect="1" noChangeArrowheads="1"/>
          </p:cNvPicPr>
          <p:nvPr userDrawn="1"/>
        </p:nvPicPr>
        <p:blipFill>
          <a:blip r:embed="rId14" cstate="print"/>
          <a:srcRect/>
          <a:stretch>
            <a:fillRect/>
          </a:stretch>
        </p:blipFill>
        <p:spPr bwMode="auto">
          <a:xfrm>
            <a:off x="0" y="5805264"/>
            <a:ext cx="1722658" cy="1052736"/>
          </a:xfrm>
          <a:prstGeom prst="rect">
            <a:avLst/>
          </a:prstGeom>
          <a:noFill/>
          <a:ln w="9525">
            <a:noFill/>
            <a:miter lim="800000"/>
            <a:headEnd/>
            <a:tailEnd/>
          </a:ln>
        </p:spPr>
      </p:pic>
      <p:pic>
        <p:nvPicPr>
          <p:cNvPr id="28674" name="Picture 2"/>
          <p:cNvPicPr>
            <a:picLocks noChangeAspect="1" noChangeArrowheads="1"/>
          </p:cNvPicPr>
          <p:nvPr userDrawn="1"/>
        </p:nvPicPr>
        <p:blipFill>
          <a:blip r:embed="rId15" cstate="print"/>
          <a:srcRect/>
          <a:stretch>
            <a:fillRect/>
          </a:stretch>
        </p:blipFill>
        <p:spPr bwMode="auto">
          <a:xfrm>
            <a:off x="7409786" y="1"/>
            <a:ext cx="1734214" cy="1196751"/>
          </a:xfrm>
          <a:prstGeom prst="rect">
            <a:avLst/>
          </a:prstGeom>
          <a:noFill/>
          <a:ln w="9525">
            <a:noFill/>
            <a:miter lim="800000"/>
            <a:headEnd/>
            <a:tailEnd/>
          </a:ln>
        </p:spPr>
      </p:pic>
      <p:pic>
        <p:nvPicPr>
          <p:cNvPr id="28675" name="Picture 3"/>
          <p:cNvPicPr>
            <a:picLocks noChangeAspect="1" noChangeArrowheads="1"/>
          </p:cNvPicPr>
          <p:nvPr userDrawn="1"/>
        </p:nvPicPr>
        <p:blipFill>
          <a:blip r:embed="rId16" cstate="print"/>
          <a:srcRect/>
          <a:stretch>
            <a:fillRect/>
          </a:stretch>
        </p:blipFill>
        <p:spPr bwMode="auto">
          <a:xfrm>
            <a:off x="7956376" y="5808514"/>
            <a:ext cx="1187624" cy="1049486"/>
          </a:xfrm>
          <a:prstGeom prst="rect">
            <a:avLst/>
          </a:prstGeom>
          <a:noFill/>
          <a:ln w="9525">
            <a:noFill/>
            <a:miter lim="800000"/>
            <a:headEnd/>
            <a:tailEnd/>
          </a:ln>
        </p:spPr>
      </p:pic>
    </p:spTree>
    <p:extLst>
      <p:ext uri="{BB962C8B-B14F-4D97-AF65-F5344CB8AC3E}">
        <p14:creationId xmlns:p14="http://schemas.microsoft.com/office/powerpoint/2010/main" val="236133556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txStyles>
    <p:titleStyle>
      <a:lvl1pPr algn="ctr" rtl="0" eaLnBrk="0" fontAlgn="base" hangingPunct="0">
        <a:spcBef>
          <a:spcPct val="0"/>
        </a:spcBef>
        <a:spcAft>
          <a:spcPct val="0"/>
        </a:spcAft>
        <a:defRPr sz="4400" b="1" kern="1200">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400" b="1">
          <a:solidFill>
            <a:srgbClr val="C6D9F1"/>
          </a:solidFill>
          <a:latin typeface="Calibri" pitchFamily="34" charset="0"/>
        </a:defRPr>
      </a:lvl2pPr>
      <a:lvl3pPr algn="ctr" rtl="0" eaLnBrk="0" fontAlgn="base" hangingPunct="0">
        <a:spcBef>
          <a:spcPct val="0"/>
        </a:spcBef>
        <a:spcAft>
          <a:spcPct val="0"/>
        </a:spcAft>
        <a:defRPr sz="4400" b="1">
          <a:solidFill>
            <a:srgbClr val="C6D9F1"/>
          </a:solidFill>
          <a:latin typeface="Calibri" pitchFamily="34" charset="0"/>
        </a:defRPr>
      </a:lvl3pPr>
      <a:lvl4pPr algn="ctr" rtl="0" eaLnBrk="0" fontAlgn="base" hangingPunct="0">
        <a:spcBef>
          <a:spcPct val="0"/>
        </a:spcBef>
        <a:spcAft>
          <a:spcPct val="0"/>
        </a:spcAft>
        <a:defRPr sz="4400" b="1">
          <a:solidFill>
            <a:srgbClr val="C6D9F1"/>
          </a:solidFill>
          <a:latin typeface="Calibri" pitchFamily="34" charset="0"/>
        </a:defRPr>
      </a:lvl4pPr>
      <a:lvl5pPr algn="ctr" rtl="0" eaLnBrk="0" fontAlgn="base" hangingPunct="0">
        <a:spcBef>
          <a:spcPct val="0"/>
        </a:spcBef>
        <a:spcAft>
          <a:spcPct val="0"/>
        </a:spcAft>
        <a:defRPr sz="4400" b="1">
          <a:solidFill>
            <a:srgbClr val="C6D9F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ln>
            <a:solidFill>
              <a:schemeClr val="tx2">
                <a:lumMod val="50000"/>
              </a:schemeClr>
            </a:solidFill>
          </a:ln>
          <a:solidFill>
            <a:srgbClr val="10253F"/>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ln>
            <a:solidFill>
              <a:schemeClr val="tx2">
                <a:lumMod val="50000"/>
              </a:schemeClr>
            </a:solidFill>
          </a:ln>
          <a:solidFill>
            <a:srgbClr val="10253F"/>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ln>
            <a:solidFill>
              <a:schemeClr val="tx2">
                <a:lumMod val="50000"/>
              </a:schemeClr>
            </a:solidFill>
          </a:ln>
          <a:solidFill>
            <a:srgbClr val="10253F"/>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ln>
            <a:solidFill>
              <a:schemeClr val="tx2">
                <a:lumMod val="50000"/>
              </a:schemeClr>
            </a:solidFill>
          </a:ln>
          <a:solidFill>
            <a:srgbClr val="10253F"/>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ln>
            <a:solidFill>
              <a:schemeClr val="tx2">
                <a:lumMod val="50000"/>
              </a:schemeClr>
            </a:solidFill>
          </a:ln>
          <a:solidFill>
            <a:srgbClr val="10253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DBEEF4"/>
            </a:gs>
            <a:gs pos="50000">
              <a:srgbClr val="C2D1ED"/>
            </a:gs>
            <a:gs pos="100000">
              <a:srgbClr val="E1E8F5"/>
            </a:gs>
          </a:gsLst>
          <a:lin ang="5400000"/>
        </a:grad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1043608" y="188640"/>
            <a:ext cx="6192837" cy="1295400"/>
          </a:xfrm>
          <a:prstGeom prst="rect">
            <a:avLst/>
          </a:prstGeom>
          <a:solidFill>
            <a:schemeClr val="bg1"/>
          </a:solidFill>
          <a:ln w="22225" cmpd="thickThin">
            <a:solidFill>
              <a:schemeClr val="tx1"/>
            </a:solidFill>
            <a:miter lim="800000"/>
            <a:headEnd/>
            <a:tailEnd/>
          </a:ln>
        </p:spPr>
        <p:txBody>
          <a:bodyPr vert="horz" wrap="square" lIns="91440" tIns="45720" rIns="91440" bIns="45720" numCol="1" anchor="ctr" anchorCtr="0" compatLnSpc="1">
            <a:prstTxWarp prst="textNoShape">
              <a:avLst/>
            </a:prstTxWarp>
          </a:bodyPr>
          <a:lstStyle/>
          <a:p>
            <a:pPr lvl="0"/>
            <a:r>
              <a:rPr lang="it-IT" dirty="0"/>
              <a:t>Fare clic per modificare lo stile del titolo</a:t>
            </a:r>
          </a:p>
        </p:txBody>
      </p:sp>
      <p:sp>
        <p:nvSpPr>
          <p:cNvPr id="1027" name="Segnaposto testo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7" name="Rettangolo 6"/>
          <p:cNvSpPr/>
          <p:nvPr/>
        </p:nvSpPr>
        <p:spPr>
          <a:xfrm>
            <a:off x="0" y="6524626"/>
            <a:ext cx="9144000" cy="33337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b="1" dirty="0">
                <a:solidFill>
                  <a:srgbClr val="4F81BD">
                    <a:lumMod val="50000"/>
                  </a:srgbClr>
                </a:solidFill>
              </a:rPr>
              <a:t>SKYLAB : IL NEUTRINO – UNA TROTTOLA FATTA </a:t>
            </a:r>
            <a:r>
              <a:rPr lang="it-IT" b="1" dirty="0" err="1">
                <a:solidFill>
                  <a:srgbClr val="4F81BD">
                    <a:lumMod val="50000"/>
                  </a:srgbClr>
                </a:solidFill>
              </a:rPr>
              <a:t>DI</a:t>
            </a:r>
            <a:r>
              <a:rPr lang="it-IT" b="1" dirty="0">
                <a:solidFill>
                  <a:srgbClr val="4F81BD">
                    <a:lumMod val="50000"/>
                  </a:srgbClr>
                </a:solidFill>
              </a:rPr>
              <a:t> NULLA</a:t>
            </a:r>
          </a:p>
        </p:txBody>
      </p:sp>
      <p:pic>
        <p:nvPicPr>
          <p:cNvPr id="9" name="Picture 2"/>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0"/>
            <a:ext cx="899592" cy="849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3" name="Picture 1"/>
          <p:cNvPicPr>
            <a:picLocks noChangeAspect="1" noChangeArrowheads="1"/>
          </p:cNvPicPr>
          <p:nvPr userDrawn="1"/>
        </p:nvPicPr>
        <p:blipFill>
          <a:blip r:embed="rId14" cstate="print"/>
          <a:srcRect/>
          <a:stretch>
            <a:fillRect/>
          </a:stretch>
        </p:blipFill>
        <p:spPr bwMode="auto">
          <a:xfrm>
            <a:off x="0" y="5805264"/>
            <a:ext cx="1722658" cy="1052736"/>
          </a:xfrm>
          <a:prstGeom prst="rect">
            <a:avLst/>
          </a:prstGeom>
          <a:noFill/>
          <a:ln w="9525">
            <a:noFill/>
            <a:miter lim="800000"/>
            <a:headEnd/>
            <a:tailEnd/>
          </a:ln>
        </p:spPr>
      </p:pic>
      <p:pic>
        <p:nvPicPr>
          <p:cNvPr id="28674" name="Picture 2"/>
          <p:cNvPicPr>
            <a:picLocks noChangeAspect="1" noChangeArrowheads="1"/>
          </p:cNvPicPr>
          <p:nvPr userDrawn="1"/>
        </p:nvPicPr>
        <p:blipFill>
          <a:blip r:embed="rId15" cstate="print"/>
          <a:srcRect/>
          <a:stretch>
            <a:fillRect/>
          </a:stretch>
        </p:blipFill>
        <p:spPr bwMode="auto">
          <a:xfrm>
            <a:off x="7409786" y="1"/>
            <a:ext cx="1734214" cy="1196751"/>
          </a:xfrm>
          <a:prstGeom prst="rect">
            <a:avLst/>
          </a:prstGeom>
          <a:noFill/>
          <a:ln w="9525">
            <a:noFill/>
            <a:miter lim="800000"/>
            <a:headEnd/>
            <a:tailEnd/>
          </a:ln>
        </p:spPr>
      </p:pic>
      <p:pic>
        <p:nvPicPr>
          <p:cNvPr id="28675" name="Picture 3"/>
          <p:cNvPicPr>
            <a:picLocks noChangeAspect="1" noChangeArrowheads="1"/>
          </p:cNvPicPr>
          <p:nvPr userDrawn="1"/>
        </p:nvPicPr>
        <p:blipFill>
          <a:blip r:embed="rId16" cstate="print"/>
          <a:srcRect/>
          <a:stretch>
            <a:fillRect/>
          </a:stretch>
        </p:blipFill>
        <p:spPr bwMode="auto">
          <a:xfrm>
            <a:off x="7956376" y="5808514"/>
            <a:ext cx="1187624" cy="1049486"/>
          </a:xfrm>
          <a:prstGeom prst="rect">
            <a:avLst/>
          </a:prstGeom>
          <a:noFill/>
          <a:ln w="9525">
            <a:noFill/>
            <a:miter lim="800000"/>
            <a:headEnd/>
            <a:tailEnd/>
          </a:ln>
        </p:spPr>
      </p:pic>
    </p:spTree>
    <p:extLst>
      <p:ext uri="{BB962C8B-B14F-4D97-AF65-F5344CB8AC3E}">
        <p14:creationId xmlns:p14="http://schemas.microsoft.com/office/powerpoint/2010/main" val="1193428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slow"/>
  <p:txStyles>
    <p:titleStyle>
      <a:lvl1pPr algn="ctr" rtl="0" eaLnBrk="0" fontAlgn="base" hangingPunct="0">
        <a:spcBef>
          <a:spcPct val="0"/>
        </a:spcBef>
        <a:spcAft>
          <a:spcPct val="0"/>
        </a:spcAft>
        <a:defRPr sz="4400" b="1" kern="1200">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400" b="1">
          <a:solidFill>
            <a:srgbClr val="C6D9F1"/>
          </a:solidFill>
          <a:latin typeface="Calibri" pitchFamily="34" charset="0"/>
        </a:defRPr>
      </a:lvl2pPr>
      <a:lvl3pPr algn="ctr" rtl="0" eaLnBrk="0" fontAlgn="base" hangingPunct="0">
        <a:spcBef>
          <a:spcPct val="0"/>
        </a:spcBef>
        <a:spcAft>
          <a:spcPct val="0"/>
        </a:spcAft>
        <a:defRPr sz="4400" b="1">
          <a:solidFill>
            <a:srgbClr val="C6D9F1"/>
          </a:solidFill>
          <a:latin typeface="Calibri" pitchFamily="34" charset="0"/>
        </a:defRPr>
      </a:lvl3pPr>
      <a:lvl4pPr algn="ctr" rtl="0" eaLnBrk="0" fontAlgn="base" hangingPunct="0">
        <a:spcBef>
          <a:spcPct val="0"/>
        </a:spcBef>
        <a:spcAft>
          <a:spcPct val="0"/>
        </a:spcAft>
        <a:defRPr sz="4400" b="1">
          <a:solidFill>
            <a:srgbClr val="C6D9F1"/>
          </a:solidFill>
          <a:latin typeface="Calibri" pitchFamily="34" charset="0"/>
        </a:defRPr>
      </a:lvl4pPr>
      <a:lvl5pPr algn="ctr" rtl="0" eaLnBrk="0" fontAlgn="base" hangingPunct="0">
        <a:spcBef>
          <a:spcPct val="0"/>
        </a:spcBef>
        <a:spcAft>
          <a:spcPct val="0"/>
        </a:spcAft>
        <a:defRPr sz="4400" b="1">
          <a:solidFill>
            <a:srgbClr val="C6D9F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ln>
            <a:solidFill>
              <a:schemeClr val="tx2">
                <a:lumMod val="50000"/>
              </a:schemeClr>
            </a:solidFill>
          </a:ln>
          <a:solidFill>
            <a:srgbClr val="10253F"/>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ln>
            <a:solidFill>
              <a:schemeClr val="tx2">
                <a:lumMod val="50000"/>
              </a:schemeClr>
            </a:solidFill>
          </a:ln>
          <a:solidFill>
            <a:srgbClr val="10253F"/>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ln>
            <a:solidFill>
              <a:schemeClr val="tx2">
                <a:lumMod val="50000"/>
              </a:schemeClr>
            </a:solidFill>
          </a:ln>
          <a:solidFill>
            <a:srgbClr val="10253F"/>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ln>
            <a:solidFill>
              <a:schemeClr val="tx2">
                <a:lumMod val="50000"/>
              </a:schemeClr>
            </a:solidFill>
          </a:ln>
          <a:solidFill>
            <a:srgbClr val="10253F"/>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ln>
            <a:solidFill>
              <a:schemeClr val="tx2">
                <a:lumMod val="50000"/>
              </a:schemeClr>
            </a:solidFill>
          </a:ln>
          <a:solidFill>
            <a:srgbClr val="10253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DBEEF4"/>
            </a:gs>
            <a:gs pos="50000">
              <a:srgbClr val="C2D1ED"/>
            </a:gs>
            <a:gs pos="100000">
              <a:srgbClr val="E1E8F5"/>
            </a:gs>
          </a:gsLst>
          <a:lin ang="5400000"/>
        </a:grad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1043608" y="188640"/>
            <a:ext cx="6480720" cy="1295400"/>
          </a:xfrm>
          <a:prstGeom prst="rect">
            <a:avLst/>
          </a:prstGeom>
          <a:solidFill>
            <a:schemeClr val="bg1"/>
          </a:solidFill>
          <a:ln w="22225" cmpd="thickThin">
            <a:solidFill>
              <a:schemeClr val="tx1"/>
            </a:solidFill>
            <a:miter lim="800000"/>
            <a:headEnd/>
            <a:tailEnd/>
          </a:ln>
        </p:spPr>
        <p:txBody>
          <a:bodyPr vert="horz" wrap="square" lIns="91440" tIns="45720" rIns="91440" bIns="45720" numCol="1" anchor="ctr" anchorCtr="0" compatLnSpc="1">
            <a:prstTxWarp prst="textNoShape">
              <a:avLst/>
            </a:prstTxWarp>
          </a:bodyPr>
          <a:lstStyle/>
          <a:p>
            <a:pPr lvl="0"/>
            <a:r>
              <a:rPr lang="it-IT" dirty="0"/>
              <a:t>Fare clic per modificare lo stile del titolo</a:t>
            </a:r>
          </a:p>
        </p:txBody>
      </p:sp>
      <p:sp>
        <p:nvSpPr>
          <p:cNvPr id="1027" name="Segnaposto testo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7" name="Rettangolo 6"/>
          <p:cNvSpPr/>
          <p:nvPr/>
        </p:nvSpPr>
        <p:spPr>
          <a:xfrm>
            <a:off x="0" y="6524626"/>
            <a:ext cx="9144000" cy="33337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b="1" dirty="0">
                <a:solidFill>
                  <a:srgbClr val="4F81BD">
                    <a:lumMod val="50000"/>
                  </a:srgbClr>
                </a:solidFill>
              </a:rPr>
              <a:t>SKYLAB : IL NEUTRINO – UNA TROTTOLA FATTA </a:t>
            </a:r>
            <a:r>
              <a:rPr lang="it-IT" b="1" dirty="0" err="1">
                <a:solidFill>
                  <a:srgbClr val="4F81BD">
                    <a:lumMod val="50000"/>
                  </a:srgbClr>
                </a:solidFill>
              </a:rPr>
              <a:t>DI</a:t>
            </a:r>
            <a:r>
              <a:rPr lang="it-IT" b="1" dirty="0">
                <a:solidFill>
                  <a:srgbClr val="4F81BD">
                    <a:lumMod val="50000"/>
                  </a:srgbClr>
                </a:solidFill>
              </a:rPr>
              <a:t> NULLA</a:t>
            </a:r>
          </a:p>
        </p:txBody>
      </p:sp>
      <p:pic>
        <p:nvPicPr>
          <p:cNvPr id="9" name="Picture 2"/>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0"/>
            <a:ext cx="899592" cy="849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3" name="Picture 1"/>
          <p:cNvPicPr>
            <a:picLocks noChangeAspect="1" noChangeArrowheads="1"/>
          </p:cNvPicPr>
          <p:nvPr userDrawn="1"/>
        </p:nvPicPr>
        <p:blipFill>
          <a:blip r:embed="rId14" cstate="print"/>
          <a:srcRect/>
          <a:stretch>
            <a:fillRect/>
          </a:stretch>
        </p:blipFill>
        <p:spPr bwMode="auto">
          <a:xfrm>
            <a:off x="0" y="5805264"/>
            <a:ext cx="1722658" cy="1052736"/>
          </a:xfrm>
          <a:prstGeom prst="rect">
            <a:avLst/>
          </a:prstGeom>
          <a:noFill/>
          <a:ln w="9525">
            <a:noFill/>
            <a:miter lim="800000"/>
            <a:headEnd/>
            <a:tailEnd/>
          </a:ln>
        </p:spPr>
      </p:pic>
      <p:pic>
        <p:nvPicPr>
          <p:cNvPr id="28674" name="Picture 2"/>
          <p:cNvPicPr>
            <a:picLocks noChangeAspect="1" noChangeArrowheads="1"/>
          </p:cNvPicPr>
          <p:nvPr userDrawn="1"/>
        </p:nvPicPr>
        <p:blipFill>
          <a:blip r:embed="rId15" cstate="print"/>
          <a:srcRect/>
          <a:stretch>
            <a:fillRect/>
          </a:stretch>
        </p:blipFill>
        <p:spPr bwMode="auto">
          <a:xfrm>
            <a:off x="7623186" y="1"/>
            <a:ext cx="1520813" cy="1049487"/>
          </a:xfrm>
          <a:prstGeom prst="rect">
            <a:avLst/>
          </a:prstGeom>
          <a:noFill/>
          <a:ln w="9525">
            <a:noFill/>
            <a:miter lim="800000"/>
            <a:headEnd/>
            <a:tailEnd/>
          </a:ln>
        </p:spPr>
      </p:pic>
      <p:pic>
        <p:nvPicPr>
          <p:cNvPr id="28675" name="Picture 3"/>
          <p:cNvPicPr>
            <a:picLocks noChangeAspect="1" noChangeArrowheads="1"/>
          </p:cNvPicPr>
          <p:nvPr userDrawn="1"/>
        </p:nvPicPr>
        <p:blipFill>
          <a:blip r:embed="rId16" cstate="print"/>
          <a:srcRect/>
          <a:stretch>
            <a:fillRect/>
          </a:stretch>
        </p:blipFill>
        <p:spPr bwMode="auto">
          <a:xfrm>
            <a:off x="7956376" y="5808514"/>
            <a:ext cx="1187624" cy="1049486"/>
          </a:xfrm>
          <a:prstGeom prst="rect">
            <a:avLst/>
          </a:prstGeom>
          <a:noFill/>
          <a:ln w="9525">
            <a:noFill/>
            <a:miter lim="800000"/>
            <a:headEnd/>
            <a:tailEnd/>
          </a:ln>
        </p:spPr>
      </p:pic>
    </p:spTree>
    <p:extLst>
      <p:ext uri="{BB962C8B-B14F-4D97-AF65-F5344CB8AC3E}">
        <p14:creationId xmlns:p14="http://schemas.microsoft.com/office/powerpoint/2010/main" val="122085867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spd="slow"/>
  <p:txStyles>
    <p:titleStyle>
      <a:lvl1pPr algn="ctr" rtl="0" eaLnBrk="0" fontAlgn="base" hangingPunct="0">
        <a:spcBef>
          <a:spcPct val="0"/>
        </a:spcBef>
        <a:spcAft>
          <a:spcPct val="0"/>
        </a:spcAft>
        <a:defRPr sz="4400" b="1" kern="1200">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400" b="1">
          <a:solidFill>
            <a:srgbClr val="C6D9F1"/>
          </a:solidFill>
          <a:latin typeface="Calibri" pitchFamily="34" charset="0"/>
        </a:defRPr>
      </a:lvl2pPr>
      <a:lvl3pPr algn="ctr" rtl="0" eaLnBrk="0" fontAlgn="base" hangingPunct="0">
        <a:spcBef>
          <a:spcPct val="0"/>
        </a:spcBef>
        <a:spcAft>
          <a:spcPct val="0"/>
        </a:spcAft>
        <a:defRPr sz="4400" b="1">
          <a:solidFill>
            <a:srgbClr val="C6D9F1"/>
          </a:solidFill>
          <a:latin typeface="Calibri" pitchFamily="34" charset="0"/>
        </a:defRPr>
      </a:lvl3pPr>
      <a:lvl4pPr algn="ctr" rtl="0" eaLnBrk="0" fontAlgn="base" hangingPunct="0">
        <a:spcBef>
          <a:spcPct val="0"/>
        </a:spcBef>
        <a:spcAft>
          <a:spcPct val="0"/>
        </a:spcAft>
        <a:defRPr sz="4400" b="1">
          <a:solidFill>
            <a:srgbClr val="C6D9F1"/>
          </a:solidFill>
          <a:latin typeface="Calibri" pitchFamily="34" charset="0"/>
        </a:defRPr>
      </a:lvl4pPr>
      <a:lvl5pPr algn="ctr" rtl="0" eaLnBrk="0" fontAlgn="base" hangingPunct="0">
        <a:spcBef>
          <a:spcPct val="0"/>
        </a:spcBef>
        <a:spcAft>
          <a:spcPct val="0"/>
        </a:spcAft>
        <a:defRPr sz="4400" b="1">
          <a:solidFill>
            <a:srgbClr val="C6D9F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ln>
            <a:solidFill>
              <a:schemeClr val="tx2">
                <a:lumMod val="50000"/>
              </a:schemeClr>
            </a:solidFill>
          </a:ln>
          <a:solidFill>
            <a:srgbClr val="10253F"/>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ln>
            <a:solidFill>
              <a:schemeClr val="tx2">
                <a:lumMod val="50000"/>
              </a:schemeClr>
            </a:solidFill>
          </a:ln>
          <a:solidFill>
            <a:srgbClr val="10253F"/>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ln>
            <a:solidFill>
              <a:schemeClr val="tx2">
                <a:lumMod val="50000"/>
              </a:schemeClr>
            </a:solidFill>
          </a:ln>
          <a:solidFill>
            <a:srgbClr val="10253F"/>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ln>
            <a:solidFill>
              <a:schemeClr val="tx2">
                <a:lumMod val="50000"/>
              </a:schemeClr>
            </a:solidFill>
          </a:ln>
          <a:solidFill>
            <a:srgbClr val="10253F"/>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ln>
            <a:solidFill>
              <a:schemeClr val="tx2">
                <a:lumMod val="50000"/>
              </a:schemeClr>
            </a:solidFill>
          </a:ln>
          <a:solidFill>
            <a:srgbClr val="10253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slide" Target="slide13.xml"/></Relationships>
</file>

<file path=ppt/slides/_rels/slide1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46.xml"/><Relationship Id="rId5" Type="http://schemas.openxmlformats.org/officeDocument/2006/relationships/slide" Target="slide10.xml"/><Relationship Id="rId4" Type="http://schemas.openxmlformats.org/officeDocument/2006/relationships/image" Target="../media/image49.jpeg"/></Relationships>
</file>

<file path=ppt/slides/_rels/slide1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g"/><Relationship Id="rId1" Type="http://schemas.openxmlformats.org/officeDocument/2006/relationships/slideLayout" Target="../slideLayouts/slideLayout46.xml"/><Relationship Id="rId6" Type="http://schemas.openxmlformats.org/officeDocument/2006/relationships/image" Target="../media/image55.png"/><Relationship Id="rId5" Type="http://schemas.openxmlformats.org/officeDocument/2006/relationships/image" Target="../media/image54.jp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46.xml"/><Relationship Id="rId6" Type="http://schemas.openxmlformats.org/officeDocument/2006/relationships/image" Target="../media/image58.PNG"/><Relationship Id="rId5" Type="http://schemas.openxmlformats.org/officeDocument/2006/relationships/image" Target="../media/image53.pn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46.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6.xml"/><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8.jpg"/><Relationship Id="rId7"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46.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6.xml"/><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46.xml"/><Relationship Id="rId5" Type="http://schemas.openxmlformats.org/officeDocument/2006/relationships/image" Target="../media/image78.png"/><Relationship Id="rId4" Type="http://schemas.openxmlformats.org/officeDocument/2006/relationships/image" Target="../media/image77.png"/></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6.png"/><Relationship Id="rId1" Type="http://schemas.openxmlformats.org/officeDocument/2006/relationships/slideLayout" Target="../slideLayouts/slideLayout46.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3.xml"/><Relationship Id="rId1" Type="http://schemas.openxmlformats.org/officeDocument/2006/relationships/slideLayout" Target="../slideLayouts/slideLayout46.xml"/><Relationship Id="rId5" Type="http://schemas.openxmlformats.org/officeDocument/2006/relationships/image" Target="../media/image190.png"/><Relationship Id="rId4" Type="http://schemas.openxmlformats.org/officeDocument/2006/relationships/image" Target="../media/image87.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image" Target="../media/image87.gif"/><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4.xml"/><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6.xml"/><Relationship Id="rId5" Type="http://schemas.openxmlformats.org/officeDocument/2006/relationships/image" Target="../media/image90.jpeg"/><Relationship Id="rId4" Type="http://schemas.openxmlformats.org/officeDocument/2006/relationships/image" Target="NULL"/></Relationships>
</file>

<file path=ppt/slides/_rels/slide3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50.xml"/></Relationships>
</file>

<file path=ppt/slides/_rels/slide3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46.xml"/><Relationship Id="rId5" Type="http://schemas.openxmlformats.org/officeDocument/2006/relationships/image" Target="NULL"/><Relationship Id="rId4" Type="http://schemas.openxmlformats.org/officeDocument/2006/relationships/image" Target="../media/image95.png"/></Relationships>
</file>

<file path=ppt/slides/_rels/slide3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86.png"/><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5.xml"/><Relationship Id="rId1" Type="http://schemas.openxmlformats.org/officeDocument/2006/relationships/slideLayout" Target="../slideLayouts/slideLayout46.xml"/><Relationship Id="rId5" Type="http://schemas.openxmlformats.org/officeDocument/2006/relationships/image" Target="../media/image99.png"/><Relationship Id="rId4" Type="http://schemas.openxmlformats.org/officeDocument/2006/relationships/image" Target="../media/image98.png"/></Relationships>
</file>

<file path=ppt/slides/_rels/slide3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6.xml"/><Relationship Id="rId1" Type="http://schemas.openxmlformats.org/officeDocument/2006/relationships/slideLayout" Target="../slideLayouts/slideLayout46.xml"/><Relationship Id="rId5" Type="http://schemas.openxmlformats.org/officeDocument/2006/relationships/image" Target="../media/image102.png"/><Relationship Id="rId4" Type="http://schemas.openxmlformats.org/officeDocument/2006/relationships/image" Target="../media/image101.png"/></Relationships>
</file>

<file path=ppt/slides/_rels/slide3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3" Type="http://schemas.openxmlformats.org/officeDocument/2006/relationships/image" Target="../media/image104.gif"/><Relationship Id="rId2" Type="http://schemas.openxmlformats.org/officeDocument/2006/relationships/hyperlink" Target="https://www.google.it/url?sa=i&amp;rct=j&amp;q=&amp;esrc=s&amp;source=images&amp;cd=&amp;cad=rja&amp;uact=8&amp;ved=2ahUKEwiQnpSvusTZAhWMYlAKHciKBu0QjRx6BAgAEAY&amp;url=http://www.tadashikoikezeno.it/le-origini/storia-del-giappone-2/&amp;psig=AOvVaw1NGXHtCtnLOy0b-yh1nSIs&amp;ust=1519764429168560" TargetMode="External"/><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05.png"/><Relationship Id="rId7" Type="http://schemas.openxmlformats.org/officeDocument/2006/relationships/image" Target="../media/image107.jpeg"/><Relationship Id="rId2" Type="http://schemas.openxmlformats.org/officeDocument/2006/relationships/hyperlink" Target="https://i1.wp.com/www.scientificast.it/blog/wp-content/uploads/2016/01/image01.png" TargetMode="External"/><Relationship Id="rId1" Type="http://schemas.openxmlformats.org/officeDocument/2006/relationships/slideLayout" Target="../slideLayouts/slideLayout46.xml"/><Relationship Id="rId6" Type="http://schemas.openxmlformats.org/officeDocument/2006/relationships/hyperlink" Target="https://i2.wp.com/www.scientificast.it/blog/wp-content/uploads/2016/01/image03-2.jpg" TargetMode="External"/><Relationship Id="rId5" Type="http://schemas.openxmlformats.org/officeDocument/2006/relationships/image" Target="../media/image106.png"/><Relationship Id="rId4" Type="http://schemas.openxmlformats.org/officeDocument/2006/relationships/hyperlink" Target="https://i1.wp.com/www.scientificast.it/blog/wp-content/uploads/2016/01/image00-1.pn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08.png"/><Relationship Id="rId1" Type="http://schemas.openxmlformats.org/officeDocument/2006/relationships/slideLayout" Target="../slideLayouts/slideLayout46.xml"/><Relationship Id="rId4" Type="http://schemas.openxmlformats.org/officeDocument/2006/relationships/image" Target="../media/image109.png"/></Relationships>
</file>

<file path=ppt/slides/_rels/slide4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8.xml"/><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19.xml"/><Relationship Id="rId1" Type="http://schemas.openxmlformats.org/officeDocument/2006/relationships/slideLayout" Target="../slideLayouts/slideLayout46.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4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46.xml"/><Relationship Id="rId4" Type="http://schemas.openxmlformats.org/officeDocument/2006/relationships/image" Target="../media/image99.png"/></Relationships>
</file>

<file path=ppt/slides/_rels/slide4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0.xml"/><Relationship Id="rId1" Type="http://schemas.openxmlformats.org/officeDocument/2006/relationships/slideLayout" Target="../slideLayouts/slideLayout46.xml"/><Relationship Id="rId4" Type="http://schemas.openxmlformats.org/officeDocument/2006/relationships/image" Target="../media/image108.png"/></Relationships>
</file>

<file path=ppt/slides/_rels/slide4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1.xml"/><Relationship Id="rId1" Type="http://schemas.openxmlformats.org/officeDocument/2006/relationships/slideLayout" Target="../slideLayouts/slideLayout46.xml"/><Relationship Id="rId6" Type="http://schemas.openxmlformats.org/officeDocument/2006/relationships/image" Target="../media/image124.gif"/><Relationship Id="rId5" Type="http://schemas.openxmlformats.org/officeDocument/2006/relationships/image" Target="../media/image123.gif"/><Relationship Id="rId4" Type="http://schemas.openxmlformats.org/officeDocument/2006/relationships/image" Target="../media/image122.png"/></Relationships>
</file>

<file path=ppt/slides/_rels/slide4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2.xml"/><Relationship Id="rId1" Type="http://schemas.openxmlformats.org/officeDocument/2006/relationships/slideLayout" Target="../slideLayouts/slideLayout46.xml"/></Relationships>
</file>

<file path=ppt/slides/_rels/slide49.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6.png"/><Relationship Id="rId7" Type="http://schemas.openxmlformats.org/officeDocument/2006/relationships/image" Target="../media/image129.png"/><Relationship Id="rId2" Type="http://schemas.openxmlformats.org/officeDocument/2006/relationships/notesSlide" Target="../notesSlides/notesSlide23.xml"/><Relationship Id="rId1" Type="http://schemas.openxmlformats.org/officeDocument/2006/relationships/slideLayout" Target="../slideLayouts/slideLayout46.xml"/><Relationship Id="rId6" Type="http://schemas.openxmlformats.org/officeDocument/2006/relationships/image" Target="../media/image128.png"/><Relationship Id="rId5" Type="http://schemas.openxmlformats.org/officeDocument/2006/relationships/image" Target="../media/image127.png"/><Relationship Id="rId10" Type="http://schemas.openxmlformats.org/officeDocument/2006/relationships/image" Target="../media/image125.png"/><Relationship Id="rId4" Type="http://schemas.openxmlformats.org/officeDocument/2006/relationships/image" Target="../media/image118.png"/><Relationship Id="rId9" Type="http://schemas.openxmlformats.org/officeDocument/2006/relationships/image" Target="../media/image131.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4.xml"/><Relationship Id="rId4" Type="http://schemas.openxmlformats.org/officeDocument/2006/relationships/image" Target="../media/image26.png"/></Relationships>
</file>

<file path=ppt/slides/_rels/slide50.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45.xml"/></Relationships>
</file>

<file path=ppt/slides/_rels/slide5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4.xml"/><Relationship Id="rId1" Type="http://schemas.openxmlformats.org/officeDocument/2006/relationships/slideLayout" Target="../slideLayouts/slideLayout46.xml"/><Relationship Id="rId4" Type="http://schemas.openxmlformats.org/officeDocument/2006/relationships/image" Target="../media/image134.png"/></Relationships>
</file>

<file path=ppt/slides/_rels/slide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5.png"/><Relationship Id="rId1" Type="http://schemas.openxmlformats.org/officeDocument/2006/relationships/slideLayout" Target="../slideLayouts/slideLayout46.xml"/><Relationship Id="rId6" Type="http://schemas.openxmlformats.org/officeDocument/2006/relationships/image" Target="../media/image138.png"/><Relationship Id="rId5" Type="http://schemas.openxmlformats.org/officeDocument/2006/relationships/image" Target="../media/image137.jpeg"/><Relationship Id="rId4" Type="http://schemas.openxmlformats.org/officeDocument/2006/relationships/image" Target="../media/image136.jpeg"/></Relationships>
</file>

<file path=ppt/slides/_rels/slide5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5.xml"/><Relationship Id="rId1" Type="http://schemas.openxmlformats.org/officeDocument/2006/relationships/slideLayout" Target="../slideLayouts/slideLayout45.xml"/></Relationships>
</file>

<file path=ppt/slides/_rels/slide54.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6.xml"/><Relationship Id="rId1" Type="http://schemas.openxmlformats.org/officeDocument/2006/relationships/slideLayout" Target="../slideLayouts/slideLayout46.xml"/></Relationships>
</file>

<file path=ppt/slides/_rels/slide5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7.xml"/><Relationship Id="rId1" Type="http://schemas.openxmlformats.org/officeDocument/2006/relationships/slideLayout" Target="../slideLayouts/slideLayout46.xml"/><Relationship Id="rId4" Type="http://schemas.openxmlformats.org/officeDocument/2006/relationships/image" Target="../media/image143.png"/></Relationships>
</file>

<file path=ppt/slides/_rels/slide5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28.xml"/><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9.xml"/><Relationship Id="rId1" Type="http://schemas.openxmlformats.org/officeDocument/2006/relationships/slideLayout" Target="../slideLayouts/slideLayout46.xml"/></Relationships>
</file>

<file path=ppt/slides/_rels/slide59.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30.xml"/><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29.png"/><Relationship Id="rId4" Type="http://schemas.openxmlformats.org/officeDocument/2006/relationships/image" Target="../media/image28.png"/></Relationships>
</file>

<file path=ppt/slides/_rels/slide60.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46.xml"/></Relationships>
</file>

<file path=ppt/slides/_rels/slide6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31.xml"/><Relationship Id="rId1" Type="http://schemas.openxmlformats.org/officeDocument/2006/relationships/slideLayout" Target="../slideLayouts/slideLayout46.xml"/><Relationship Id="rId5" Type="http://schemas.openxmlformats.org/officeDocument/2006/relationships/image" Target="../media/image150.png"/><Relationship Id="rId4" Type="http://schemas.openxmlformats.org/officeDocument/2006/relationships/image" Target="../media/image149.png"/></Relationships>
</file>

<file path=ppt/slides/_rels/slide6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2.xml"/><Relationship Id="rId1" Type="http://schemas.openxmlformats.org/officeDocument/2006/relationships/slideLayout" Target="../slideLayouts/slideLayout46.xml"/></Relationships>
</file>

<file path=ppt/slides/_rels/slide63.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45.xml"/></Relationships>
</file>

<file path=ppt/slides/_rels/slide64.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5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6.xml.rels><?xml version="1.0" encoding="UTF-8" standalone="yes"?>
<Relationships xmlns="http://schemas.openxmlformats.org/package/2006/relationships"><Relationship Id="rId3" Type="http://schemas.openxmlformats.org/officeDocument/2006/relationships/image" Target="../media/image155.tif"/><Relationship Id="rId2" Type="http://schemas.openxmlformats.org/officeDocument/2006/relationships/image" Target="../media/image154.png"/><Relationship Id="rId1" Type="http://schemas.openxmlformats.org/officeDocument/2006/relationships/slideLayout" Target="../slideLayouts/slideLayout50.xml"/><Relationship Id="rId4" Type="http://schemas.openxmlformats.org/officeDocument/2006/relationships/image" Target="../media/image156.png"/></Relationships>
</file>

<file path=ppt/slides/_rels/slide67.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50.xml"/></Relationships>
</file>

<file path=ppt/slides/_rels/slide68.xml.rels><?xml version="1.0" encoding="UTF-8" standalone="yes"?>
<Relationships xmlns="http://schemas.openxmlformats.org/package/2006/relationships"><Relationship Id="rId2" Type="http://schemas.openxmlformats.org/officeDocument/2006/relationships/image" Target="../media/image158.tif"/><Relationship Id="rId1" Type="http://schemas.openxmlformats.org/officeDocument/2006/relationships/slideLayout" Target="../slideLayouts/slideLayout50.xml"/></Relationships>
</file>

<file path=ppt/slides/_rels/slide69.xml.rels><?xml version="1.0" encoding="UTF-8" standalone="yes"?>
<Relationships xmlns="http://schemas.openxmlformats.org/package/2006/relationships"><Relationship Id="rId3" Type="http://schemas.openxmlformats.org/officeDocument/2006/relationships/image" Target="../media/image158.tif"/><Relationship Id="rId2" Type="http://schemas.openxmlformats.org/officeDocument/2006/relationships/notesSlide" Target="../notesSlides/notesSlide33.xml"/><Relationship Id="rId1" Type="http://schemas.openxmlformats.org/officeDocument/2006/relationships/slideLayout" Target="../slideLayouts/slideLayout50.xml"/><Relationship Id="rId5" Type="http://schemas.openxmlformats.org/officeDocument/2006/relationships/image" Target="../media/image160.png"/><Relationship Id="rId4" Type="http://schemas.openxmlformats.org/officeDocument/2006/relationships/image" Target="../media/image159.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70.xml.rels><?xml version="1.0" encoding="UTF-8" standalone="yes"?>
<Relationships xmlns="http://schemas.openxmlformats.org/package/2006/relationships"><Relationship Id="rId2" Type="http://schemas.openxmlformats.org/officeDocument/2006/relationships/image" Target="../media/image161.tif"/><Relationship Id="rId1" Type="http://schemas.openxmlformats.org/officeDocument/2006/relationships/slideLayout" Target="../slideLayouts/slideLayout50.xml"/></Relationships>
</file>

<file path=ppt/slides/_rels/slide7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jpeg"/><Relationship Id="rId1" Type="http://schemas.openxmlformats.org/officeDocument/2006/relationships/slideLayout" Target="../slideLayouts/slideLayout46.xml"/><Relationship Id="rId4" Type="http://schemas.openxmlformats.org/officeDocument/2006/relationships/image" Target="../media/image164.png"/></Relationships>
</file>

<file path=ppt/slides/_rels/slide72.xml.rels><?xml version="1.0" encoding="UTF-8" standalone="yes"?>
<Relationships xmlns="http://schemas.openxmlformats.org/package/2006/relationships"><Relationship Id="rId3" Type="http://schemas.openxmlformats.org/officeDocument/2006/relationships/image" Target="../media/image165.tif"/><Relationship Id="rId2" Type="http://schemas.openxmlformats.org/officeDocument/2006/relationships/notesSlide" Target="../notesSlides/notesSlide34.xml"/><Relationship Id="rId1" Type="http://schemas.openxmlformats.org/officeDocument/2006/relationships/slideLayout" Target="../slideLayouts/slideLayout50.xml"/><Relationship Id="rId4" Type="http://schemas.openxmlformats.org/officeDocument/2006/relationships/image" Target="../media/image166.tif"/></Relationships>
</file>

<file path=ppt/slides/_rels/slide73.xml.rels><?xml version="1.0" encoding="UTF-8" standalone="yes"?>
<Relationships xmlns="http://schemas.openxmlformats.org/package/2006/relationships"><Relationship Id="rId2" Type="http://schemas.openxmlformats.org/officeDocument/2006/relationships/image" Target="../media/image167.tif"/><Relationship Id="rId1" Type="http://schemas.openxmlformats.org/officeDocument/2006/relationships/slideLayout" Target="../slideLayouts/slideLayout50.xml"/></Relationships>
</file>

<file path=ppt/slides/_rels/slide7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50.xml"/></Relationships>
</file>

<file path=ppt/slides/_rels/slide75.xml.rels><?xml version="1.0" encoding="UTF-8" standalone="yes"?>
<Relationships xmlns="http://schemas.openxmlformats.org/package/2006/relationships"><Relationship Id="rId3" Type="http://schemas.openxmlformats.org/officeDocument/2006/relationships/image" Target="../media/image170.tif"/><Relationship Id="rId2" Type="http://schemas.openxmlformats.org/officeDocument/2006/relationships/notesSlide" Target="../notesSlides/notesSlide35.xml"/><Relationship Id="rId1" Type="http://schemas.openxmlformats.org/officeDocument/2006/relationships/slideLayout" Target="../slideLayouts/slideLayout50.xml"/><Relationship Id="rId5" Type="http://schemas.openxmlformats.org/officeDocument/2006/relationships/image" Target="../media/image172.tif"/><Relationship Id="rId4" Type="http://schemas.openxmlformats.org/officeDocument/2006/relationships/image" Target="../media/image171.tif"/></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0.xml"/></Relationships>
</file>

<file path=ppt/slides/_rels/slide77.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37.xml"/><Relationship Id="rId1" Type="http://schemas.openxmlformats.org/officeDocument/2006/relationships/slideLayout" Target="../slideLayouts/slideLayout50.xml"/><Relationship Id="rId4" Type="http://schemas.openxmlformats.org/officeDocument/2006/relationships/image" Target="../media/image174.png"/></Relationships>
</file>

<file path=ppt/slides/_rels/slide78.xml.rels><?xml version="1.0" encoding="UTF-8" standalone="yes"?>
<Relationships xmlns="http://schemas.openxmlformats.org/package/2006/relationships"><Relationship Id="rId3" Type="http://schemas.openxmlformats.org/officeDocument/2006/relationships/hyperlink" Target="https://it.wikiquote.org/wiki/Albert_Einstein" TargetMode="External"/><Relationship Id="rId2" Type="http://schemas.openxmlformats.org/officeDocument/2006/relationships/notesSlide" Target="../notesSlides/notesSlide38.xml"/><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971600" y="476672"/>
            <a:ext cx="6336704" cy="1296144"/>
          </a:xfrm>
        </p:spPr>
        <p:txBody>
          <a:bodyPr/>
          <a:lstStyle/>
          <a:p>
            <a:r>
              <a:rPr lang="it-IT" dirty="0">
                <a:solidFill>
                  <a:srgbClr val="FF0000"/>
                </a:solidFill>
              </a:rPr>
              <a:t>Il neutrino: </a:t>
            </a:r>
            <a:br>
              <a:rPr lang="it-IT" dirty="0">
                <a:solidFill>
                  <a:srgbClr val="FF0000"/>
                </a:solidFill>
              </a:rPr>
            </a:br>
            <a:r>
              <a:rPr lang="it-IT" dirty="0">
                <a:solidFill>
                  <a:srgbClr val="FF0000"/>
                </a:solidFill>
              </a:rPr>
              <a:t>una particella fantasma</a:t>
            </a:r>
          </a:p>
        </p:txBody>
      </p:sp>
      <p:sp>
        <p:nvSpPr>
          <p:cNvPr id="3" name="Sottotitolo 2"/>
          <p:cNvSpPr>
            <a:spLocks noGrp="1"/>
          </p:cNvSpPr>
          <p:nvPr>
            <p:ph type="subTitle" idx="1"/>
          </p:nvPr>
        </p:nvSpPr>
        <p:spPr>
          <a:xfrm>
            <a:off x="1547664" y="3717032"/>
            <a:ext cx="6400800" cy="1872208"/>
          </a:xfrm>
        </p:spPr>
        <p:txBody>
          <a:bodyPr/>
          <a:lstStyle/>
          <a:p>
            <a:pPr algn="r"/>
            <a:endParaRPr lang="it-IT" sz="2000" dirty="0">
              <a:solidFill>
                <a:srgbClr val="FF0000"/>
              </a:solidFill>
            </a:endParaRPr>
          </a:p>
          <a:p>
            <a:pPr algn="r"/>
            <a:endParaRPr lang="it-IT" sz="2000" dirty="0">
              <a:solidFill>
                <a:srgbClr val="FF0000"/>
              </a:solidFill>
            </a:endParaRPr>
          </a:p>
        </p:txBody>
      </p:sp>
      <p:sp>
        <p:nvSpPr>
          <p:cNvPr id="4" name="Sottotitolo 2">
            <a:extLst>
              <a:ext uri="{FF2B5EF4-FFF2-40B4-BE49-F238E27FC236}">
                <a16:creationId xmlns:a16="http://schemas.microsoft.com/office/drawing/2014/main" id="{0DB56E94-FDAB-448B-AC45-DF80935800BE}"/>
              </a:ext>
            </a:extLst>
          </p:cNvPr>
          <p:cNvSpPr txBox="1">
            <a:spLocks/>
          </p:cNvSpPr>
          <p:nvPr/>
        </p:nvSpPr>
        <p:spPr bwMode="auto">
          <a:xfrm>
            <a:off x="467544" y="2276872"/>
            <a:ext cx="8136904" cy="35283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3200" kern="1200">
                <a:ln>
                  <a:solidFill>
                    <a:schemeClr val="tx2">
                      <a:lumMod val="50000"/>
                    </a:schemeClr>
                  </a:solidFill>
                </a:ln>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ln>
                  <a:solidFill>
                    <a:schemeClr val="tx2">
                      <a:lumMod val="50000"/>
                    </a:schemeClr>
                  </a:solidFill>
                </a:ln>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ln>
                  <a:solidFill>
                    <a:schemeClr val="tx2">
                      <a:lumMod val="50000"/>
                    </a:schemeClr>
                  </a:solidFill>
                </a:ln>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ln>
                  <a:solidFill>
                    <a:schemeClr val="tx2">
                      <a:lumMod val="50000"/>
                    </a:schemeClr>
                  </a:solidFill>
                </a:ln>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ln>
                  <a:solidFill>
                    <a:schemeClr val="tx2">
                      <a:lumMod val="50000"/>
                    </a:schemeClr>
                  </a:solidFill>
                </a:ln>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it-IT" sz="2000" dirty="0">
                <a:solidFill>
                  <a:srgbClr val="FF0000"/>
                </a:solidFill>
              </a:rPr>
              <a:t>1. L’ipotesi del neutrino e la sua scoperta 		Giacomo Sangalli  5^E</a:t>
            </a:r>
          </a:p>
          <a:p>
            <a:pPr algn="l"/>
            <a:r>
              <a:rPr lang="it-IT" sz="2000" dirty="0">
                <a:solidFill>
                  <a:srgbClr val="FF0000"/>
                </a:solidFill>
              </a:rPr>
              <a:t>2. I neutrini non sono tutti uguali 			Giulio </a:t>
            </a:r>
            <a:r>
              <a:rPr lang="it-IT" sz="2000" dirty="0" err="1">
                <a:solidFill>
                  <a:srgbClr val="FF0000"/>
                </a:solidFill>
              </a:rPr>
              <a:t>Lievore</a:t>
            </a:r>
            <a:r>
              <a:rPr lang="it-IT" sz="2000" dirty="0">
                <a:solidFill>
                  <a:srgbClr val="FF0000"/>
                </a:solidFill>
              </a:rPr>
              <a:t> 	 5^E</a:t>
            </a:r>
          </a:p>
          <a:p>
            <a:pPr algn="l"/>
            <a:r>
              <a:rPr lang="it-IT" sz="2000" dirty="0">
                <a:solidFill>
                  <a:srgbClr val="FF0000"/>
                </a:solidFill>
              </a:rPr>
              <a:t>3. Il problema dei neutrini solari			Marta Cerri 	 5^E</a:t>
            </a:r>
          </a:p>
          <a:p>
            <a:pPr algn="l"/>
            <a:r>
              <a:rPr lang="it-IT" sz="2000" dirty="0">
                <a:solidFill>
                  <a:srgbClr val="FF0000"/>
                </a:solidFill>
              </a:rPr>
              <a:t>4. L’oscillazione dei neutrini			Alessandro Oberti 5^E</a:t>
            </a:r>
          </a:p>
          <a:p>
            <a:pPr algn="l"/>
            <a:endParaRPr lang="it-IT" sz="2000" dirty="0">
              <a:solidFill>
                <a:srgbClr val="FF0000"/>
              </a:solidFill>
            </a:endParaRPr>
          </a:p>
          <a:p>
            <a:pPr algn="l"/>
            <a:r>
              <a:rPr lang="it-IT" sz="2000" dirty="0">
                <a:solidFill>
                  <a:srgbClr val="FF0000"/>
                </a:solidFill>
              </a:rPr>
              <a:t>5. Vedere l’oscillazione : Super </a:t>
            </a:r>
            <a:r>
              <a:rPr lang="it-IT" sz="2000" dirty="0" err="1">
                <a:solidFill>
                  <a:srgbClr val="FF0000"/>
                </a:solidFill>
              </a:rPr>
              <a:t>kamiokande</a:t>
            </a:r>
            <a:r>
              <a:rPr lang="it-IT" sz="2000" dirty="0">
                <a:solidFill>
                  <a:srgbClr val="FF0000"/>
                </a:solidFill>
              </a:rPr>
              <a:t>		Samuele </a:t>
            </a:r>
            <a:r>
              <a:rPr lang="it-IT" sz="2000" dirty="0" err="1">
                <a:solidFill>
                  <a:srgbClr val="FF0000"/>
                </a:solidFill>
              </a:rPr>
              <a:t>Brunati</a:t>
            </a:r>
            <a:r>
              <a:rPr lang="it-IT" sz="2000" dirty="0">
                <a:solidFill>
                  <a:srgbClr val="FF0000"/>
                </a:solidFill>
              </a:rPr>
              <a:t>    5^E</a:t>
            </a:r>
          </a:p>
          <a:p>
            <a:pPr algn="l"/>
            <a:r>
              <a:rPr lang="it-IT" sz="2000" dirty="0">
                <a:solidFill>
                  <a:srgbClr val="FF0000"/>
                </a:solidFill>
              </a:rPr>
              <a:t>6. Vedere l’oscillazione : CNGS			Susanna Orsenigo  5^E</a:t>
            </a:r>
          </a:p>
          <a:p>
            <a:pPr algn="l"/>
            <a:r>
              <a:rPr lang="it-IT" sz="2000" dirty="0">
                <a:solidFill>
                  <a:srgbClr val="FF0000"/>
                </a:solidFill>
              </a:rPr>
              <a:t>7. Il futuro della fisica dei neutrini			Marco Galliani        4^B</a:t>
            </a:r>
          </a:p>
          <a:p>
            <a:pPr algn="l"/>
            <a:endParaRPr lang="it-IT" sz="2000" dirty="0">
              <a:solidFill>
                <a:srgbClr val="FF0000"/>
              </a:solidFill>
            </a:endParaRPr>
          </a:p>
          <a:p>
            <a:pPr algn="l"/>
            <a:endParaRPr lang="it-IT" sz="2000" dirty="0">
              <a:solidFill>
                <a:srgbClr val="FF0000"/>
              </a:solidFill>
            </a:endParaRPr>
          </a:p>
        </p:txBody>
      </p:sp>
    </p:spTree>
    <p:extLst>
      <p:ext uri="{BB962C8B-B14F-4D97-AF65-F5344CB8AC3E}">
        <p14:creationId xmlns:p14="http://schemas.microsoft.com/office/powerpoint/2010/main" val="3041444261"/>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87624" y="0"/>
            <a:ext cx="6192688" cy="1124744"/>
          </a:xfrm>
        </p:spPr>
        <p:txBody>
          <a:bodyPr/>
          <a:lstStyle/>
          <a:p>
            <a:r>
              <a:rPr lang="it-IT" dirty="0" err="1"/>
              <a:t>Reines</a:t>
            </a:r>
            <a:r>
              <a:rPr lang="it-IT" dirty="0"/>
              <a:t> – </a:t>
            </a:r>
            <a:r>
              <a:rPr lang="it-IT" dirty="0" err="1"/>
              <a:t>Cowan</a:t>
            </a:r>
            <a:r>
              <a:rPr lang="it-IT" dirty="0"/>
              <a:t>:</a:t>
            </a:r>
            <a:br>
              <a:rPr lang="it-IT" dirty="0"/>
            </a:br>
            <a:r>
              <a:rPr lang="it-IT" sz="2800" dirty="0"/>
              <a:t>La tecnica della coincidenza ritardata</a:t>
            </a:r>
          </a:p>
        </p:txBody>
      </p:sp>
      <p:pic>
        <p:nvPicPr>
          <p:cNvPr id="1026" name="Picture 2"/>
          <p:cNvPicPr>
            <a:picLocks noChangeAspect="1" noChangeArrowheads="1"/>
          </p:cNvPicPr>
          <p:nvPr/>
        </p:nvPicPr>
        <p:blipFill>
          <a:blip r:embed="rId3" cstate="print"/>
          <a:srcRect/>
          <a:stretch>
            <a:fillRect/>
          </a:stretch>
        </p:blipFill>
        <p:spPr bwMode="auto">
          <a:xfrm>
            <a:off x="3779912" y="2636912"/>
            <a:ext cx="2343150" cy="581025"/>
          </a:xfrm>
          <a:prstGeom prst="rect">
            <a:avLst/>
          </a:prstGeom>
          <a:noFill/>
          <a:ln w="25400">
            <a:solidFill>
              <a:srgbClr val="FF0000"/>
            </a:solid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5292080" y="3573016"/>
            <a:ext cx="2362200" cy="561975"/>
          </a:xfrm>
          <a:prstGeom prst="rect">
            <a:avLst/>
          </a:prstGeom>
          <a:noFill/>
          <a:ln w="25400">
            <a:solidFill>
              <a:srgbClr val="FF0000"/>
            </a:solid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5292080" y="4221088"/>
            <a:ext cx="2371725" cy="1266825"/>
          </a:xfrm>
          <a:prstGeom prst="rect">
            <a:avLst/>
          </a:prstGeom>
          <a:noFill/>
          <a:ln w="25400">
            <a:solidFill>
              <a:srgbClr val="FF0000"/>
            </a:solidFill>
            <a:miter lim="800000"/>
            <a:headEnd/>
            <a:tailEnd/>
          </a:ln>
        </p:spPr>
      </p:pic>
      <p:sp>
        <p:nvSpPr>
          <p:cNvPr id="10" name="CasellaDiTesto 9"/>
          <p:cNvSpPr txBox="1"/>
          <p:nvPr/>
        </p:nvSpPr>
        <p:spPr>
          <a:xfrm>
            <a:off x="5148064" y="5445224"/>
            <a:ext cx="3744416" cy="646331"/>
          </a:xfrm>
          <a:prstGeom prst="rect">
            <a:avLst/>
          </a:prstGeom>
          <a:noFill/>
        </p:spPr>
        <p:txBody>
          <a:bodyPr wrap="square" rtlCol="0">
            <a:spAutoFit/>
          </a:bodyPr>
          <a:lstStyle/>
          <a:p>
            <a:pPr eaLnBrk="0" fontAlgn="base" hangingPunct="0">
              <a:spcBef>
                <a:spcPct val="0"/>
              </a:spcBef>
              <a:spcAft>
                <a:spcPct val="0"/>
              </a:spcAft>
            </a:pPr>
            <a:r>
              <a:rPr lang="it-IT" b="1" dirty="0">
                <a:solidFill>
                  <a:srgbClr val="FF0000"/>
                </a:solidFill>
              </a:rPr>
              <a:t>Segnali di luce in coincidenza a 180 °</a:t>
            </a:r>
          </a:p>
          <a:p>
            <a:pPr eaLnBrk="0" fontAlgn="base" hangingPunct="0">
              <a:spcBef>
                <a:spcPct val="0"/>
              </a:spcBef>
              <a:spcAft>
                <a:spcPct val="0"/>
              </a:spcAft>
            </a:pPr>
            <a:r>
              <a:rPr lang="it-IT" b="1" dirty="0" err="1">
                <a:solidFill>
                  <a:srgbClr val="FF0000"/>
                </a:solidFill>
              </a:rPr>
              <a:t>Ey</a:t>
            </a:r>
            <a:r>
              <a:rPr lang="it-IT" b="1" dirty="0">
                <a:solidFill>
                  <a:srgbClr val="FF0000"/>
                </a:solidFill>
              </a:rPr>
              <a:t> = 0.511 </a:t>
            </a:r>
            <a:r>
              <a:rPr lang="it-IT" b="1" dirty="0" err="1">
                <a:solidFill>
                  <a:srgbClr val="FF0000"/>
                </a:solidFill>
              </a:rPr>
              <a:t>Mev</a:t>
            </a:r>
            <a:endParaRPr lang="it-IT" b="1" dirty="0">
              <a:solidFill>
                <a:srgbClr val="FF0000"/>
              </a:solidFill>
            </a:endParaRPr>
          </a:p>
        </p:txBody>
      </p:sp>
      <p:pic>
        <p:nvPicPr>
          <p:cNvPr id="1029" name="Picture 5"/>
          <p:cNvPicPr>
            <a:picLocks noChangeAspect="1" noChangeArrowheads="1"/>
          </p:cNvPicPr>
          <p:nvPr/>
        </p:nvPicPr>
        <p:blipFill>
          <a:blip r:embed="rId6" cstate="print"/>
          <a:srcRect/>
          <a:stretch>
            <a:fillRect/>
          </a:stretch>
        </p:blipFill>
        <p:spPr bwMode="auto">
          <a:xfrm>
            <a:off x="1259632" y="3861048"/>
            <a:ext cx="3028950" cy="590550"/>
          </a:xfrm>
          <a:prstGeom prst="rect">
            <a:avLst/>
          </a:prstGeom>
          <a:noFill/>
          <a:ln w="25400">
            <a:solidFill>
              <a:srgbClr val="FF0000"/>
            </a:solidFill>
            <a:miter lim="800000"/>
            <a:headEnd/>
            <a:tailEnd/>
          </a:ln>
        </p:spPr>
      </p:pic>
      <p:cxnSp>
        <p:nvCxnSpPr>
          <p:cNvPr id="12" name="Connettore 2 11"/>
          <p:cNvCxnSpPr/>
          <p:nvPr/>
        </p:nvCxnSpPr>
        <p:spPr>
          <a:xfrm flipH="1">
            <a:off x="2771800" y="3068960"/>
            <a:ext cx="2376264" cy="72008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CasellaDiTesto 17"/>
          <p:cNvSpPr txBox="1"/>
          <p:nvPr/>
        </p:nvSpPr>
        <p:spPr>
          <a:xfrm>
            <a:off x="160411" y="4493989"/>
            <a:ext cx="3096344" cy="923330"/>
          </a:xfrm>
          <a:prstGeom prst="rect">
            <a:avLst/>
          </a:prstGeom>
          <a:noFill/>
        </p:spPr>
        <p:txBody>
          <a:bodyPr wrap="square" rtlCol="0">
            <a:spAutoFit/>
          </a:bodyPr>
          <a:lstStyle/>
          <a:p>
            <a:pPr eaLnBrk="0" fontAlgn="base" hangingPunct="0">
              <a:spcBef>
                <a:spcPct val="0"/>
              </a:spcBef>
              <a:spcAft>
                <a:spcPct val="0"/>
              </a:spcAft>
            </a:pPr>
            <a:r>
              <a:rPr lang="it-IT" dirty="0">
                <a:solidFill>
                  <a:prstClr val="black"/>
                </a:solidFill>
              </a:rPr>
              <a:t>Ritardo di 5</a:t>
            </a:r>
            <a:r>
              <a:rPr lang="it-IT" dirty="0">
                <a:solidFill>
                  <a:prstClr val="black"/>
                </a:solidFill>
                <a:sym typeface="Symbol"/>
              </a:rPr>
              <a:t>s  (cattura neutronica ritardata per </a:t>
            </a:r>
            <a:r>
              <a:rPr lang="it-IT" dirty="0" err="1">
                <a:solidFill>
                  <a:prstClr val="black"/>
                </a:solidFill>
                <a:sym typeface="Symbol"/>
              </a:rPr>
              <a:t>termalizzazione</a:t>
            </a:r>
            <a:r>
              <a:rPr lang="it-IT" dirty="0">
                <a:solidFill>
                  <a:prstClr val="black"/>
                </a:solidFill>
                <a:sym typeface="Symbol"/>
              </a:rPr>
              <a:t> dei neutroni)</a:t>
            </a:r>
            <a:endParaRPr lang="it-IT" dirty="0">
              <a:solidFill>
                <a:prstClr val="black"/>
              </a:solidFill>
            </a:endParaRPr>
          </a:p>
        </p:txBody>
      </p:sp>
      <p:sp>
        <p:nvSpPr>
          <p:cNvPr id="19" name="CasellaDiTesto 18"/>
          <p:cNvSpPr txBox="1"/>
          <p:nvPr/>
        </p:nvSpPr>
        <p:spPr>
          <a:xfrm>
            <a:off x="1691680" y="5445224"/>
            <a:ext cx="3672408" cy="923330"/>
          </a:xfrm>
          <a:prstGeom prst="rect">
            <a:avLst/>
          </a:prstGeom>
          <a:noFill/>
        </p:spPr>
        <p:txBody>
          <a:bodyPr wrap="square" rtlCol="0">
            <a:spAutoFit/>
          </a:bodyPr>
          <a:lstStyle/>
          <a:p>
            <a:pPr eaLnBrk="0" fontAlgn="base" hangingPunct="0">
              <a:spcBef>
                <a:spcPct val="0"/>
              </a:spcBef>
              <a:spcAft>
                <a:spcPct val="0"/>
              </a:spcAft>
            </a:pPr>
            <a:r>
              <a:rPr lang="it-IT" b="1" dirty="0">
                <a:solidFill>
                  <a:srgbClr val="FF0000"/>
                </a:solidFill>
              </a:rPr>
              <a:t>Segnale di luce ritardato di 5</a:t>
            </a:r>
            <a:r>
              <a:rPr lang="it-IT" b="1" dirty="0">
                <a:solidFill>
                  <a:srgbClr val="FF0000"/>
                </a:solidFill>
                <a:sym typeface="Symbol"/>
              </a:rPr>
              <a:t> s  ad energia tipica della </a:t>
            </a:r>
            <a:r>
              <a:rPr lang="it-IT" b="1" dirty="0" err="1">
                <a:solidFill>
                  <a:srgbClr val="FF0000"/>
                </a:solidFill>
                <a:sym typeface="Symbol"/>
              </a:rPr>
              <a:t>diseccitazione</a:t>
            </a:r>
            <a:r>
              <a:rPr lang="it-IT" b="1" dirty="0">
                <a:solidFill>
                  <a:srgbClr val="FF0000"/>
                </a:solidFill>
                <a:sym typeface="Symbol"/>
              </a:rPr>
              <a:t> del Cadmio  (9 </a:t>
            </a:r>
            <a:r>
              <a:rPr lang="it-IT" b="1" dirty="0" err="1">
                <a:solidFill>
                  <a:srgbClr val="FF0000"/>
                </a:solidFill>
                <a:sym typeface="Symbol"/>
              </a:rPr>
              <a:t>Mev</a:t>
            </a:r>
            <a:r>
              <a:rPr lang="it-IT" b="1" dirty="0">
                <a:solidFill>
                  <a:srgbClr val="FF0000"/>
                </a:solidFill>
                <a:sym typeface="Symbol"/>
              </a:rPr>
              <a:t>)</a:t>
            </a:r>
            <a:endParaRPr lang="it-IT" b="1" dirty="0">
              <a:solidFill>
                <a:srgbClr val="FF0000"/>
              </a:solidFill>
            </a:endParaRPr>
          </a:p>
        </p:txBody>
      </p:sp>
      <p:sp>
        <p:nvSpPr>
          <p:cNvPr id="22" name="CasellaDiTesto 21"/>
          <p:cNvSpPr txBox="1"/>
          <p:nvPr/>
        </p:nvSpPr>
        <p:spPr>
          <a:xfrm>
            <a:off x="1619672" y="1340768"/>
            <a:ext cx="5976664" cy="1200329"/>
          </a:xfrm>
          <a:prstGeom prst="rect">
            <a:avLst/>
          </a:prstGeom>
          <a:noFill/>
        </p:spPr>
        <p:txBody>
          <a:bodyPr wrap="square" rtlCol="0">
            <a:spAutoFit/>
          </a:bodyPr>
          <a:lstStyle/>
          <a:p>
            <a:pPr eaLnBrk="0" fontAlgn="base" hangingPunct="0">
              <a:spcBef>
                <a:spcPct val="0"/>
              </a:spcBef>
              <a:spcAft>
                <a:spcPct val="0"/>
              </a:spcAft>
            </a:pPr>
            <a:r>
              <a:rPr lang="it-IT" b="1" dirty="0">
                <a:solidFill>
                  <a:srgbClr val="262626"/>
                </a:solidFill>
              </a:rPr>
              <a:t>“Perché decidemmo di misurare i neutrini ? Perché tutti dicevano che era impossibile”. </a:t>
            </a:r>
          </a:p>
          <a:p>
            <a:pPr eaLnBrk="0" fontAlgn="base" hangingPunct="0">
              <a:spcBef>
                <a:spcPct val="0"/>
              </a:spcBef>
              <a:spcAft>
                <a:spcPct val="0"/>
              </a:spcAft>
            </a:pPr>
            <a:r>
              <a:rPr lang="it-IT" b="1" dirty="0">
                <a:solidFill>
                  <a:srgbClr val="262626"/>
                </a:solidFill>
              </a:rPr>
              <a:t>“Aver lavorato ai test sulle bombe ci aveva abituato a pensare in grande, a credere che ce l’avremmo potuta fare”</a:t>
            </a:r>
          </a:p>
        </p:txBody>
      </p:sp>
      <p:cxnSp>
        <p:nvCxnSpPr>
          <p:cNvPr id="6" name="Connettore 2 5"/>
          <p:cNvCxnSpPr/>
          <p:nvPr/>
        </p:nvCxnSpPr>
        <p:spPr>
          <a:xfrm>
            <a:off x="5724128" y="3068960"/>
            <a:ext cx="576064" cy="43204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31" name="Picture 7" descr="Frederick Reines.jpg"/>
          <p:cNvPicPr>
            <a:picLocks noChangeAspect="1" noChangeArrowheads="1"/>
          </p:cNvPicPr>
          <p:nvPr/>
        </p:nvPicPr>
        <p:blipFill>
          <a:blip r:embed="rId7" cstate="print"/>
          <a:srcRect/>
          <a:stretch>
            <a:fillRect/>
          </a:stretch>
        </p:blipFill>
        <p:spPr bwMode="auto">
          <a:xfrm>
            <a:off x="7484325" y="1489745"/>
            <a:ext cx="1408155" cy="1728192"/>
          </a:xfrm>
          <a:prstGeom prst="rect">
            <a:avLst/>
          </a:prstGeom>
          <a:noFill/>
        </p:spPr>
      </p:pic>
      <p:pic>
        <p:nvPicPr>
          <p:cNvPr id="1032" name="Picture 8"/>
          <p:cNvPicPr>
            <a:picLocks noChangeAspect="1" noChangeArrowheads="1"/>
          </p:cNvPicPr>
          <p:nvPr/>
        </p:nvPicPr>
        <p:blipFill>
          <a:blip r:embed="rId8" cstate="print"/>
          <a:srcRect/>
          <a:stretch>
            <a:fillRect/>
          </a:stretch>
        </p:blipFill>
        <p:spPr bwMode="auto">
          <a:xfrm>
            <a:off x="143297" y="1312937"/>
            <a:ext cx="1476375" cy="1905000"/>
          </a:xfrm>
          <a:prstGeom prst="rect">
            <a:avLst/>
          </a:prstGeom>
          <a:noFill/>
          <a:ln w="9525">
            <a:noFill/>
            <a:miter lim="800000"/>
            <a:headEnd/>
            <a:tailEnd/>
          </a:ln>
        </p:spPr>
      </p:pic>
      <p:sp>
        <p:nvSpPr>
          <p:cNvPr id="3" name="CasellaDiTesto 2">
            <a:extLst>
              <a:ext uri="{FF2B5EF4-FFF2-40B4-BE49-F238E27FC236}">
                <a16:creationId xmlns:a16="http://schemas.microsoft.com/office/drawing/2014/main" id="{8B4EA63D-BAA0-4D8B-89CC-2DE8F95F9402}"/>
              </a:ext>
            </a:extLst>
          </p:cNvPr>
          <p:cNvSpPr txBox="1"/>
          <p:nvPr/>
        </p:nvSpPr>
        <p:spPr>
          <a:xfrm>
            <a:off x="1708583" y="2798075"/>
            <a:ext cx="1800200" cy="276999"/>
          </a:xfrm>
          <a:prstGeom prst="rect">
            <a:avLst/>
          </a:prstGeom>
          <a:noFill/>
        </p:spPr>
        <p:txBody>
          <a:bodyPr wrap="square" rtlCol="0">
            <a:spAutoFit/>
          </a:bodyPr>
          <a:lstStyle/>
          <a:p>
            <a:pPr eaLnBrk="0" fontAlgn="base" hangingPunct="0">
              <a:spcBef>
                <a:spcPct val="0"/>
              </a:spcBef>
              <a:spcAft>
                <a:spcPct val="0"/>
              </a:spcAft>
            </a:pPr>
            <a:r>
              <a:rPr lang="it-IT" sz="1200" dirty="0">
                <a:solidFill>
                  <a:prstClr val="black"/>
                </a:solidFill>
              </a:rPr>
              <a:t>p della soluzione acquosa</a:t>
            </a:r>
          </a:p>
        </p:txBody>
      </p:sp>
      <p:cxnSp>
        <p:nvCxnSpPr>
          <p:cNvPr id="5" name="Connettore 2 4">
            <a:extLst>
              <a:ext uri="{FF2B5EF4-FFF2-40B4-BE49-F238E27FC236}">
                <a16:creationId xmlns:a16="http://schemas.microsoft.com/office/drawing/2014/main" id="{72D359B3-0131-4111-A02B-31478788F630}"/>
              </a:ext>
            </a:extLst>
          </p:cNvPr>
          <p:cNvCxnSpPr/>
          <p:nvPr/>
        </p:nvCxnSpPr>
        <p:spPr>
          <a:xfrm>
            <a:off x="4067944" y="4221088"/>
            <a:ext cx="360040" cy="5760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CasellaDiTesto 19">
            <a:extLst>
              <a:ext uri="{FF2B5EF4-FFF2-40B4-BE49-F238E27FC236}">
                <a16:creationId xmlns:a16="http://schemas.microsoft.com/office/drawing/2014/main" id="{F9E1F861-E5E9-44DA-B32C-A9E418C3251E}"/>
              </a:ext>
            </a:extLst>
          </p:cNvPr>
          <p:cNvSpPr txBox="1"/>
          <p:nvPr/>
        </p:nvSpPr>
        <p:spPr>
          <a:xfrm>
            <a:off x="3265984" y="4825057"/>
            <a:ext cx="1800200" cy="523220"/>
          </a:xfrm>
          <a:prstGeom prst="rect">
            <a:avLst/>
          </a:prstGeom>
          <a:noFill/>
        </p:spPr>
        <p:txBody>
          <a:bodyPr wrap="square" rtlCol="0">
            <a:spAutoFit/>
          </a:bodyPr>
          <a:lstStyle/>
          <a:p>
            <a:pPr eaLnBrk="0" fontAlgn="base" hangingPunct="0">
              <a:spcBef>
                <a:spcPct val="0"/>
              </a:spcBef>
              <a:spcAft>
                <a:spcPct val="0"/>
              </a:spcAft>
            </a:pPr>
            <a:r>
              <a:rPr lang="it-IT" sz="1400" dirty="0">
                <a:solidFill>
                  <a:prstClr val="black"/>
                </a:solidFill>
              </a:rPr>
              <a:t>Convertiti in fotoni da liquido scintillatore</a:t>
            </a:r>
          </a:p>
        </p:txBody>
      </p:sp>
      <p:sp>
        <p:nvSpPr>
          <p:cNvPr id="15" name="Avanti o successivo 14">
            <a:hlinkClick r:id="rId9" action="ppaction://hlinksldjump" highlightClick="1"/>
          </p:cNvPr>
          <p:cNvSpPr/>
          <p:nvPr/>
        </p:nvSpPr>
        <p:spPr>
          <a:xfrm>
            <a:off x="6372200" y="2636912"/>
            <a:ext cx="864096" cy="792088"/>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060897586"/>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43608" y="188640"/>
            <a:ext cx="5976664" cy="936104"/>
          </a:xfrm>
        </p:spPr>
        <p:txBody>
          <a:bodyPr/>
          <a:lstStyle/>
          <a:p>
            <a:r>
              <a:rPr lang="it-IT" sz="2800" dirty="0"/>
              <a:t>1953: Project Poltergeist</a:t>
            </a:r>
            <a:br>
              <a:rPr lang="it-IT" sz="3600" dirty="0"/>
            </a:br>
            <a:r>
              <a:rPr lang="it-IT" sz="3600" dirty="0"/>
              <a:t>L’apparato sperimentale</a:t>
            </a:r>
          </a:p>
        </p:txBody>
      </p:sp>
      <p:pic>
        <p:nvPicPr>
          <p:cNvPr id="41987" name="Picture 3"/>
          <p:cNvPicPr>
            <a:picLocks noChangeAspect="1" noChangeArrowheads="1"/>
          </p:cNvPicPr>
          <p:nvPr/>
        </p:nvPicPr>
        <p:blipFill>
          <a:blip r:embed="rId2" cstate="print"/>
          <a:srcRect/>
          <a:stretch>
            <a:fillRect/>
          </a:stretch>
        </p:blipFill>
        <p:spPr bwMode="auto">
          <a:xfrm>
            <a:off x="323528" y="1196752"/>
            <a:ext cx="6696744" cy="3448793"/>
          </a:xfrm>
          <a:prstGeom prst="rect">
            <a:avLst/>
          </a:prstGeom>
          <a:noFill/>
          <a:ln w="9525">
            <a:noFill/>
            <a:miter lim="800000"/>
            <a:headEnd/>
            <a:tailEnd/>
          </a:ln>
        </p:spPr>
      </p:pic>
      <p:sp>
        <p:nvSpPr>
          <p:cNvPr id="6" name="CasellaDiTesto 5"/>
          <p:cNvSpPr txBox="1"/>
          <p:nvPr/>
        </p:nvSpPr>
        <p:spPr>
          <a:xfrm>
            <a:off x="251520" y="4581128"/>
            <a:ext cx="8892480" cy="1200329"/>
          </a:xfrm>
          <a:prstGeom prst="rect">
            <a:avLst/>
          </a:prstGeom>
          <a:noFill/>
        </p:spPr>
        <p:txBody>
          <a:bodyPr wrap="square" rtlCol="0">
            <a:spAutoFit/>
          </a:bodyPr>
          <a:lstStyle/>
          <a:p>
            <a:pPr eaLnBrk="0" fontAlgn="base" hangingPunct="0">
              <a:spcBef>
                <a:spcPct val="0"/>
              </a:spcBef>
              <a:spcAft>
                <a:spcPct val="0"/>
              </a:spcAft>
              <a:buFont typeface="Arial" pitchFamily="34" charset="0"/>
              <a:buChar char="•"/>
            </a:pPr>
            <a:r>
              <a:rPr lang="it-IT" dirty="0">
                <a:solidFill>
                  <a:prstClr val="black"/>
                </a:solidFill>
              </a:rPr>
              <a:t>  300 lt di </a:t>
            </a:r>
            <a:r>
              <a:rPr lang="it-IT" b="1" dirty="0">
                <a:solidFill>
                  <a:prstClr val="black"/>
                </a:solidFill>
              </a:rPr>
              <a:t>liquido scintillatore </a:t>
            </a:r>
            <a:r>
              <a:rPr lang="it-IT" dirty="0">
                <a:solidFill>
                  <a:prstClr val="black"/>
                </a:solidFill>
              </a:rPr>
              <a:t>( acqua e cloruro di Cadmio) con </a:t>
            </a:r>
            <a:r>
              <a:rPr lang="it-IT" b="1" dirty="0">
                <a:solidFill>
                  <a:prstClr val="black"/>
                </a:solidFill>
              </a:rPr>
              <a:t>90 tubi fotomoltiplicatori </a:t>
            </a:r>
            <a:r>
              <a:rPr lang="it-IT" dirty="0">
                <a:solidFill>
                  <a:prstClr val="black"/>
                </a:solidFill>
              </a:rPr>
              <a:t>fissati alle pareti interne.</a:t>
            </a:r>
          </a:p>
          <a:p>
            <a:pPr eaLnBrk="0" fontAlgn="base" hangingPunct="0">
              <a:spcBef>
                <a:spcPct val="0"/>
              </a:spcBef>
              <a:spcAft>
                <a:spcPct val="0"/>
              </a:spcAft>
              <a:buFont typeface="Arial" pitchFamily="34" charset="0"/>
              <a:buChar char="•"/>
            </a:pPr>
            <a:r>
              <a:rPr lang="it-IT" dirty="0">
                <a:solidFill>
                  <a:prstClr val="black"/>
                </a:solidFill>
              </a:rPr>
              <a:t>  Serbatoio circondato da spessa </a:t>
            </a:r>
            <a:r>
              <a:rPr lang="it-IT" b="1" dirty="0">
                <a:solidFill>
                  <a:prstClr val="black"/>
                </a:solidFill>
              </a:rPr>
              <a:t>copertura</a:t>
            </a:r>
            <a:r>
              <a:rPr lang="it-IT" dirty="0">
                <a:solidFill>
                  <a:prstClr val="black"/>
                </a:solidFill>
              </a:rPr>
              <a:t> in paraffina e piombo per filtrare n di fondo e </a:t>
            </a:r>
            <a:r>
              <a:rPr lang="it-IT" dirty="0">
                <a:solidFill>
                  <a:prstClr val="black"/>
                </a:solidFill>
                <a:sym typeface="Symbol"/>
              </a:rPr>
              <a:t> da reattore</a:t>
            </a:r>
            <a:endParaRPr lang="it-IT" dirty="0">
              <a:solidFill>
                <a:prstClr val="black"/>
              </a:solidFill>
            </a:endParaRPr>
          </a:p>
        </p:txBody>
      </p:sp>
      <p:sp>
        <p:nvSpPr>
          <p:cNvPr id="7" name="CasellaDiTesto 6"/>
          <p:cNvSpPr txBox="1"/>
          <p:nvPr/>
        </p:nvSpPr>
        <p:spPr>
          <a:xfrm>
            <a:off x="7308304" y="1325923"/>
            <a:ext cx="1584176" cy="3139321"/>
          </a:xfrm>
          <a:prstGeom prst="rect">
            <a:avLst/>
          </a:prstGeom>
          <a:noFill/>
        </p:spPr>
        <p:txBody>
          <a:bodyPr wrap="square" rtlCol="0">
            <a:spAutoFit/>
          </a:bodyPr>
          <a:lstStyle/>
          <a:p>
            <a:pPr eaLnBrk="0" fontAlgn="base" hangingPunct="0">
              <a:spcBef>
                <a:spcPct val="0"/>
              </a:spcBef>
              <a:spcAft>
                <a:spcPct val="0"/>
              </a:spcAft>
              <a:buFont typeface="Arial" pitchFamily="34" charset="0"/>
              <a:buChar char="•"/>
            </a:pPr>
            <a:r>
              <a:rPr lang="it-IT" b="1" dirty="0">
                <a:solidFill>
                  <a:prstClr val="black"/>
                </a:solidFill>
              </a:rPr>
              <a:t> Sorgente: </a:t>
            </a:r>
            <a:r>
              <a:rPr lang="it-IT" dirty="0">
                <a:solidFill>
                  <a:prstClr val="black"/>
                </a:solidFill>
              </a:rPr>
              <a:t>reattore nucleare di Hanford (Washington) costruito durante la guerra per produrre plutonio per le bombe</a:t>
            </a:r>
          </a:p>
        </p:txBody>
      </p:sp>
      <p:sp>
        <p:nvSpPr>
          <p:cNvPr id="8" name="Rettangolo 7"/>
          <p:cNvSpPr/>
          <p:nvPr/>
        </p:nvSpPr>
        <p:spPr>
          <a:xfrm>
            <a:off x="1835696" y="5445224"/>
            <a:ext cx="5904656" cy="108012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it-IT" b="1" dirty="0">
                <a:solidFill>
                  <a:srgbClr val="FF0000"/>
                </a:solidFill>
              </a:rPr>
              <a:t>Segnali ma … anche a reattore spento !!</a:t>
            </a:r>
          </a:p>
          <a:p>
            <a:pPr algn="ctr" eaLnBrk="0" fontAlgn="base" hangingPunct="0">
              <a:spcBef>
                <a:spcPct val="0"/>
              </a:spcBef>
              <a:spcAft>
                <a:spcPct val="0"/>
              </a:spcAft>
            </a:pPr>
            <a:r>
              <a:rPr lang="it-IT" b="1" dirty="0">
                <a:solidFill>
                  <a:srgbClr val="FF0000"/>
                </a:solidFill>
              </a:rPr>
              <a:t>Colpevoli : raggi cosmici !!</a:t>
            </a:r>
          </a:p>
          <a:p>
            <a:pPr algn="ctr" eaLnBrk="0" fontAlgn="base" hangingPunct="0">
              <a:spcBef>
                <a:spcPct val="0"/>
              </a:spcBef>
              <a:spcAft>
                <a:spcPct val="0"/>
              </a:spcAft>
            </a:pPr>
            <a:r>
              <a:rPr lang="it-IT" b="1" dirty="0">
                <a:solidFill>
                  <a:srgbClr val="FF0000"/>
                </a:solidFill>
              </a:rPr>
              <a:t>Segnali con reattore nucleare acceso &gt; Segnali con rettore nucleare spento</a:t>
            </a:r>
          </a:p>
        </p:txBody>
      </p:sp>
    </p:spTree>
    <p:extLst>
      <p:ext uri="{BB962C8B-B14F-4D97-AF65-F5344CB8AC3E}">
        <p14:creationId xmlns:p14="http://schemas.microsoft.com/office/powerpoint/2010/main" val="337620564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59632" y="0"/>
            <a:ext cx="6192688" cy="1080120"/>
          </a:xfrm>
        </p:spPr>
        <p:txBody>
          <a:bodyPr/>
          <a:lstStyle/>
          <a:p>
            <a:r>
              <a:rPr lang="it-IT" dirty="0"/>
              <a:t>1956 : ci riprovano!</a:t>
            </a:r>
            <a:br>
              <a:rPr lang="it-IT" dirty="0"/>
            </a:br>
            <a:r>
              <a:rPr lang="en-US" sz="2000" dirty="0"/>
              <a:t>"Detection of the Free Neutrino: A Confirmation"</a:t>
            </a:r>
            <a:endParaRPr lang="it-IT" sz="2000" dirty="0"/>
          </a:p>
        </p:txBody>
      </p:sp>
      <p:sp>
        <p:nvSpPr>
          <p:cNvPr id="4" name="CasellaDiTesto 3"/>
          <p:cNvSpPr txBox="1"/>
          <p:nvPr/>
        </p:nvSpPr>
        <p:spPr>
          <a:xfrm>
            <a:off x="4499992" y="1196752"/>
            <a:ext cx="4248472" cy="3970318"/>
          </a:xfrm>
          <a:prstGeom prst="rect">
            <a:avLst/>
          </a:prstGeom>
          <a:noFill/>
        </p:spPr>
        <p:txBody>
          <a:bodyPr wrap="square" rtlCol="0">
            <a:spAutoFit/>
          </a:bodyPr>
          <a:lstStyle/>
          <a:p>
            <a:pPr eaLnBrk="0" fontAlgn="base" hangingPunct="0">
              <a:spcBef>
                <a:spcPct val="0"/>
              </a:spcBef>
              <a:spcAft>
                <a:spcPct val="0"/>
              </a:spcAft>
              <a:buFont typeface="Arial" pitchFamily="34" charset="0"/>
              <a:buChar char="•"/>
            </a:pPr>
            <a:r>
              <a:rPr lang="it-IT" b="1" dirty="0">
                <a:solidFill>
                  <a:prstClr val="black"/>
                </a:solidFill>
              </a:rPr>
              <a:t> Sorgente</a:t>
            </a:r>
            <a:r>
              <a:rPr lang="it-IT" dirty="0">
                <a:solidFill>
                  <a:prstClr val="black"/>
                </a:solidFill>
              </a:rPr>
              <a:t> : reattore di </a:t>
            </a:r>
            <a:r>
              <a:rPr lang="it-IT" b="1" dirty="0">
                <a:solidFill>
                  <a:srgbClr val="FF0000"/>
                </a:solidFill>
              </a:rPr>
              <a:t>Savannah River Site </a:t>
            </a:r>
            <a:r>
              <a:rPr lang="it-IT" dirty="0">
                <a:solidFill>
                  <a:prstClr val="black"/>
                </a:solidFill>
              </a:rPr>
              <a:t>(South Carolina) molto più potente :</a:t>
            </a:r>
          </a:p>
          <a:p>
            <a:pPr eaLnBrk="0" fontAlgn="base" hangingPunct="0">
              <a:spcBef>
                <a:spcPct val="0"/>
              </a:spcBef>
              <a:spcAft>
                <a:spcPct val="0"/>
              </a:spcAft>
            </a:pPr>
            <a:r>
              <a:rPr lang="it-IT" dirty="0">
                <a:solidFill>
                  <a:prstClr val="black"/>
                </a:solidFill>
              </a:rPr>
              <a:t>10 </a:t>
            </a:r>
            <a:r>
              <a:rPr lang="it-IT" baseline="30000" dirty="0">
                <a:solidFill>
                  <a:prstClr val="black"/>
                </a:solidFill>
              </a:rPr>
              <a:t>13</a:t>
            </a:r>
            <a:r>
              <a:rPr lang="it-IT" dirty="0">
                <a:solidFill>
                  <a:prstClr val="black"/>
                </a:solidFill>
              </a:rPr>
              <a:t> </a:t>
            </a:r>
            <a:r>
              <a:rPr lang="it-IT" dirty="0">
                <a:solidFill>
                  <a:prstClr val="black"/>
                </a:solidFill>
                <a:sym typeface="Symbol"/>
              </a:rPr>
              <a:t></a:t>
            </a:r>
            <a:r>
              <a:rPr lang="it-IT" dirty="0">
                <a:solidFill>
                  <a:prstClr val="black"/>
                </a:solidFill>
              </a:rPr>
              <a:t> (cm</a:t>
            </a:r>
            <a:r>
              <a:rPr lang="it-IT" baseline="30000" dirty="0">
                <a:solidFill>
                  <a:prstClr val="black"/>
                </a:solidFill>
              </a:rPr>
              <a:t>-2</a:t>
            </a:r>
            <a:r>
              <a:rPr lang="it-IT" dirty="0">
                <a:solidFill>
                  <a:prstClr val="black"/>
                </a:solidFill>
              </a:rPr>
              <a:t> s</a:t>
            </a:r>
            <a:r>
              <a:rPr lang="it-IT" baseline="30000" dirty="0">
                <a:solidFill>
                  <a:prstClr val="black"/>
                </a:solidFill>
              </a:rPr>
              <a:t>-1</a:t>
            </a:r>
            <a:r>
              <a:rPr lang="it-IT" dirty="0">
                <a:solidFill>
                  <a:prstClr val="black"/>
                </a:solidFill>
              </a:rPr>
              <a:t>)</a:t>
            </a:r>
          </a:p>
          <a:p>
            <a:pPr eaLnBrk="0" fontAlgn="base" hangingPunct="0">
              <a:spcBef>
                <a:spcPct val="0"/>
              </a:spcBef>
              <a:spcAft>
                <a:spcPct val="0"/>
              </a:spcAft>
            </a:pPr>
            <a:endParaRPr lang="it-IT" dirty="0">
              <a:solidFill>
                <a:prstClr val="black"/>
              </a:solidFill>
            </a:endParaRPr>
          </a:p>
          <a:p>
            <a:pPr eaLnBrk="0" fontAlgn="base" hangingPunct="0">
              <a:spcBef>
                <a:spcPct val="0"/>
              </a:spcBef>
              <a:spcAft>
                <a:spcPct val="0"/>
              </a:spcAft>
            </a:pPr>
            <a:r>
              <a:rPr lang="it-IT" dirty="0">
                <a:solidFill>
                  <a:prstClr val="black"/>
                </a:solidFill>
              </a:rPr>
              <a:t>Riprogettano interamente lo schema:</a:t>
            </a:r>
          </a:p>
          <a:p>
            <a:pPr marL="285750" indent="-285750" eaLnBrk="0" fontAlgn="base" hangingPunct="0">
              <a:spcBef>
                <a:spcPct val="0"/>
              </a:spcBef>
              <a:spcAft>
                <a:spcPct val="0"/>
              </a:spcAft>
              <a:buFont typeface="Arial" panose="020B0604020202020204" pitchFamily="34" charset="0"/>
              <a:buChar char="•"/>
            </a:pPr>
            <a:r>
              <a:rPr lang="it-IT" dirty="0">
                <a:solidFill>
                  <a:prstClr val="black"/>
                </a:solidFill>
              </a:rPr>
              <a:t>2 contenitori di 200 l di acqua + 40 kg di Sali di Cd</a:t>
            </a:r>
          </a:p>
          <a:p>
            <a:pPr marL="285750" indent="-285750" eaLnBrk="0" fontAlgn="base" hangingPunct="0">
              <a:spcBef>
                <a:spcPct val="0"/>
              </a:spcBef>
              <a:spcAft>
                <a:spcPct val="0"/>
              </a:spcAft>
              <a:buFont typeface="Arial" panose="020B0604020202020204" pitchFamily="34" charset="0"/>
              <a:buChar char="•"/>
            </a:pPr>
            <a:r>
              <a:rPr lang="it-IT" dirty="0">
                <a:solidFill>
                  <a:prstClr val="black"/>
                </a:solidFill>
              </a:rPr>
              <a:t>3 contenitori di liquido scintillatore ciascuno di 1.400 l con all’interno  di ciascuno 110 fotomoltiplicatori</a:t>
            </a:r>
          </a:p>
          <a:p>
            <a:pPr marL="285750" indent="-285750" eaLnBrk="0" fontAlgn="base" hangingPunct="0">
              <a:spcBef>
                <a:spcPct val="0"/>
              </a:spcBef>
              <a:spcAft>
                <a:spcPct val="0"/>
              </a:spcAft>
              <a:buFont typeface="Arial" panose="020B0604020202020204" pitchFamily="34" charset="0"/>
              <a:buChar char="•"/>
            </a:pPr>
            <a:r>
              <a:rPr lang="it-IT" dirty="0">
                <a:solidFill>
                  <a:prstClr val="black"/>
                </a:solidFill>
              </a:rPr>
              <a:t>Posizionato </a:t>
            </a:r>
            <a:r>
              <a:rPr lang="it-IT" dirty="0">
                <a:solidFill>
                  <a:srgbClr val="000000"/>
                </a:solidFill>
                <a:highlight>
                  <a:srgbClr val="FFFF00"/>
                </a:highlight>
                <a:ea typeface="Times New Roman"/>
                <a:cs typeface="Times New Roman"/>
              </a:rPr>
              <a:t>12 mt </a:t>
            </a:r>
            <a:r>
              <a:rPr lang="it-IT" b="1" dirty="0">
                <a:solidFill>
                  <a:srgbClr val="000000"/>
                </a:solidFill>
                <a:highlight>
                  <a:srgbClr val="FFFF00"/>
                </a:highlight>
                <a:ea typeface="Times New Roman"/>
                <a:cs typeface="Times New Roman"/>
              </a:rPr>
              <a:t>sotto terra</a:t>
            </a:r>
            <a:endParaRPr lang="it-IT" b="1" dirty="0">
              <a:solidFill>
                <a:prstClr val="black"/>
              </a:solidFill>
            </a:endParaRPr>
          </a:p>
          <a:p>
            <a:pPr eaLnBrk="0" fontAlgn="base" hangingPunct="0">
              <a:spcBef>
                <a:spcPct val="0"/>
              </a:spcBef>
              <a:spcAft>
                <a:spcPct val="0"/>
              </a:spcAft>
              <a:buFont typeface="Arial" pitchFamily="34" charset="0"/>
              <a:buChar char="•"/>
            </a:pPr>
            <a:r>
              <a:rPr lang="it-IT" b="1" dirty="0">
                <a:solidFill>
                  <a:prstClr val="black"/>
                </a:solidFill>
              </a:rPr>
              <a:t>    </a:t>
            </a:r>
            <a:r>
              <a:rPr lang="it-IT" dirty="0">
                <a:solidFill>
                  <a:prstClr val="black"/>
                </a:solidFill>
              </a:rPr>
              <a:t>accuratamente </a:t>
            </a:r>
            <a:r>
              <a:rPr lang="it-IT" b="1" dirty="0">
                <a:solidFill>
                  <a:prstClr val="black"/>
                </a:solidFill>
              </a:rPr>
              <a:t>schermato</a:t>
            </a:r>
            <a:r>
              <a:rPr lang="it-IT" dirty="0">
                <a:solidFill>
                  <a:prstClr val="black"/>
                </a:solidFill>
              </a:rPr>
              <a:t> sia per                      neutrino da reattore che da raggi cosmici</a:t>
            </a:r>
          </a:p>
          <a:p>
            <a:pPr marL="285750" indent="-285750" eaLnBrk="0" fontAlgn="base" hangingPunct="0">
              <a:spcBef>
                <a:spcPct val="0"/>
              </a:spcBef>
              <a:spcAft>
                <a:spcPct val="0"/>
              </a:spcAft>
              <a:buFont typeface="Arial" panose="020B0604020202020204" pitchFamily="34" charset="0"/>
              <a:buChar char="•"/>
            </a:pPr>
            <a:endParaRPr lang="it-IT" dirty="0">
              <a:solidFill>
                <a:prstClr val="black"/>
              </a:solidFill>
            </a:endParaRPr>
          </a:p>
        </p:txBody>
      </p:sp>
      <p:pic>
        <p:nvPicPr>
          <p:cNvPr id="44034" name="Picture 2"/>
          <p:cNvPicPr>
            <a:picLocks noChangeAspect="1" noChangeArrowheads="1"/>
          </p:cNvPicPr>
          <p:nvPr/>
        </p:nvPicPr>
        <p:blipFill>
          <a:blip r:embed="rId3" cstate="print"/>
          <a:srcRect/>
          <a:stretch>
            <a:fillRect/>
          </a:stretch>
        </p:blipFill>
        <p:spPr bwMode="auto">
          <a:xfrm>
            <a:off x="179512" y="1268760"/>
            <a:ext cx="4248472" cy="3478614"/>
          </a:xfrm>
          <a:prstGeom prst="rect">
            <a:avLst/>
          </a:prstGeom>
          <a:noFill/>
          <a:ln w="38100">
            <a:solidFill>
              <a:srgbClr val="FF0000"/>
            </a:solidFill>
            <a:miter lim="800000"/>
            <a:headEnd/>
            <a:tailEnd/>
          </a:ln>
        </p:spPr>
      </p:pic>
      <p:sp>
        <p:nvSpPr>
          <p:cNvPr id="9" name="CasellaDiTesto 8"/>
          <p:cNvSpPr txBox="1"/>
          <p:nvPr/>
        </p:nvSpPr>
        <p:spPr>
          <a:xfrm>
            <a:off x="1763688" y="4861609"/>
            <a:ext cx="6336704" cy="1200329"/>
          </a:xfrm>
          <a:prstGeom prst="rect">
            <a:avLst/>
          </a:prstGeom>
          <a:noFill/>
        </p:spPr>
        <p:txBody>
          <a:bodyPr wrap="square" rtlCol="0">
            <a:spAutoFit/>
          </a:bodyPr>
          <a:lstStyle/>
          <a:p>
            <a:pPr eaLnBrk="0" fontAlgn="base" hangingPunct="0">
              <a:spcBef>
                <a:spcPct val="0"/>
              </a:spcBef>
              <a:spcAft>
                <a:spcPct val="0"/>
              </a:spcAft>
            </a:pPr>
            <a:r>
              <a:rPr lang="it-IT" dirty="0">
                <a:solidFill>
                  <a:prstClr val="black"/>
                </a:solidFill>
              </a:rPr>
              <a:t>Dopo cinque mesi di presa dati con e senza reattore acceso l’apparato registra con reattore acceso un numero di segnali 5 volte superiore a quelli registrati con reattore spento</a:t>
            </a:r>
          </a:p>
          <a:p>
            <a:pPr eaLnBrk="0" fontAlgn="base" hangingPunct="0">
              <a:spcBef>
                <a:spcPct val="0"/>
              </a:spcBef>
              <a:spcAft>
                <a:spcPct val="0"/>
              </a:spcAft>
            </a:pPr>
            <a:endParaRPr lang="it-IT" dirty="0">
              <a:solidFill>
                <a:prstClr val="black"/>
              </a:solidFill>
            </a:endParaRPr>
          </a:p>
        </p:txBody>
      </p:sp>
      <p:sp>
        <p:nvSpPr>
          <p:cNvPr id="10" name="CasellaDiTesto 9"/>
          <p:cNvSpPr txBox="1"/>
          <p:nvPr/>
        </p:nvSpPr>
        <p:spPr>
          <a:xfrm>
            <a:off x="1763688" y="5877272"/>
            <a:ext cx="6120680" cy="369332"/>
          </a:xfrm>
          <a:prstGeom prst="rect">
            <a:avLst/>
          </a:prstGeom>
          <a:noFill/>
        </p:spPr>
        <p:txBody>
          <a:bodyPr wrap="square" rtlCol="0">
            <a:spAutoFit/>
          </a:bodyPr>
          <a:lstStyle/>
          <a:p>
            <a:pPr eaLnBrk="0" fontAlgn="base" hangingPunct="0">
              <a:spcBef>
                <a:spcPct val="0"/>
              </a:spcBef>
              <a:spcAft>
                <a:spcPct val="0"/>
              </a:spcAft>
            </a:pPr>
            <a:r>
              <a:rPr lang="it-IT" b="1" dirty="0">
                <a:solidFill>
                  <a:srgbClr val="FF0000"/>
                </a:solidFill>
              </a:rPr>
              <a:t>1995 : Premio Nobel a </a:t>
            </a:r>
            <a:r>
              <a:rPr lang="it-IT" b="1" dirty="0" err="1">
                <a:solidFill>
                  <a:srgbClr val="FF0000"/>
                </a:solidFill>
              </a:rPr>
              <a:t>Reines</a:t>
            </a:r>
            <a:r>
              <a:rPr lang="it-IT" b="1" dirty="0">
                <a:solidFill>
                  <a:srgbClr val="FF0000"/>
                </a:solidFill>
              </a:rPr>
              <a:t>  - </a:t>
            </a:r>
            <a:r>
              <a:rPr lang="it-IT" b="1" dirty="0" err="1">
                <a:solidFill>
                  <a:srgbClr val="FF0000"/>
                </a:solidFill>
              </a:rPr>
              <a:t>Cowan</a:t>
            </a:r>
            <a:r>
              <a:rPr lang="it-IT" b="1" dirty="0">
                <a:solidFill>
                  <a:srgbClr val="FF0000"/>
                </a:solidFill>
              </a:rPr>
              <a:t> è morto 20 anni prima   </a:t>
            </a:r>
          </a:p>
        </p:txBody>
      </p:sp>
    </p:spTree>
    <p:extLst>
      <p:ext uri="{BB962C8B-B14F-4D97-AF65-F5344CB8AC3E}">
        <p14:creationId xmlns:p14="http://schemas.microsoft.com/office/powerpoint/2010/main" val="364059146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a:xfrm>
            <a:off x="1115616" y="260648"/>
            <a:ext cx="6480720" cy="936104"/>
          </a:xfrm>
        </p:spPr>
        <p:txBody>
          <a:bodyPr/>
          <a:lstStyle/>
          <a:p>
            <a:r>
              <a:rPr lang="it-IT" sz="3200" dirty="0"/>
              <a:t>Caratteristiche degli esperimenti </a:t>
            </a:r>
            <a:br>
              <a:rPr lang="it-IT" sz="3200" dirty="0"/>
            </a:br>
            <a:r>
              <a:rPr lang="it-IT" sz="3200" dirty="0"/>
              <a:t>sui neutrini</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728" y="1844824"/>
            <a:ext cx="6191096"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0205 TMI 8 3330 CG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4127723"/>
            <a:ext cx="2880320" cy="216024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isultati immagini per schermare raggi cosmic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0466" y="1628800"/>
            <a:ext cx="2314575" cy="3514726"/>
          </a:xfrm>
          <a:prstGeom prst="rect">
            <a:avLst/>
          </a:prstGeom>
          <a:noFill/>
          <a:extLst>
            <a:ext uri="{909E8E84-426E-40DD-AFC4-6F175D3DCCD1}">
              <a14:hiddenFill xmlns:a14="http://schemas.microsoft.com/office/drawing/2010/main">
                <a:solidFill>
                  <a:srgbClr val="FFFFFF"/>
                </a:solidFill>
              </a14:hiddenFill>
            </a:ext>
          </a:extLst>
        </p:spPr>
      </p:pic>
      <p:sp>
        <p:nvSpPr>
          <p:cNvPr id="5" name="Indietro o precedente 4">
            <a:hlinkClick r:id="rId5" action="ppaction://hlinksldjump" highlightClick="1"/>
          </p:cNvPr>
          <p:cNvSpPr/>
          <p:nvPr/>
        </p:nvSpPr>
        <p:spPr>
          <a:xfrm>
            <a:off x="1331640" y="4437112"/>
            <a:ext cx="864096" cy="770731"/>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831256783"/>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1556792"/>
            <a:ext cx="7772400" cy="1470025"/>
          </a:xfrm>
        </p:spPr>
        <p:txBody>
          <a:bodyPr/>
          <a:lstStyle/>
          <a:p>
            <a:r>
              <a:rPr lang="it-IT" dirty="0"/>
              <a:t>I neutrini sono tutti uguali</a:t>
            </a:r>
          </a:p>
        </p:txBody>
      </p:sp>
      <p:sp>
        <p:nvSpPr>
          <p:cNvPr id="3" name="Sottotitolo 2"/>
          <p:cNvSpPr>
            <a:spLocks noGrp="1"/>
          </p:cNvSpPr>
          <p:nvPr>
            <p:ph type="subTitle" idx="1"/>
          </p:nvPr>
        </p:nvSpPr>
        <p:spPr>
          <a:xfrm>
            <a:off x="5076056" y="3933056"/>
            <a:ext cx="3704456" cy="694928"/>
          </a:xfrm>
        </p:spPr>
        <p:txBody>
          <a:bodyPr/>
          <a:lstStyle/>
          <a:p>
            <a:r>
              <a:rPr lang="it-IT" sz="3600" dirty="0">
                <a:solidFill>
                  <a:srgbClr val="FF0000"/>
                </a:solidFill>
              </a:rPr>
              <a:t>Giulio Lievore 5^E</a:t>
            </a:r>
          </a:p>
        </p:txBody>
      </p:sp>
      <p:pic>
        <p:nvPicPr>
          <p:cNvPr id="8" name="Immagine 7">
            <a:extLst>
              <a:ext uri="{FF2B5EF4-FFF2-40B4-BE49-F238E27FC236}">
                <a16:creationId xmlns:a16="http://schemas.microsoft.com/office/drawing/2014/main" id="{0A4CDCEE-EFF3-4A28-8A46-4135DA778DFC}"/>
              </a:ext>
            </a:extLst>
          </p:cNvPr>
          <p:cNvPicPr>
            <a:picLocks noChangeAspect="1"/>
          </p:cNvPicPr>
          <p:nvPr/>
        </p:nvPicPr>
        <p:blipFill>
          <a:blip r:embed="rId2"/>
          <a:stretch>
            <a:fillRect/>
          </a:stretch>
        </p:blipFill>
        <p:spPr>
          <a:xfrm>
            <a:off x="675591" y="3429000"/>
            <a:ext cx="4370787" cy="2016224"/>
          </a:xfrm>
          <a:prstGeom prst="rect">
            <a:avLst/>
          </a:prstGeom>
          <a:ln w="38100">
            <a:solidFill>
              <a:srgbClr val="FF0000"/>
            </a:solidFill>
          </a:ln>
        </p:spPr>
      </p:pic>
    </p:spTree>
    <p:extLst>
      <p:ext uri="{BB962C8B-B14F-4D97-AF65-F5344CB8AC3E}">
        <p14:creationId xmlns:p14="http://schemas.microsoft.com/office/powerpoint/2010/main" val="3327618858"/>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CFA9160-4018-42EB-92C7-8F1CA7594707}"/>
              </a:ext>
            </a:extLst>
          </p:cNvPr>
          <p:cNvSpPr>
            <a:spLocks noGrp="1"/>
          </p:cNvSpPr>
          <p:nvPr>
            <p:ph type="title"/>
          </p:nvPr>
        </p:nvSpPr>
        <p:spPr>
          <a:xfrm>
            <a:off x="1043608" y="116632"/>
            <a:ext cx="6192688" cy="1179512"/>
          </a:xfrm>
        </p:spPr>
        <p:txBody>
          <a:bodyPr/>
          <a:lstStyle/>
          <a:p>
            <a:br>
              <a:rPr lang="it-IT" sz="3600" dirty="0"/>
            </a:br>
            <a:r>
              <a:rPr lang="it-IT" sz="3600" dirty="0"/>
              <a:t>Raggi cosmici: una ventata di novità</a:t>
            </a:r>
            <a:br>
              <a:rPr lang="it-IT" dirty="0"/>
            </a:br>
            <a:endParaRPr lang="it-IT" dirty="0"/>
          </a:p>
        </p:txBody>
      </p:sp>
      <p:sp>
        <p:nvSpPr>
          <p:cNvPr id="3" name="Segnaposto contenuto 2">
            <a:extLst>
              <a:ext uri="{FF2B5EF4-FFF2-40B4-BE49-F238E27FC236}">
                <a16:creationId xmlns:a16="http://schemas.microsoft.com/office/drawing/2014/main" id="{15F5AD32-594F-4F43-AF0C-0415A458FE79}"/>
              </a:ext>
            </a:extLst>
          </p:cNvPr>
          <p:cNvSpPr>
            <a:spLocks noGrp="1"/>
          </p:cNvSpPr>
          <p:nvPr>
            <p:ph idx="1"/>
          </p:nvPr>
        </p:nvSpPr>
        <p:spPr>
          <a:xfrm>
            <a:off x="395536" y="1478905"/>
            <a:ext cx="4546848" cy="532655"/>
          </a:xfrm>
        </p:spPr>
        <p:style>
          <a:lnRef idx="2">
            <a:schemeClr val="accent1"/>
          </a:lnRef>
          <a:fillRef idx="1">
            <a:schemeClr val="lt1"/>
          </a:fillRef>
          <a:effectRef idx="0">
            <a:schemeClr val="accent1"/>
          </a:effectRef>
          <a:fontRef idx="minor">
            <a:schemeClr val="dk1"/>
          </a:fontRef>
        </p:style>
        <p:txBody>
          <a:bodyPr/>
          <a:lstStyle/>
          <a:p>
            <a:pPr marL="0" indent="0">
              <a:buNone/>
            </a:pPr>
            <a:r>
              <a:rPr lang="it-IT" sz="2400" dirty="0"/>
              <a:t>1911: scoperta dei raggi cosmici</a:t>
            </a:r>
          </a:p>
        </p:txBody>
      </p:sp>
      <p:sp>
        <p:nvSpPr>
          <p:cNvPr id="6" name="CasellaDiTesto 5">
            <a:extLst>
              <a:ext uri="{FF2B5EF4-FFF2-40B4-BE49-F238E27FC236}">
                <a16:creationId xmlns:a16="http://schemas.microsoft.com/office/drawing/2014/main" id="{EE52C779-1677-4AAF-B264-49909AF7E05B}"/>
              </a:ext>
            </a:extLst>
          </p:cNvPr>
          <p:cNvSpPr txBox="1"/>
          <p:nvPr/>
        </p:nvSpPr>
        <p:spPr>
          <a:xfrm>
            <a:off x="5270901" y="1508819"/>
            <a:ext cx="3697909"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it-IT" sz="2400" dirty="0">
                <a:ln>
                  <a:solidFill>
                    <a:schemeClr val="tx2">
                      <a:lumMod val="50000"/>
                    </a:schemeClr>
                  </a:solidFill>
                </a:ln>
                <a:solidFill>
                  <a:srgbClr val="10253F"/>
                </a:solidFill>
                <a:latin typeface="+mn-lt"/>
              </a:rPr>
              <a:t>Nuove particelle elementari</a:t>
            </a:r>
          </a:p>
        </p:txBody>
      </p:sp>
      <p:pic>
        <p:nvPicPr>
          <p:cNvPr id="8" name="Immagine 7">
            <a:extLst>
              <a:ext uri="{FF2B5EF4-FFF2-40B4-BE49-F238E27FC236}">
                <a16:creationId xmlns:a16="http://schemas.microsoft.com/office/drawing/2014/main" id="{388B540A-D0FD-41C6-9C42-787A3992F5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8852" y="2061865"/>
            <a:ext cx="3705635" cy="2149268"/>
          </a:xfrm>
          <a:prstGeom prst="rect">
            <a:avLst/>
          </a:prstGeom>
        </p:spPr>
      </p:pic>
      <p:sp>
        <p:nvSpPr>
          <p:cNvPr id="9" name="CasellaDiTesto 8">
            <a:extLst>
              <a:ext uri="{FF2B5EF4-FFF2-40B4-BE49-F238E27FC236}">
                <a16:creationId xmlns:a16="http://schemas.microsoft.com/office/drawing/2014/main" id="{C84DC4C3-36E5-4617-BE9D-2DD3E21DA1E6}"/>
              </a:ext>
            </a:extLst>
          </p:cNvPr>
          <p:cNvSpPr txBox="1"/>
          <p:nvPr/>
        </p:nvSpPr>
        <p:spPr>
          <a:xfrm>
            <a:off x="1316508" y="4941168"/>
            <a:ext cx="3312368"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it-IT" sz="2400" dirty="0">
                <a:ln>
                  <a:solidFill>
                    <a:schemeClr val="tx2">
                      <a:lumMod val="50000"/>
                    </a:schemeClr>
                  </a:solidFill>
                </a:ln>
                <a:solidFill>
                  <a:srgbClr val="10253F"/>
                </a:solidFill>
                <a:latin typeface="+mn-lt"/>
              </a:rPr>
              <a:t>Modello standard</a:t>
            </a:r>
          </a:p>
        </p:txBody>
      </p:sp>
      <p:pic>
        <p:nvPicPr>
          <p:cNvPr id="11" name="Immagine 10">
            <a:extLst>
              <a:ext uri="{FF2B5EF4-FFF2-40B4-BE49-F238E27FC236}">
                <a16:creationId xmlns:a16="http://schemas.microsoft.com/office/drawing/2014/main" id="{CCC2DD14-B59D-4EBD-90B1-50F9D1824C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6609" y="4367905"/>
            <a:ext cx="2873623" cy="2085432"/>
          </a:xfrm>
          <a:prstGeom prst="rect">
            <a:avLst/>
          </a:prstGeom>
        </p:spPr>
      </p:pic>
      <p:pic>
        <p:nvPicPr>
          <p:cNvPr id="12" name="Immagine 11">
            <a:extLst>
              <a:ext uri="{FF2B5EF4-FFF2-40B4-BE49-F238E27FC236}">
                <a16:creationId xmlns:a16="http://schemas.microsoft.com/office/drawing/2014/main" id="{B64944C6-BC15-462C-9BE9-105F129A2186}"/>
              </a:ext>
            </a:extLst>
          </p:cNvPr>
          <p:cNvPicPr>
            <a:picLocks noChangeAspect="1"/>
          </p:cNvPicPr>
          <p:nvPr/>
        </p:nvPicPr>
        <p:blipFill>
          <a:blip r:embed="rId4"/>
          <a:stretch>
            <a:fillRect/>
          </a:stretch>
        </p:blipFill>
        <p:spPr>
          <a:xfrm>
            <a:off x="591886" y="2132856"/>
            <a:ext cx="3548066" cy="2052288"/>
          </a:xfrm>
          <a:prstGeom prst="rect">
            <a:avLst/>
          </a:prstGeom>
        </p:spPr>
      </p:pic>
      <p:pic>
        <p:nvPicPr>
          <p:cNvPr id="5" name="Immagine 4">
            <a:extLst>
              <a:ext uri="{FF2B5EF4-FFF2-40B4-BE49-F238E27FC236}">
                <a16:creationId xmlns:a16="http://schemas.microsoft.com/office/drawing/2014/main" id="{71697509-A49F-4C13-8CDD-21B4B0BC66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126" y="1478905"/>
            <a:ext cx="8815500" cy="5123838"/>
          </a:xfrm>
          <a:prstGeom prst="rect">
            <a:avLst/>
          </a:prstGeom>
        </p:spPr>
      </p:pic>
      <p:pic>
        <p:nvPicPr>
          <p:cNvPr id="7" name="Immagine 6">
            <a:extLst>
              <a:ext uri="{FF2B5EF4-FFF2-40B4-BE49-F238E27FC236}">
                <a16:creationId xmlns:a16="http://schemas.microsoft.com/office/drawing/2014/main" id="{2826B728-6081-4EEA-9A01-3E33D91BDE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812" y="1660012"/>
            <a:ext cx="8209694" cy="4761623"/>
          </a:xfrm>
          <a:prstGeom prst="rect">
            <a:avLst/>
          </a:prstGeom>
        </p:spPr>
      </p:pic>
      <p:pic>
        <p:nvPicPr>
          <p:cNvPr id="15" name="Immagine 14">
            <a:extLst>
              <a:ext uri="{FF2B5EF4-FFF2-40B4-BE49-F238E27FC236}">
                <a16:creationId xmlns:a16="http://schemas.microsoft.com/office/drawing/2014/main" id="{C3104B61-3FF9-4FDC-8B8B-65143C7D2347}"/>
              </a:ext>
            </a:extLst>
          </p:cNvPr>
          <p:cNvPicPr>
            <a:picLocks noChangeAspect="1"/>
          </p:cNvPicPr>
          <p:nvPr/>
        </p:nvPicPr>
        <p:blipFill>
          <a:blip r:embed="rId6"/>
          <a:stretch>
            <a:fillRect/>
          </a:stretch>
        </p:blipFill>
        <p:spPr>
          <a:xfrm>
            <a:off x="395536" y="1476755"/>
            <a:ext cx="8452628" cy="5123838"/>
          </a:xfrm>
          <a:prstGeom prst="rect">
            <a:avLst/>
          </a:prstGeom>
        </p:spPr>
      </p:pic>
    </p:spTree>
    <p:extLst>
      <p:ext uri="{BB962C8B-B14F-4D97-AF65-F5344CB8AC3E}">
        <p14:creationId xmlns:p14="http://schemas.microsoft.com/office/powerpoint/2010/main" val="414624763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43608" y="188640"/>
            <a:ext cx="6192688" cy="720080"/>
          </a:xfrm>
        </p:spPr>
        <p:txBody>
          <a:bodyPr/>
          <a:lstStyle/>
          <a:p>
            <a:r>
              <a:rPr lang="it-IT" sz="4000" dirty="0"/>
              <a:t>I neutrini sono tutti uguali ?</a:t>
            </a:r>
          </a:p>
        </p:txBody>
      </p:sp>
      <p:sp>
        <p:nvSpPr>
          <p:cNvPr id="4" name="CasellaDiTesto 3"/>
          <p:cNvSpPr txBox="1"/>
          <p:nvPr/>
        </p:nvSpPr>
        <p:spPr>
          <a:xfrm>
            <a:off x="422012" y="1076537"/>
            <a:ext cx="8064896" cy="1323439"/>
          </a:xfrm>
          <a:prstGeom prst="rect">
            <a:avLst/>
          </a:prstGeom>
          <a:noFill/>
        </p:spPr>
        <p:txBody>
          <a:bodyPr wrap="square" rtlCol="0">
            <a:spAutoFit/>
          </a:bodyPr>
          <a:lstStyle/>
          <a:p>
            <a:pPr algn="just"/>
            <a:r>
              <a:rPr lang="it-IT" sz="2000" b="1" dirty="0"/>
              <a:t>All’inizio degli anni ‘60 si conoscevano diversi processi in cui venivano emessi ma non si sapeva se fossero uguali o no. Fu sempre </a:t>
            </a:r>
            <a:r>
              <a:rPr lang="it-IT" sz="2000" b="1" dirty="0">
                <a:solidFill>
                  <a:srgbClr val="FF0000"/>
                </a:solidFill>
              </a:rPr>
              <a:t>Pontecorvo a formulare l’idea (1958)</a:t>
            </a:r>
            <a:r>
              <a:rPr lang="it-IT" sz="2000" b="1" dirty="0"/>
              <a:t> che il neutrino che si accompagnava all’elettrone non fosse lo stesso di quello che accompagnava l’emissione del muone.</a:t>
            </a:r>
          </a:p>
        </p:txBody>
      </p:sp>
      <p:pic>
        <p:nvPicPr>
          <p:cNvPr id="1032" name="Picture 8"/>
          <p:cNvPicPr>
            <a:picLocks noChangeAspect="1" noChangeArrowheads="1"/>
          </p:cNvPicPr>
          <p:nvPr/>
        </p:nvPicPr>
        <p:blipFill>
          <a:blip r:embed="rId3" cstate="print"/>
          <a:srcRect/>
          <a:stretch>
            <a:fillRect/>
          </a:stretch>
        </p:blipFill>
        <p:spPr bwMode="auto">
          <a:xfrm>
            <a:off x="2699792" y="4511009"/>
            <a:ext cx="3888432" cy="1984553"/>
          </a:xfrm>
          <a:prstGeom prst="rect">
            <a:avLst/>
          </a:prstGeom>
          <a:noFill/>
          <a:ln w="25400">
            <a:solidFill>
              <a:srgbClr val="FF0000"/>
            </a:solidFill>
            <a:miter lim="800000"/>
            <a:headEnd/>
            <a:tailEnd/>
          </a:ln>
        </p:spPr>
      </p:pic>
      <p:sp>
        <p:nvSpPr>
          <p:cNvPr id="13" name="CasellaDiTesto 12"/>
          <p:cNvSpPr txBox="1"/>
          <p:nvPr/>
        </p:nvSpPr>
        <p:spPr>
          <a:xfrm>
            <a:off x="6913130" y="4783860"/>
            <a:ext cx="1779315" cy="830997"/>
          </a:xfrm>
          <a:prstGeom prst="rect">
            <a:avLst/>
          </a:prstGeom>
          <a:noFill/>
        </p:spPr>
        <p:txBody>
          <a:bodyPr wrap="square" rtlCol="0">
            <a:spAutoFit/>
          </a:bodyPr>
          <a:lstStyle/>
          <a:p>
            <a:r>
              <a:rPr lang="it-IT" sz="4800" b="1" dirty="0">
                <a:solidFill>
                  <a:srgbClr val="FF0000"/>
                </a:solidFill>
              </a:rPr>
              <a:t>1962</a:t>
            </a:r>
          </a:p>
        </p:txBody>
      </p:sp>
      <p:pic>
        <p:nvPicPr>
          <p:cNvPr id="1036" name="Picture 12"/>
          <p:cNvPicPr>
            <a:picLocks noChangeAspect="1" noChangeArrowheads="1"/>
          </p:cNvPicPr>
          <p:nvPr/>
        </p:nvPicPr>
        <p:blipFill>
          <a:blip r:embed="rId4" cstate="print"/>
          <a:srcRect/>
          <a:stretch>
            <a:fillRect/>
          </a:stretch>
        </p:blipFill>
        <p:spPr bwMode="auto">
          <a:xfrm>
            <a:off x="4788024" y="2520191"/>
            <a:ext cx="4227587" cy="1844913"/>
          </a:xfrm>
          <a:prstGeom prst="rect">
            <a:avLst/>
          </a:prstGeom>
          <a:noFill/>
          <a:ln w="38100">
            <a:solidFill>
              <a:srgbClr val="FF0000"/>
            </a:solidFill>
            <a:miter lim="800000"/>
            <a:headEnd/>
            <a:tailEnd/>
          </a:ln>
        </p:spPr>
      </p:pic>
      <p:pic>
        <p:nvPicPr>
          <p:cNvPr id="12" name="Immagine 11">
            <a:extLst>
              <a:ext uri="{FF2B5EF4-FFF2-40B4-BE49-F238E27FC236}">
                <a16:creationId xmlns:a16="http://schemas.microsoft.com/office/drawing/2014/main" id="{F4B3D202-637D-41E3-8B37-049869329031}"/>
              </a:ext>
            </a:extLst>
          </p:cNvPr>
          <p:cNvPicPr>
            <a:picLocks noChangeAspect="1"/>
          </p:cNvPicPr>
          <p:nvPr/>
        </p:nvPicPr>
        <p:blipFill>
          <a:blip r:embed="rId5"/>
          <a:stretch>
            <a:fillRect/>
          </a:stretch>
        </p:blipFill>
        <p:spPr>
          <a:xfrm>
            <a:off x="1532767" y="2615791"/>
            <a:ext cx="3111241" cy="1799618"/>
          </a:xfrm>
          <a:prstGeom prst="rect">
            <a:avLst/>
          </a:prstGeom>
        </p:spPr>
      </p:pic>
      <p:sp>
        <p:nvSpPr>
          <p:cNvPr id="7" name="Rettangolo 6"/>
          <p:cNvSpPr/>
          <p:nvPr/>
        </p:nvSpPr>
        <p:spPr>
          <a:xfrm>
            <a:off x="308631" y="2579948"/>
            <a:ext cx="2160240" cy="572033"/>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34" name="Picture 10"/>
          <p:cNvPicPr>
            <a:picLocks noChangeAspect="1" noChangeArrowheads="1"/>
          </p:cNvPicPr>
          <p:nvPr/>
        </p:nvPicPr>
        <p:blipFill>
          <a:blip r:embed="rId7" cstate="print"/>
          <a:srcRect/>
          <a:stretch>
            <a:fillRect/>
          </a:stretch>
        </p:blipFill>
        <p:spPr bwMode="auto">
          <a:xfrm>
            <a:off x="290883" y="3389068"/>
            <a:ext cx="2177988" cy="511644"/>
          </a:xfrm>
          <a:prstGeom prst="rect">
            <a:avLst/>
          </a:prstGeom>
          <a:noFill/>
          <a:ln w="25400">
            <a:solidFill>
              <a:srgbClr val="FF0000"/>
            </a:solidFill>
            <a:miter lim="800000"/>
            <a:headEnd/>
            <a:tailEnd/>
          </a:ln>
        </p:spPr>
      </p:pic>
      <p:pic>
        <p:nvPicPr>
          <p:cNvPr id="1035" name="Picture 11"/>
          <p:cNvPicPr>
            <a:picLocks noChangeAspect="1" noChangeArrowheads="1"/>
          </p:cNvPicPr>
          <p:nvPr/>
        </p:nvPicPr>
        <p:blipFill>
          <a:blip r:embed="rId8" cstate="print"/>
          <a:srcRect/>
          <a:stretch>
            <a:fillRect/>
          </a:stretch>
        </p:blipFill>
        <p:spPr bwMode="auto">
          <a:xfrm>
            <a:off x="290883" y="4212360"/>
            <a:ext cx="2195736" cy="571500"/>
          </a:xfrm>
          <a:prstGeom prst="rect">
            <a:avLst/>
          </a:prstGeom>
          <a:noFill/>
          <a:ln w="25400">
            <a:solidFill>
              <a:srgbClr val="FF0000"/>
            </a:solidFill>
            <a:miter lim="800000"/>
            <a:headEnd/>
            <a:tailEnd/>
          </a:ln>
        </p:spPr>
      </p:pic>
    </p:spTree>
    <p:extLst>
      <p:ext uri="{BB962C8B-B14F-4D97-AF65-F5344CB8AC3E}">
        <p14:creationId xmlns:p14="http://schemas.microsoft.com/office/powerpoint/2010/main" val="3630654380"/>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43608" y="188640"/>
            <a:ext cx="6192688" cy="1008112"/>
          </a:xfrm>
        </p:spPr>
        <p:txBody>
          <a:bodyPr/>
          <a:lstStyle/>
          <a:p>
            <a:r>
              <a:rPr lang="it-IT" sz="3600" dirty="0"/>
              <a:t>1962:  Scoperta di  </a:t>
            </a:r>
            <a:r>
              <a:rPr lang="it-IT" sz="3600" dirty="0">
                <a:sym typeface="Symbol"/>
              </a:rPr>
              <a:t></a:t>
            </a:r>
            <a:r>
              <a:rPr lang="it-IT" sz="3600" baseline="-25000" dirty="0">
                <a:sym typeface="Symbol"/>
              </a:rPr>
              <a:t></a:t>
            </a:r>
            <a:r>
              <a:rPr lang="it-IT" sz="3600" dirty="0"/>
              <a:t> </a:t>
            </a:r>
            <a:endParaRPr lang="it-IT" dirty="0"/>
          </a:p>
        </p:txBody>
      </p:sp>
      <p:pic>
        <p:nvPicPr>
          <p:cNvPr id="2053" name="Picture 5"/>
          <p:cNvPicPr>
            <a:picLocks noChangeAspect="1" noChangeArrowheads="1"/>
          </p:cNvPicPr>
          <p:nvPr/>
        </p:nvPicPr>
        <p:blipFill>
          <a:blip r:embed="rId3" cstate="print"/>
          <a:srcRect/>
          <a:stretch>
            <a:fillRect/>
          </a:stretch>
        </p:blipFill>
        <p:spPr bwMode="auto">
          <a:xfrm>
            <a:off x="179512" y="1484784"/>
            <a:ext cx="5091113" cy="1609725"/>
          </a:xfrm>
          <a:prstGeom prst="rect">
            <a:avLst/>
          </a:prstGeom>
          <a:noFill/>
          <a:ln w="9525">
            <a:noFill/>
            <a:miter lim="800000"/>
            <a:headEnd/>
            <a:tailEnd/>
          </a:ln>
        </p:spPr>
      </p:pic>
      <p:pic>
        <p:nvPicPr>
          <p:cNvPr id="2054" name="Picture 6"/>
          <p:cNvPicPr>
            <a:picLocks noChangeAspect="1" noChangeArrowheads="1"/>
          </p:cNvPicPr>
          <p:nvPr/>
        </p:nvPicPr>
        <p:blipFill>
          <a:blip r:embed="rId4" cstate="print"/>
          <a:srcRect/>
          <a:stretch>
            <a:fillRect/>
          </a:stretch>
        </p:blipFill>
        <p:spPr bwMode="auto">
          <a:xfrm>
            <a:off x="5292080" y="1628800"/>
            <a:ext cx="3384376" cy="1243240"/>
          </a:xfrm>
          <a:prstGeom prst="rect">
            <a:avLst/>
          </a:prstGeom>
          <a:noFill/>
          <a:ln w="9525">
            <a:noFill/>
            <a:miter lim="800000"/>
            <a:headEnd/>
            <a:tailEnd/>
          </a:ln>
        </p:spPr>
      </p:pic>
      <p:sp>
        <p:nvSpPr>
          <p:cNvPr id="10" name="CasellaDiTesto 9"/>
          <p:cNvSpPr txBox="1"/>
          <p:nvPr/>
        </p:nvSpPr>
        <p:spPr>
          <a:xfrm>
            <a:off x="2483768" y="3356992"/>
            <a:ext cx="4752528" cy="461665"/>
          </a:xfrm>
          <a:prstGeom prst="rect">
            <a:avLst/>
          </a:prstGeom>
          <a:noFill/>
        </p:spPr>
        <p:txBody>
          <a:bodyPr wrap="square" rtlCol="0">
            <a:spAutoFit/>
          </a:bodyPr>
          <a:lstStyle/>
          <a:p>
            <a:r>
              <a:rPr lang="it-IT" sz="2400" b="1" dirty="0">
                <a:solidFill>
                  <a:srgbClr val="FF0000"/>
                </a:solidFill>
              </a:rPr>
              <a:t>Primo fascio artificiale di neutrini</a:t>
            </a:r>
          </a:p>
        </p:txBody>
      </p:sp>
      <p:grpSp>
        <p:nvGrpSpPr>
          <p:cNvPr id="95" name="Gruppo 94"/>
          <p:cNvGrpSpPr/>
          <p:nvPr/>
        </p:nvGrpSpPr>
        <p:grpSpPr>
          <a:xfrm>
            <a:off x="74868" y="3696997"/>
            <a:ext cx="8640960" cy="2056294"/>
            <a:chOff x="179512" y="3933056"/>
            <a:chExt cx="8640960" cy="2056294"/>
          </a:xfrm>
        </p:grpSpPr>
        <p:grpSp>
          <p:nvGrpSpPr>
            <p:cNvPr id="67" name="Gruppo 66"/>
            <p:cNvGrpSpPr/>
            <p:nvPr/>
          </p:nvGrpSpPr>
          <p:grpSpPr>
            <a:xfrm>
              <a:off x="323528" y="3933056"/>
              <a:ext cx="8496944" cy="2056294"/>
              <a:chOff x="0" y="3717032"/>
              <a:chExt cx="8172400" cy="2056294"/>
            </a:xfrm>
            <a:noFill/>
          </p:grpSpPr>
          <p:sp>
            <p:nvSpPr>
              <p:cNvPr id="2055" name="Oval 7"/>
              <p:cNvSpPr>
                <a:spLocks noChangeArrowheads="1"/>
              </p:cNvSpPr>
              <p:nvPr/>
            </p:nvSpPr>
            <p:spPr bwMode="auto">
              <a:xfrm>
                <a:off x="0" y="4293096"/>
                <a:ext cx="576064" cy="576064"/>
              </a:xfrm>
              <a:prstGeom prst="ellipse">
                <a:avLst/>
              </a:pr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it-IT" sz="3200" b="0" i="0" u="none" strike="noStrike" cap="none" normalizeH="0" baseline="0" dirty="0">
                    <a:ln>
                      <a:noFill/>
                    </a:ln>
                    <a:solidFill>
                      <a:schemeClr val="tx1"/>
                    </a:solidFill>
                    <a:effectLst/>
                    <a:latin typeface="Calibri" pitchFamily="34" charset="0"/>
                    <a:cs typeface="Arial" pitchFamily="34" charset="0"/>
                  </a:rPr>
                  <a:t>+</a:t>
                </a:r>
                <a:endParaRPr kumimoji="0" lang="it-IT" sz="3200" b="0" i="0" u="none" strike="noStrike" cap="none" normalizeH="0" baseline="0" dirty="0">
                  <a:ln>
                    <a:noFill/>
                  </a:ln>
                  <a:solidFill>
                    <a:schemeClr val="tx1"/>
                  </a:solidFill>
                  <a:effectLst/>
                  <a:latin typeface="Arial" pitchFamily="34" charset="0"/>
                  <a:cs typeface="Arial" pitchFamily="34" charset="0"/>
                </a:endParaRPr>
              </a:p>
            </p:txBody>
          </p:sp>
          <p:cxnSp>
            <p:nvCxnSpPr>
              <p:cNvPr id="13" name="Connettore 2 12"/>
              <p:cNvCxnSpPr/>
              <p:nvPr/>
            </p:nvCxnSpPr>
            <p:spPr>
              <a:xfrm>
                <a:off x="683568" y="4581128"/>
                <a:ext cx="504056" cy="0"/>
              </a:xfrm>
              <a:prstGeom prst="straightConnector1">
                <a:avLst/>
              </a:prstGeom>
              <a:grpFill/>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Rettangolo 13"/>
              <p:cNvSpPr/>
              <p:nvPr/>
            </p:nvSpPr>
            <p:spPr>
              <a:xfrm>
                <a:off x="1331640" y="4293096"/>
                <a:ext cx="1152128" cy="57606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CasellaDiTesto 14"/>
              <p:cNvSpPr txBox="1"/>
              <p:nvPr/>
            </p:nvSpPr>
            <p:spPr>
              <a:xfrm>
                <a:off x="1331640" y="4869160"/>
                <a:ext cx="1224136" cy="369332"/>
              </a:xfrm>
              <a:prstGeom prst="rect">
                <a:avLst/>
              </a:prstGeom>
              <a:grpFill/>
            </p:spPr>
            <p:txBody>
              <a:bodyPr wrap="square" rtlCol="0">
                <a:spAutoFit/>
              </a:bodyPr>
              <a:lstStyle/>
              <a:p>
                <a:r>
                  <a:rPr lang="it-IT" b="1" dirty="0">
                    <a:solidFill>
                      <a:srgbClr val="FF0000"/>
                    </a:solidFill>
                  </a:rPr>
                  <a:t>Bersaglio</a:t>
                </a:r>
              </a:p>
            </p:txBody>
          </p:sp>
          <p:cxnSp>
            <p:nvCxnSpPr>
              <p:cNvPr id="17" name="Connettore 2 16"/>
              <p:cNvCxnSpPr/>
              <p:nvPr/>
            </p:nvCxnSpPr>
            <p:spPr>
              <a:xfrm flipV="1">
                <a:off x="2627784" y="4221088"/>
                <a:ext cx="936104" cy="216024"/>
              </a:xfrm>
              <a:prstGeom prst="straightConnector1">
                <a:avLst/>
              </a:prstGeom>
              <a:grpFill/>
              <a:ln w="25400">
                <a:solidFill>
                  <a:srgbClr val="262626"/>
                </a:solidFill>
                <a:tailEnd type="arrow"/>
              </a:ln>
            </p:spPr>
            <p:style>
              <a:lnRef idx="1">
                <a:schemeClr val="accent1"/>
              </a:lnRef>
              <a:fillRef idx="0">
                <a:schemeClr val="accent1"/>
              </a:fillRef>
              <a:effectRef idx="0">
                <a:schemeClr val="accent1"/>
              </a:effectRef>
              <a:fontRef idx="minor">
                <a:schemeClr val="tx1"/>
              </a:fontRef>
            </p:style>
          </p:cxnSp>
          <p:sp>
            <p:nvSpPr>
              <p:cNvPr id="18" name="CasellaDiTesto 17"/>
              <p:cNvSpPr txBox="1"/>
              <p:nvPr/>
            </p:nvSpPr>
            <p:spPr>
              <a:xfrm>
                <a:off x="3563888" y="3861048"/>
                <a:ext cx="576064" cy="646331"/>
              </a:xfrm>
              <a:prstGeom prst="rect">
                <a:avLst/>
              </a:prstGeom>
              <a:grpFill/>
            </p:spPr>
            <p:txBody>
              <a:bodyPr wrap="square" rtlCol="0">
                <a:spAutoFit/>
              </a:bodyPr>
              <a:lstStyle/>
              <a:p>
                <a:r>
                  <a:rPr lang="it-IT" sz="3600" dirty="0">
                    <a:sym typeface="Symbol"/>
                  </a:rPr>
                  <a:t></a:t>
                </a:r>
                <a:endParaRPr lang="it-IT" sz="3600" dirty="0"/>
              </a:p>
            </p:txBody>
          </p:sp>
          <p:sp>
            <p:nvSpPr>
              <p:cNvPr id="21" name="CasellaDiTesto 20"/>
              <p:cNvSpPr txBox="1"/>
              <p:nvPr/>
            </p:nvSpPr>
            <p:spPr>
              <a:xfrm>
                <a:off x="3635896" y="4293096"/>
                <a:ext cx="792088" cy="646331"/>
              </a:xfrm>
              <a:prstGeom prst="rect">
                <a:avLst/>
              </a:prstGeom>
              <a:grpFill/>
            </p:spPr>
            <p:txBody>
              <a:bodyPr wrap="square" rtlCol="0">
                <a:spAutoFit/>
              </a:bodyPr>
              <a:lstStyle/>
              <a:p>
                <a:r>
                  <a:rPr lang="it-IT" sz="3600" dirty="0">
                    <a:sym typeface="Symbol"/>
                  </a:rPr>
                  <a:t></a:t>
                </a:r>
                <a:r>
                  <a:rPr lang="it-IT" sz="3600" baseline="30000" dirty="0">
                    <a:sym typeface="Symbol"/>
                  </a:rPr>
                  <a:t>+</a:t>
                </a:r>
                <a:endParaRPr lang="it-IT" sz="3600" baseline="30000" dirty="0"/>
              </a:p>
            </p:txBody>
          </p:sp>
          <p:sp>
            <p:nvSpPr>
              <p:cNvPr id="24" name="CasellaDiTesto 23"/>
              <p:cNvSpPr txBox="1"/>
              <p:nvPr/>
            </p:nvSpPr>
            <p:spPr>
              <a:xfrm>
                <a:off x="3491880" y="4797152"/>
                <a:ext cx="792088" cy="646331"/>
              </a:xfrm>
              <a:prstGeom prst="rect">
                <a:avLst/>
              </a:prstGeom>
              <a:grpFill/>
            </p:spPr>
            <p:txBody>
              <a:bodyPr wrap="square" rtlCol="0">
                <a:spAutoFit/>
              </a:bodyPr>
              <a:lstStyle/>
              <a:p>
                <a:r>
                  <a:rPr lang="it-IT" sz="3600" dirty="0">
                    <a:sym typeface="Symbol"/>
                  </a:rPr>
                  <a:t></a:t>
                </a:r>
                <a:r>
                  <a:rPr lang="it-IT" sz="3600" baseline="30000" dirty="0">
                    <a:sym typeface="Symbol"/>
                  </a:rPr>
                  <a:t>-</a:t>
                </a:r>
                <a:endParaRPr lang="it-IT" sz="3600" baseline="30000" dirty="0"/>
              </a:p>
            </p:txBody>
          </p:sp>
          <p:cxnSp>
            <p:nvCxnSpPr>
              <p:cNvPr id="25" name="Connettore 2 24"/>
              <p:cNvCxnSpPr/>
              <p:nvPr/>
            </p:nvCxnSpPr>
            <p:spPr>
              <a:xfrm>
                <a:off x="2627784" y="4509120"/>
                <a:ext cx="1008112" cy="35134"/>
              </a:xfrm>
              <a:prstGeom prst="straightConnector1">
                <a:avLst/>
              </a:prstGeom>
              <a:grpFill/>
              <a:ln w="25400">
                <a:solidFill>
                  <a:srgbClr val="262626"/>
                </a:solidFill>
                <a:tailEnd type="arrow"/>
              </a:ln>
            </p:spPr>
            <p:style>
              <a:lnRef idx="1">
                <a:schemeClr val="accent1"/>
              </a:lnRef>
              <a:fillRef idx="0">
                <a:schemeClr val="accent1"/>
              </a:fillRef>
              <a:effectRef idx="0">
                <a:schemeClr val="accent1"/>
              </a:effectRef>
              <a:fontRef idx="minor">
                <a:schemeClr val="tx1"/>
              </a:fontRef>
            </p:style>
          </p:cxnSp>
          <p:cxnSp>
            <p:nvCxnSpPr>
              <p:cNvPr id="26" name="Connettore 2 25"/>
              <p:cNvCxnSpPr/>
              <p:nvPr/>
            </p:nvCxnSpPr>
            <p:spPr>
              <a:xfrm>
                <a:off x="2699792" y="4581128"/>
                <a:ext cx="864096" cy="360040"/>
              </a:xfrm>
              <a:prstGeom prst="straightConnector1">
                <a:avLst/>
              </a:prstGeom>
              <a:grpFill/>
              <a:ln w="25400">
                <a:solidFill>
                  <a:srgbClr val="262626"/>
                </a:solidFill>
                <a:tailEnd type="arrow"/>
              </a:ln>
            </p:spPr>
            <p:style>
              <a:lnRef idx="1">
                <a:schemeClr val="accent1"/>
              </a:lnRef>
              <a:fillRef idx="0">
                <a:schemeClr val="accent1"/>
              </a:fillRef>
              <a:effectRef idx="0">
                <a:schemeClr val="accent1"/>
              </a:effectRef>
              <a:fontRef idx="minor">
                <a:schemeClr val="tx1"/>
              </a:fontRef>
            </p:style>
          </p:cxnSp>
          <p:cxnSp>
            <p:nvCxnSpPr>
              <p:cNvPr id="31" name="Connettore 2 30"/>
              <p:cNvCxnSpPr/>
              <p:nvPr/>
            </p:nvCxnSpPr>
            <p:spPr>
              <a:xfrm>
                <a:off x="2555776" y="4653136"/>
                <a:ext cx="792088" cy="504056"/>
              </a:xfrm>
              <a:prstGeom prst="straightConnector1">
                <a:avLst/>
              </a:prstGeom>
              <a:grpFill/>
              <a:ln w="25400">
                <a:solidFill>
                  <a:srgbClr val="262626"/>
                </a:solidFill>
                <a:tailEnd type="arrow"/>
              </a:ln>
            </p:spPr>
            <p:style>
              <a:lnRef idx="1">
                <a:schemeClr val="accent1"/>
              </a:lnRef>
              <a:fillRef idx="0">
                <a:schemeClr val="accent1"/>
              </a:fillRef>
              <a:effectRef idx="0">
                <a:schemeClr val="accent1"/>
              </a:effectRef>
              <a:fontRef idx="minor">
                <a:schemeClr val="tx1"/>
              </a:fontRef>
            </p:style>
          </p:cxnSp>
          <p:sp>
            <p:nvSpPr>
              <p:cNvPr id="37" name="CasellaDiTesto 36"/>
              <p:cNvSpPr txBox="1"/>
              <p:nvPr/>
            </p:nvSpPr>
            <p:spPr>
              <a:xfrm>
                <a:off x="2843808" y="5229200"/>
                <a:ext cx="1584176" cy="400110"/>
              </a:xfrm>
              <a:prstGeom prst="rect">
                <a:avLst/>
              </a:prstGeom>
              <a:grpFill/>
            </p:spPr>
            <p:txBody>
              <a:bodyPr wrap="square" rtlCol="0">
                <a:spAutoFit/>
              </a:bodyPr>
              <a:lstStyle/>
              <a:p>
                <a:r>
                  <a:rPr lang="it-IT" sz="2000" dirty="0">
                    <a:sym typeface="Symbol"/>
                  </a:rPr>
                  <a:t>Altro …</a:t>
                </a:r>
                <a:endParaRPr lang="it-IT" sz="2000" baseline="30000" dirty="0"/>
              </a:p>
            </p:txBody>
          </p:sp>
          <p:pic>
            <p:nvPicPr>
              <p:cNvPr id="2056" name="Picture 8"/>
              <p:cNvPicPr>
                <a:picLocks noChangeAspect="1" noChangeArrowheads="1"/>
              </p:cNvPicPr>
              <p:nvPr/>
            </p:nvPicPr>
            <p:blipFill>
              <a:blip r:embed="rId5" cstate="print"/>
              <a:srcRect/>
              <a:stretch>
                <a:fillRect/>
              </a:stretch>
            </p:blipFill>
            <p:spPr bwMode="auto">
              <a:xfrm>
                <a:off x="4139952" y="4149080"/>
                <a:ext cx="1325444" cy="1224136"/>
              </a:xfrm>
              <a:prstGeom prst="rect">
                <a:avLst/>
              </a:prstGeom>
              <a:grpFill/>
              <a:ln w="9525">
                <a:noFill/>
                <a:miter lim="800000"/>
                <a:headEnd/>
                <a:tailEnd/>
              </a:ln>
            </p:spPr>
          </p:pic>
          <p:cxnSp>
            <p:nvCxnSpPr>
              <p:cNvPr id="44" name="Connettore 2 43"/>
              <p:cNvCxnSpPr/>
              <p:nvPr/>
            </p:nvCxnSpPr>
            <p:spPr>
              <a:xfrm>
                <a:off x="5508104" y="4581128"/>
                <a:ext cx="1080120" cy="144016"/>
              </a:xfrm>
              <a:prstGeom prst="straightConnector1">
                <a:avLst/>
              </a:prstGeom>
              <a:grpFill/>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Connettore 2 48"/>
              <p:cNvCxnSpPr/>
              <p:nvPr/>
            </p:nvCxnSpPr>
            <p:spPr>
              <a:xfrm>
                <a:off x="5436096" y="4725144"/>
                <a:ext cx="1080120" cy="72008"/>
              </a:xfrm>
              <a:prstGeom prst="straightConnector1">
                <a:avLst/>
              </a:prstGeom>
              <a:grpFill/>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Connettore 2 49"/>
              <p:cNvCxnSpPr/>
              <p:nvPr/>
            </p:nvCxnSpPr>
            <p:spPr>
              <a:xfrm>
                <a:off x="5508104" y="4869160"/>
                <a:ext cx="1080120" cy="0"/>
              </a:xfrm>
              <a:prstGeom prst="straightConnector1">
                <a:avLst/>
              </a:prstGeom>
              <a:grpFill/>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Connettore 2 50"/>
              <p:cNvCxnSpPr/>
              <p:nvPr/>
            </p:nvCxnSpPr>
            <p:spPr>
              <a:xfrm flipV="1">
                <a:off x="5436096" y="4941168"/>
                <a:ext cx="1152128" cy="72008"/>
              </a:xfrm>
              <a:prstGeom prst="straightConnector1">
                <a:avLst/>
              </a:prstGeom>
              <a:grpFill/>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5" name="Connettore 2 54"/>
              <p:cNvCxnSpPr/>
              <p:nvPr/>
            </p:nvCxnSpPr>
            <p:spPr>
              <a:xfrm flipV="1">
                <a:off x="5436096" y="4149080"/>
                <a:ext cx="1152128" cy="296416"/>
              </a:xfrm>
              <a:prstGeom prst="straightConnector1">
                <a:avLst/>
              </a:prstGeom>
              <a:grpFill/>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8" name="Connettore 2 57"/>
              <p:cNvCxnSpPr/>
              <p:nvPr/>
            </p:nvCxnSpPr>
            <p:spPr>
              <a:xfrm flipV="1">
                <a:off x="5436096" y="4005064"/>
                <a:ext cx="1143744" cy="296416"/>
              </a:xfrm>
              <a:prstGeom prst="straightConnector1">
                <a:avLst/>
              </a:prstGeom>
              <a:grpFill/>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0" name="Connettore 2 59"/>
              <p:cNvCxnSpPr/>
              <p:nvPr/>
            </p:nvCxnSpPr>
            <p:spPr>
              <a:xfrm>
                <a:off x="5508104" y="5157192"/>
                <a:ext cx="1080120" cy="288032"/>
              </a:xfrm>
              <a:prstGeom prst="straightConnector1">
                <a:avLst/>
              </a:prstGeom>
              <a:grpFill/>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3" name="Connettore 2 62"/>
              <p:cNvCxnSpPr/>
              <p:nvPr/>
            </p:nvCxnSpPr>
            <p:spPr>
              <a:xfrm>
                <a:off x="5436096" y="5229200"/>
                <a:ext cx="1080120" cy="288032"/>
              </a:xfrm>
              <a:prstGeom prst="straightConnector1">
                <a:avLst/>
              </a:prstGeom>
              <a:grpFill/>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4" name="CasellaDiTesto 63"/>
              <p:cNvSpPr txBox="1"/>
              <p:nvPr/>
            </p:nvSpPr>
            <p:spPr>
              <a:xfrm>
                <a:off x="6588224" y="4437112"/>
                <a:ext cx="792088" cy="646331"/>
              </a:xfrm>
              <a:prstGeom prst="rect">
                <a:avLst/>
              </a:prstGeom>
              <a:grpFill/>
            </p:spPr>
            <p:txBody>
              <a:bodyPr wrap="square" rtlCol="0">
                <a:spAutoFit/>
              </a:bodyPr>
              <a:lstStyle/>
              <a:p>
                <a:r>
                  <a:rPr lang="it-IT" sz="3600" dirty="0">
                    <a:sym typeface="Symbol"/>
                  </a:rPr>
                  <a:t></a:t>
                </a:r>
                <a:r>
                  <a:rPr lang="it-IT" sz="3600" baseline="30000" dirty="0">
                    <a:sym typeface="Symbol"/>
                  </a:rPr>
                  <a:t>+</a:t>
                </a:r>
                <a:endParaRPr lang="it-IT" sz="3600" baseline="30000" dirty="0"/>
              </a:p>
            </p:txBody>
          </p:sp>
          <p:sp>
            <p:nvSpPr>
              <p:cNvPr id="65" name="CasellaDiTesto 64"/>
              <p:cNvSpPr txBox="1"/>
              <p:nvPr/>
            </p:nvSpPr>
            <p:spPr>
              <a:xfrm>
                <a:off x="6588224" y="3717032"/>
                <a:ext cx="792088" cy="646331"/>
              </a:xfrm>
              <a:prstGeom prst="rect">
                <a:avLst/>
              </a:prstGeom>
              <a:grpFill/>
            </p:spPr>
            <p:txBody>
              <a:bodyPr wrap="square" rtlCol="0">
                <a:spAutoFit/>
              </a:bodyPr>
              <a:lstStyle/>
              <a:p>
                <a:r>
                  <a:rPr lang="it-IT" sz="3600" dirty="0">
                    <a:sym typeface="Symbol"/>
                  </a:rPr>
                  <a:t></a:t>
                </a:r>
                <a:r>
                  <a:rPr lang="it-IT" sz="3600" baseline="30000" dirty="0">
                    <a:sym typeface="Symbol"/>
                  </a:rPr>
                  <a:t>-</a:t>
                </a:r>
                <a:endParaRPr lang="it-IT" sz="3600" baseline="30000" dirty="0"/>
              </a:p>
            </p:txBody>
          </p:sp>
          <p:sp>
            <p:nvSpPr>
              <p:cNvPr id="66" name="CasellaDiTesto 65"/>
              <p:cNvSpPr txBox="1"/>
              <p:nvPr/>
            </p:nvSpPr>
            <p:spPr>
              <a:xfrm>
                <a:off x="6588224" y="5373216"/>
                <a:ext cx="1584176" cy="400110"/>
              </a:xfrm>
              <a:prstGeom prst="rect">
                <a:avLst/>
              </a:prstGeom>
              <a:grpFill/>
            </p:spPr>
            <p:txBody>
              <a:bodyPr wrap="square" rtlCol="0">
                <a:spAutoFit/>
              </a:bodyPr>
              <a:lstStyle/>
              <a:p>
                <a:r>
                  <a:rPr lang="it-IT" sz="2000" dirty="0">
                    <a:sym typeface="Symbol"/>
                  </a:rPr>
                  <a:t>Altro …</a:t>
                </a:r>
                <a:endParaRPr lang="it-IT" sz="2000" baseline="30000" dirty="0"/>
              </a:p>
            </p:txBody>
          </p:sp>
        </p:grpSp>
        <p:sp>
          <p:nvSpPr>
            <p:cNvPr id="68" name="CasellaDiTesto 67"/>
            <p:cNvSpPr txBox="1"/>
            <p:nvPr/>
          </p:nvSpPr>
          <p:spPr>
            <a:xfrm>
              <a:off x="1835696" y="4653136"/>
              <a:ext cx="864096" cy="369332"/>
            </a:xfrm>
            <a:prstGeom prst="rect">
              <a:avLst/>
            </a:prstGeom>
            <a:noFill/>
          </p:spPr>
          <p:txBody>
            <a:bodyPr wrap="square" rtlCol="0">
              <a:spAutoFit/>
            </a:bodyPr>
            <a:lstStyle/>
            <a:p>
              <a:r>
                <a:rPr lang="it-IT" dirty="0"/>
                <a:t>Berillio</a:t>
              </a:r>
            </a:p>
          </p:txBody>
        </p:sp>
        <p:sp>
          <p:nvSpPr>
            <p:cNvPr id="69" name="CasellaDiTesto 68"/>
            <p:cNvSpPr txBox="1"/>
            <p:nvPr/>
          </p:nvSpPr>
          <p:spPr>
            <a:xfrm>
              <a:off x="179512" y="5157192"/>
              <a:ext cx="1080120" cy="369332"/>
            </a:xfrm>
            <a:prstGeom prst="rect">
              <a:avLst/>
            </a:prstGeom>
            <a:noFill/>
          </p:spPr>
          <p:txBody>
            <a:bodyPr wrap="square" rtlCol="0">
              <a:spAutoFit/>
            </a:bodyPr>
            <a:lstStyle/>
            <a:p>
              <a:r>
                <a:rPr lang="it-IT" dirty="0"/>
                <a:t>15 </a:t>
              </a:r>
              <a:r>
                <a:rPr lang="it-IT" dirty="0" err="1"/>
                <a:t>Gev</a:t>
              </a:r>
              <a:endParaRPr lang="it-IT" dirty="0"/>
            </a:p>
          </p:txBody>
        </p:sp>
      </p:grpSp>
      <p:grpSp>
        <p:nvGrpSpPr>
          <p:cNvPr id="70" name="Gruppo 69"/>
          <p:cNvGrpSpPr/>
          <p:nvPr/>
        </p:nvGrpSpPr>
        <p:grpSpPr>
          <a:xfrm>
            <a:off x="0" y="4005064"/>
            <a:ext cx="8640960" cy="2518539"/>
            <a:chOff x="251520" y="3861048"/>
            <a:chExt cx="8640960" cy="2518539"/>
          </a:xfrm>
        </p:grpSpPr>
        <p:grpSp>
          <p:nvGrpSpPr>
            <p:cNvPr id="71" name="Gruppo 28"/>
            <p:cNvGrpSpPr/>
            <p:nvPr/>
          </p:nvGrpSpPr>
          <p:grpSpPr>
            <a:xfrm>
              <a:off x="251520" y="3861048"/>
              <a:ext cx="2844969" cy="2056294"/>
              <a:chOff x="5975503" y="1916832"/>
              <a:chExt cx="2844969" cy="2056294"/>
            </a:xfrm>
          </p:grpSpPr>
          <p:cxnSp>
            <p:nvCxnSpPr>
              <p:cNvPr id="84" name="Connettore 2 83"/>
              <p:cNvCxnSpPr/>
              <p:nvPr/>
            </p:nvCxnSpPr>
            <p:spPr>
              <a:xfrm>
                <a:off x="6050371" y="2780928"/>
                <a:ext cx="1123014" cy="144016"/>
              </a:xfrm>
              <a:prstGeom prst="straightConnector1">
                <a:avLst/>
              </a:prstGeom>
              <a:noFill/>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5" name="Connettore 2 84"/>
              <p:cNvCxnSpPr/>
              <p:nvPr/>
            </p:nvCxnSpPr>
            <p:spPr>
              <a:xfrm>
                <a:off x="5975503" y="2924944"/>
                <a:ext cx="1123014" cy="72008"/>
              </a:xfrm>
              <a:prstGeom prst="straightConnector1">
                <a:avLst/>
              </a:prstGeom>
              <a:noFill/>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6" name="Connettore 2 85"/>
              <p:cNvCxnSpPr/>
              <p:nvPr/>
            </p:nvCxnSpPr>
            <p:spPr>
              <a:xfrm>
                <a:off x="6050371" y="3068960"/>
                <a:ext cx="1123014" cy="0"/>
              </a:xfrm>
              <a:prstGeom prst="straightConnector1">
                <a:avLst/>
              </a:prstGeom>
              <a:noFill/>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7" name="Connettore 2 86"/>
              <p:cNvCxnSpPr/>
              <p:nvPr/>
            </p:nvCxnSpPr>
            <p:spPr>
              <a:xfrm flipV="1">
                <a:off x="5975503" y="3140968"/>
                <a:ext cx="1197882" cy="72008"/>
              </a:xfrm>
              <a:prstGeom prst="straightConnector1">
                <a:avLst/>
              </a:prstGeom>
              <a:noFill/>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8" name="Connettore 2 87"/>
              <p:cNvCxnSpPr/>
              <p:nvPr/>
            </p:nvCxnSpPr>
            <p:spPr>
              <a:xfrm flipV="1">
                <a:off x="5975503" y="2348880"/>
                <a:ext cx="1197882" cy="296416"/>
              </a:xfrm>
              <a:prstGeom prst="straightConnector1">
                <a:avLst/>
              </a:prstGeom>
              <a:noFill/>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9" name="Connettore 2 88"/>
              <p:cNvCxnSpPr/>
              <p:nvPr/>
            </p:nvCxnSpPr>
            <p:spPr>
              <a:xfrm flipV="1">
                <a:off x="5975503" y="2204864"/>
                <a:ext cx="1189165" cy="296416"/>
              </a:xfrm>
              <a:prstGeom prst="straightConnector1">
                <a:avLst/>
              </a:prstGeom>
              <a:noFill/>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0" name="Connettore 2 89"/>
              <p:cNvCxnSpPr/>
              <p:nvPr/>
            </p:nvCxnSpPr>
            <p:spPr>
              <a:xfrm>
                <a:off x="6050371" y="3356992"/>
                <a:ext cx="1123014" cy="288032"/>
              </a:xfrm>
              <a:prstGeom prst="straightConnector1">
                <a:avLst/>
              </a:prstGeom>
              <a:noFill/>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1" name="Connettore 2 90"/>
              <p:cNvCxnSpPr/>
              <p:nvPr/>
            </p:nvCxnSpPr>
            <p:spPr>
              <a:xfrm>
                <a:off x="5975503" y="3429000"/>
                <a:ext cx="1123014" cy="288032"/>
              </a:xfrm>
              <a:prstGeom prst="straightConnector1">
                <a:avLst/>
              </a:prstGeom>
              <a:noFill/>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2" name="CasellaDiTesto 91"/>
              <p:cNvSpPr txBox="1"/>
              <p:nvPr/>
            </p:nvSpPr>
            <p:spPr>
              <a:xfrm>
                <a:off x="7173385" y="2636912"/>
                <a:ext cx="823544" cy="646331"/>
              </a:xfrm>
              <a:prstGeom prst="rect">
                <a:avLst/>
              </a:prstGeom>
              <a:noFill/>
            </p:spPr>
            <p:txBody>
              <a:bodyPr wrap="square" rtlCol="0">
                <a:spAutoFit/>
              </a:bodyPr>
              <a:lstStyle/>
              <a:p>
                <a:r>
                  <a:rPr lang="it-IT" sz="3600" dirty="0">
                    <a:sym typeface="Symbol"/>
                  </a:rPr>
                  <a:t></a:t>
                </a:r>
                <a:r>
                  <a:rPr lang="it-IT" sz="3600" baseline="30000" dirty="0">
                    <a:sym typeface="Symbol"/>
                  </a:rPr>
                  <a:t>+</a:t>
                </a:r>
                <a:endParaRPr lang="it-IT" sz="3600" baseline="30000" dirty="0"/>
              </a:p>
            </p:txBody>
          </p:sp>
          <p:sp>
            <p:nvSpPr>
              <p:cNvPr id="93" name="CasellaDiTesto 92"/>
              <p:cNvSpPr txBox="1"/>
              <p:nvPr/>
            </p:nvSpPr>
            <p:spPr>
              <a:xfrm>
                <a:off x="7173385" y="1916832"/>
                <a:ext cx="823544" cy="646331"/>
              </a:xfrm>
              <a:prstGeom prst="rect">
                <a:avLst/>
              </a:prstGeom>
              <a:noFill/>
            </p:spPr>
            <p:txBody>
              <a:bodyPr wrap="square" rtlCol="0">
                <a:spAutoFit/>
              </a:bodyPr>
              <a:lstStyle/>
              <a:p>
                <a:r>
                  <a:rPr lang="it-IT" sz="3600" dirty="0">
                    <a:sym typeface="Symbol"/>
                  </a:rPr>
                  <a:t></a:t>
                </a:r>
                <a:r>
                  <a:rPr lang="it-IT" sz="3600" baseline="30000" dirty="0">
                    <a:sym typeface="Symbol"/>
                  </a:rPr>
                  <a:t>-</a:t>
                </a:r>
                <a:endParaRPr lang="it-IT" sz="3600" baseline="30000" dirty="0"/>
              </a:p>
            </p:txBody>
          </p:sp>
          <p:sp>
            <p:nvSpPr>
              <p:cNvPr id="94" name="CasellaDiTesto 93"/>
              <p:cNvSpPr txBox="1"/>
              <p:nvPr/>
            </p:nvSpPr>
            <p:spPr>
              <a:xfrm>
                <a:off x="7173385" y="3573016"/>
                <a:ext cx="1647087" cy="400110"/>
              </a:xfrm>
              <a:prstGeom prst="rect">
                <a:avLst/>
              </a:prstGeom>
              <a:noFill/>
            </p:spPr>
            <p:txBody>
              <a:bodyPr wrap="square" rtlCol="0">
                <a:spAutoFit/>
              </a:bodyPr>
              <a:lstStyle/>
              <a:p>
                <a:r>
                  <a:rPr lang="it-IT" sz="2000" dirty="0">
                    <a:sym typeface="Symbol"/>
                  </a:rPr>
                  <a:t>Altro …</a:t>
                </a:r>
                <a:endParaRPr lang="it-IT" sz="2000" baseline="30000" dirty="0"/>
              </a:p>
            </p:txBody>
          </p:sp>
        </p:grpSp>
        <p:sp>
          <p:nvSpPr>
            <p:cNvPr id="72" name="Rettangolo 71"/>
            <p:cNvSpPr/>
            <p:nvPr/>
          </p:nvSpPr>
          <p:spPr>
            <a:xfrm>
              <a:off x="2051720" y="4437112"/>
              <a:ext cx="2448272"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3" name="CasellaDiTesto 72"/>
            <p:cNvSpPr txBox="1"/>
            <p:nvPr/>
          </p:nvSpPr>
          <p:spPr>
            <a:xfrm>
              <a:off x="2123728" y="5445224"/>
              <a:ext cx="2448272" cy="369332"/>
            </a:xfrm>
            <a:prstGeom prst="rect">
              <a:avLst/>
            </a:prstGeom>
            <a:noFill/>
          </p:spPr>
          <p:txBody>
            <a:bodyPr wrap="square" rtlCol="0">
              <a:spAutoFit/>
            </a:bodyPr>
            <a:lstStyle/>
            <a:p>
              <a:r>
                <a:rPr lang="it-IT" dirty="0">
                  <a:solidFill>
                    <a:srgbClr val="FF0000"/>
                  </a:solidFill>
                </a:rPr>
                <a:t>Tunnel di decadimento </a:t>
              </a:r>
            </a:p>
          </p:txBody>
        </p:sp>
        <p:sp>
          <p:nvSpPr>
            <p:cNvPr id="74" name="CasellaDiTesto 73"/>
            <p:cNvSpPr txBox="1"/>
            <p:nvPr/>
          </p:nvSpPr>
          <p:spPr>
            <a:xfrm>
              <a:off x="2123728" y="4581128"/>
              <a:ext cx="823544" cy="646331"/>
            </a:xfrm>
            <a:prstGeom prst="rect">
              <a:avLst/>
            </a:prstGeom>
            <a:noFill/>
          </p:spPr>
          <p:txBody>
            <a:bodyPr wrap="square" rtlCol="0">
              <a:spAutoFit/>
            </a:bodyPr>
            <a:lstStyle/>
            <a:p>
              <a:r>
                <a:rPr lang="it-IT" sz="3600" dirty="0">
                  <a:sym typeface="Symbol"/>
                </a:rPr>
                <a:t></a:t>
              </a:r>
              <a:r>
                <a:rPr lang="it-IT" sz="3600" baseline="30000" dirty="0">
                  <a:sym typeface="Symbol"/>
                </a:rPr>
                <a:t>+</a:t>
              </a:r>
              <a:endParaRPr lang="it-IT" sz="3600" baseline="30000" dirty="0"/>
            </a:p>
          </p:txBody>
        </p:sp>
        <p:cxnSp>
          <p:nvCxnSpPr>
            <p:cNvPr id="75" name="Connettore 2 74"/>
            <p:cNvCxnSpPr/>
            <p:nvPr/>
          </p:nvCxnSpPr>
          <p:spPr>
            <a:xfrm>
              <a:off x="2699792" y="4725144"/>
              <a:ext cx="864096"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6" name="Connettore 2 75"/>
            <p:cNvCxnSpPr/>
            <p:nvPr/>
          </p:nvCxnSpPr>
          <p:spPr>
            <a:xfrm>
              <a:off x="2699792" y="5013176"/>
              <a:ext cx="864096"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7" name="CasellaDiTesto 76"/>
            <p:cNvSpPr txBox="1"/>
            <p:nvPr/>
          </p:nvSpPr>
          <p:spPr>
            <a:xfrm>
              <a:off x="3563888" y="4221088"/>
              <a:ext cx="823544" cy="646331"/>
            </a:xfrm>
            <a:prstGeom prst="rect">
              <a:avLst/>
            </a:prstGeom>
            <a:noFill/>
          </p:spPr>
          <p:txBody>
            <a:bodyPr wrap="square" rtlCol="0">
              <a:spAutoFit/>
            </a:bodyPr>
            <a:lstStyle/>
            <a:p>
              <a:r>
                <a:rPr lang="it-IT" sz="3600" dirty="0">
                  <a:sym typeface="Symbol"/>
                </a:rPr>
                <a:t></a:t>
              </a:r>
              <a:r>
                <a:rPr lang="it-IT" sz="3600" baseline="30000" dirty="0">
                  <a:sym typeface="Symbol"/>
                </a:rPr>
                <a:t>+</a:t>
              </a:r>
              <a:endParaRPr lang="it-IT" sz="3600" baseline="30000" dirty="0"/>
            </a:p>
          </p:txBody>
        </p:sp>
        <p:sp>
          <p:nvSpPr>
            <p:cNvPr id="78" name="CasellaDiTesto 77"/>
            <p:cNvSpPr txBox="1"/>
            <p:nvPr/>
          </p:nvSpPr>
          <p:spPr>
            <a:xfrm>
              <a:off x="6012160" y="4221088"/>
              <a:ext cx="792088" cy="646331"/>
            </a:xfrm>
            <a:prstGeom prst="rect">
              <a:avLst/>
            </a:prstGeom>
            <a:noFill/>
          </p:spPr>
          <p:txBody>
            <a:bodyPr wrap="square" rtlCol="0">
              <a:spAutoFit/>
            </a:bodyPr>
            <a:lstStyle/>
            <a:p>
              <a:r>
                <a:rPr lang="it-IT" sz="3600" dirty="0">
                  <a:sym typeface="Symbol"/>
                </a:rPr>
                <a:t> </a:t>
              </a:r>
              <a:r>
                <a:rPr lang="it-IT" sz="3600" baseline="-25000" dirty="0">
                  <a:sym typeface="Symbol"/>
                </a:rPr>
                <a:t></a:t>
              </a:r>
              <a:endParaRPr lang="it-IT" sz="3600" baseline="-25000" dirty="0"/>
            </a:p>
          </p:txBody>
        </p:sp>
        <p:sp>
          <p:nvSpPr>
            <p:cNvPr id="79" name="Rettangolo 78"/>
            <p:cNvSpPr/>
            <p:nvPr/>
          </p:nvSpPr>
          <p:spPr>
            <a:xfrm>
              <a:off x="4535488" y="3861048"/>
              <a:ext cx="1368152" cy="1944216"/>
            </a:xfrm>
            <a:prstGeom prst="rect">
              <a:avLst/>
            </a:prstGeom>
            <a:blipFill>
              <a:blip r:embed="rId6"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0" name="CasellaDiTesto 79"/>
            <p:cNvSpPr txBox="1"/>
            <p:nvPr/>
          </p:nvSpPr>
          <p:spPr>
            <a:xfrm>
              <a:off x="4175448" y="5733256"/>
              <a:ext cx="2952328" cy="646331"/>
            </a:xfrm>
            <a:prstGeom prst="rect">
              <a:avLst/>
            </a:prstGeom>
            <a:noFill/>
          </p:spPr>
          <p:txBody>
            <a:bodyPr wrap="square" rtlCol="0">
              <a:spAutoFit/>
            </a:bodyPr>
            <a:lstStyle/>
            <a:p>
              <a:r>
                <a:rPr lang="it-IT" dirty="0">
                  <a:solidFill>
                    <a:srgbClr val="FF0000"/>
                  </a:solidFill>
                </a:rPr>
                <a:t>Assorbitori di muoni (13.5 m Fe posto a 21 m dal target)</a:t>
              </a:r>
            </a:p>
          </p:txBody>
        </p:sp>
        <p:cxnSp>
          <p:nvCxnSpPr>
            <p:cNvPr id="81" name="Connettore 2 80"/>
            <p:cNvCxnSpPr/>
            <p:nvPr/>
          </p:nvCxnSpPr>
          <p:spPr>
            <a:xfrm>
              <a:off x="6012160" y="4941168"/>
              <a:ext cx="864096"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2" name="CasellaDiTesto 81"/>
            <p:cNvSpPr txBox="1"/>
            <p:nvPr/>
          </p:nvSpPr>
          <p:spPr>
            <a:xfrm>
              <a:off x="3563888" y="4725144"/>
              <a:ext cx="792088" cy="646331"/>
            </a:xfrm>
            <a:prstGeom prst="rect">
              <a:avLst/>
            </a:prstGeom>
            <a:noFill/>
          </p:spPr>
          <p:txBody>
            <a:bodyPr wrap="square" rtlCol="0">
              <a:spAutoFit/>
            </a:bodyPr>
            <a:lstStyle/>
            <a:p>
              <a:r>
                <a:rPr lang="it-IT" sz="3600" dirty="0">
                  <a:sym typeface="Symbol"/>
                </a:rPr>
                <a:t> </a:t>
              </a:r>
              <a:r>
                <a:rPr lang="it-IT" sz="3600" baseline="-25000" dirty="0">
                  <a:sym typeface="Symbol"/>
                </a:rPr>
                <a:t></a:t>
              </a:r>
              <a:endParaRPr lang="it-IT" sz="3600" baseline="-25000" dirty="0"/>
            </a:p>
          </p:txBody>
        </p:sp>
        <p:sp>
          <p:nvSpPr>
            <p:cNvPr id="83" name="Rettangolo 82"/>
            <p:cNvSpPr/>
            <p:nvPr/>
          </p:nvSpPr>
          <p:spPr>
            <a:xfrm>
              <a:off x="7020272" y="4293096"/>
              <a:ext cx="1872208" cy="12961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rgbClr val="262626"/>
                  </a:solidFill>
                </a:rPr>
                <a:t>Rivelatore (camera a scintilla di alluminio – 10t)</a:t>
              </a:r>
            </a:p>
          </p:txBody>
        </p:sp>
      </p:grpSp>
    </p:spTree>
    <p:extLst>
      <p:ext uri="{BB962C8B-B14F-4D97-AF65-F5344CB8AC3E}">
        <p14:creationId xmlns:p14="http://schemas.microsoft.com/office/powerpoint/2010/main" val="105343747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053"/>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05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64" presetClass="path" presetSubtype="0" accel="50000" decel="50000" fill="hold" nodeType="clickEffect">
                                  <p:stCondLst>
                                    <p:cond delay="0"/>
                                  </p:stCondLst>
                                  <p:childTnLst>
                                    <p:animMotion origin="layout" path="M 0.00018 -0.0581 L 0.00018 -0.39144 " pathEditMode="relative" rAng="0" ptsTypes="AA">
                                      <p:cBhvr>
                                        <p:cTn id="12" dur="2000" fill="hold"/>
                                        <p:tgtEl>
                                          <p:spTgt spid="95"/>
                                        </p:tgtEl>
                                        <p:attrNameLst>
                                          <p:attrName>ppt_x</p:attrName>
                                          <p:attrName>ppt_y</p:attrName>
                                        </p:attrNameLst>
                                      </p:cBhvr>
                                      <p:rCtr x="0" y="-167"/>
                                    </p:animMotion>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dissolve">
                                      <p:cBhvr>
                                        <p:cTn id="1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31640" y="260648"/>
            <a:ext cx="6048672" cy="864096"/>
          </a:xfrm>
        </p:spPr>
        <p:txBody>
          <a:bodyPr/>
          <a:lstStyle/>
          <a:p>
            <a:r>
              <a:rPr lang="it-IT" sz="3600" dirty="0"/>
              <a:t>1962:  Scoperta di  </a:t>
            </a:r>
            <a:r>
              <a:rPr lang="it-IT" sz="3600" dirty="0">
                <a:sym typeface="Symbol"/>
              </a:rPr>
              <a:t></a:t>
            </a:r>
            <a:r>
              <a:rPr lang="it-IT" sz="3600" baseline="-25000" dirty="0">
                <a:sym typeface="Symbol"/>
              </a:rPr>
              <a:t></a:t>
            </a:r>
            <a:r>
              <a:rPr lang="it-IT" sz="3600" dirty="0"/>
              <a:t> </a:t>
            </a:r>
            <a:endParaRPr lang="it-IT" dirty="0"/>
          </a:p>
        </p:txBody>
      </p:sp>
      <p:pic>
        <p:nvPicPr>
          <p:cNvPr id="2052" name="Picture 4"/>
          <p:cNvPicPr>
            <a:picLocks noChangeAspect="1" noChangeArrowheads="1"/>
          </p:cNvPicPr>
          <p:nvPr/>
        </p:nvPicPr>
        <p:blipFill>
          <a:blip r:embed="rId2" cstate="print"/>
          <a:srcRect/>
          <a:stretch>
            <a:fillRect/>
          </a:stretch>
        </p:blipFill>
        <p:spPr bwMode="auto">
          <a:xfrm>
            <a:off x="1115616" y="1196752"/>
            <a:ext cx="7148080" cy="3349728"/>
          </a:xfrm>
          <a:prstGeom prst="rect">
            <a:avLst/>
          </a:prstGeom>
          <a:noFill/>
          <a:ln w="9525">
            <a:noFill/>
            <a:miter lim="800000"/>
            <a:headEnd/>
            <a:tailEnd/>
          </a:ln>
        </p:spPr>
      </p:pic>
      <p:pic>
        <p:nvPicPr>
          <p:cNvPr id="5" name="Immagine 4">
            <a:extLst>
              <a:ext uri="{FF2B5EF4-FFF2-40B4-BE49-F238E27FC236}">
                <a16:creationId xmlns:a16="http://schemas.microsoft.com/office/drawing/2014/main" id="{1623E4AA-0BF9-4994-B8A3-1F4DDBD6C781}"/>
              </a:ext>
            </a:extLst>
          </p:cNvPr>
          <p:cNvPicPr>
            <a:picLocks noChangeAspect="1"/>
          </p:cNvPicPr>
          <p:nvPr/>
        </p:nvPicPr>
        <p:blipFill>
          <a:blip r:embed="rId3"/>
          <a:stretch>
            <a:fillRect/>
          </a:stretch>
        </p:blipFill>
        <p:spPr>
          <a:xfrm>
            <a:off x="1835696" y="4725144"/>
            <a:ext cx="3248025" cy="1495425"/>
          </a:xfrm>
          <a:prstGeom prst="rect">
            <a:avLst/>
          </a:prstGeom>
        </p:spPr>
      </p:pic>
      <p:pic>
        <p:nvPicPr>
          <p:cNvPr id="6" name="Immagine 5">
            <a:extLst>
              <a:ext uri="{FF2B5EF4-FFF2-40B4-BE49-F238E27FC236}">
                <a16:creationId xmlns:a16="http://schemas.microsoft.com/office/drawing/2014/main" id="{ADA3C037-BE73-4806-AAD7-DA0266507178}"/>
              </a:ext>
            </a:extLst>
          </p:cNvPr>
          <p:cNvPicPr>
            <a:picLocks noChangeAspect="1"/>
          </p:cNvPicPr>
          <p:nvPr/>
        </p:nvPicPr>
        <p:blipFill>
          <a:blip r:embed="rId4"/>
          <a:stretch>
            <a:fillRect/>
          </a:stretch>
        </p:blipFill>
        <p:spPr>
          <a:xfrm>
            <a:off x="5170282" y="4618488"/>
            <a:ext cx="2155219" cy="1834848"/>
          </a:xfrm>
          <a:prstGeom prst="rect">
            <a:avLst/>
          </a:prstGeom>
        </p:spPr>
      </p:pic>
    </p:spTree>
    <p:extLst>
      <p:ext uri="{BB962C8B-B14F-4D97-AF65-F5344CB8AC3E}">
        <p14:creationId xmlns:p14="http://schemas.microsoft.com/office/powerpoint/2010/main" val="3034356445"/>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765D12DB-660F-4E3A-94EC-A35BC68646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796" y="260648"/>
            <a:ext cx="10872725" cy="5976664"/>
          </a:xfrm>
          <a:prstGeom prst="rect">
            <a:avLst/>
          </a:prstGeom>
          <a:ln w="38100">
            <a:solidFill>
              <a:srgbClr val="FF0000"/>
            </a:solidFill>
          </a:ln>
        </p:spPr>
      </p:pic>
      <p:sp>
        <p:nvSpPr>
          <p:cNvPr id="9" name="Rettangolo 8">
            <a:extLst>
              <a:ext uri="{FF2B5EF4-FFF2-40B4-BE49-F238E27FC236}">
                <a16:creationId xmlns:a16="http://schemas.microsoft.com/office/drawing/2014/main" id="{939029C6-2C5D-4645-AE09-ED15701B4A34}"/>
              </a:ext>
            </a:extLst>
          </p:cNvPr>
          <p:cNvSpPr/>
          <p:nvPr/>
        </p:nvSpPr>
        <p:spPr>
          <a:xfrm>
            <a:off x="179510" y="260648"/>
            <a:ext cx="10153130" cy="154891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5F4E4398-09CD-4B30-90FE-3FE44E2B52DC}"/>
              </a:ext>
            </a:extLst>
          </p:cNvPr>
          <p:cNvSpPr>
            <a:spLocks noGrp="1"/>
          </p:cNvSpPr>
          <p:nvPr>
            <p:ph type="title"/>
          </p:nvPr>
        </p:nvSpPr>
        <p:spPr>
          <a:xfrm>
            <a:off x="1163180" y="260648"/>
            <a:ext cx="6073116" cy="1015589"/>
          </a:xfrm>
        </p:spPr>
        <p:txBody>
          <a:bodyPr/>
          <a:lstStyle/>
          <a:p>
            <a:r>
              <a:rPr lang="it-IT" sz="3600" dirty="0"/>
              <a:t>La camera a scintilla (1962)</a:t>
            </a:r>
          </a:p>
        </p:txBody>
      </p:sp>
      <p:sp>
        <p:nvSpPr>
          <p:cNvPr id="11" name="Rettangolo 10">
            <a:extLst>
              <a:ext uri="{FF2B5EF4-FFF2-40B4-BE49-F238E27FC236}">
                <a16:creationId xmlns:a16="http://schemas.microsoft.com/office/drawing/2014/main" id="{AFC8EAF0-0BC3-4C89-A911-DF00DB5B63D5}"/>
              </a:ext>
            </a:extLst>
          </p:cNvPr>
          <p:cNvSpPr/>
          <p:nvPr/>
        </p:nvSpPr>
        <p:spPr>
          <a:xfrm>
            <a:off x="179511" y="5770792"/>
            <a:ext cx="10801201" cy="99084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Immagine 2">
            <a:extLst>
              <a:ext uri="{FF2B5EF4-FFF2-40B4-BE49-F238E27FC236}">
                <a16:creationId xmlns:a16="http://schemas.microsoft.com/office/drawing/2014/main" id="{E21ACE56-E408-4366-BBAE-BE5A150EB729}"/>
              </a:ext>
            </a:extLst>
          </p:cNvPr>
          <p:cNvPicPr>
            <a:picLocks noChangeAspect="1"/>
          </p:cNvPicPr>
          <p:nvPr/>
        </p:nvPicPr>
        <p:blipFill>
          <a:blip r:embed="rId4"/>
          <a:stretch>
            <a:fillRect/>
          </a:stretch>
        </p:blipFill>
        <p:spPr>
          <a:xfrm>
            <a:off x="35038" y="1592647"/>
            <a:ext cx="3661864" cy="4195381"/>
          </a:xfrm>
          <a:prstGeom prst="rect">
            <a:avLst/>
          </a:prstGeom>
          <a:ln w="38100">
            <a:solidFill>
              <a:srgbClr val="FF0000"/>
            </a:solidFill>
          </a:ln>
        </p:spPr>
      </p:pic>
      <p:pic>
        <p:nvPicPr>
          <p:cNvPr id="12" name="Picture 2">
            <a:extLst>
              <a:ext uri="{FF2B5EF4-FFF2-40B4-BE49-F238E27FC236}">
                <a16:creationId xmlns:a16="http://schemas.microsoft.com/office/drawing/2014/main" id="{2D58947B-EAC5-4D99-9934-B50A01F2AE6C}"/>
              </a:ext>
            </a:extLst>
          </p:cNvPr>
          <p:cNvPicPr>
            <a:picLocks noChangeAspect="1" noChangeArrowheads="1"/>
          </p:cNvPicPr>
          <p:nvPr/>
        </p:nvPicPr>
        <p:blipFill>
          <a:blip r:embed="rId5" cstate="print"/>
          <a:srcRect/>
          <a:stretch>
            <a:fillRect/>
          </a:stretch>
        </p:blipFill>
        <p:spPr bwMode="auto">
          <a:xfrm>
            <a:off x="7409786" y="1"/>
            <a:ext cx="1734214" cy="1196751"/>
          </a:xfrm>
          <a:prstGeom prst="rect">
            <a:avLst/>
          </a:prstGeom>
          <a:noFill/>
          <a:ln w="9525">
            <a:noFill/>
            <a:miter lim="800000"/>
            <a:headEnd/>
            <a:tailEnd/>
          </a:ln>
        </p:spPr>
      </p:pic>
      <p:pic>
        <p:nvPicPr>
          <p:cNvPr id="13" name="Picture 2">
            <a:extLst>
              <a:ext uri="{FF2B5EF4-FFF2-40B4-BE49-F238E27FC236}">
                <a16:creationId xmlns:a16="http://schemas.microsoft.com/office/drawing/2014/main" id="{47DF4040-A7C5-4822-99E0-9D3D0446754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899592" cy="849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
            <a:extLst>
              <a:ext uri="{FF2B5EF4-FFF2-40B4-BE49-F238E27FC236}">
                <a16:creationId xmlns:a16="http://schemas.microsoft.com/office/drawing/2014/main" id="{5333D775-C585-42D4-9BA7-33FD49D59642}"/>
              </a:ext>
            </a:extLst>
          </p:cNvPr>
          <p:cNvPicPr>
            <a:picLocks noChangeAspect="1" noChangeArrowheads="1"/>
          </p:cNvPicPr>
          <p:nvPr/>
        </p:nvPicPr>
        <p:blipFill>
          <a:blip r:embed="rId7" cstate="print"/>
          <a:srcRect/>
          <a:stretch>
            <a:fillRect/>
          </a:stretch>
        </p:blipFill>
        <p:spPr bwMode="auto">
          <a:xfrm>
            <a:off x="0" y="5805264"/>
            <a:ext cx="1722658" cy="1052736"/>
          </a:xfrm>
          <a:prstGeom prst="rect">
            <a:avLst/>
          </a:prstGeom>
          <a:noFill/>
          <a:ln w="9525">
            <a:noFill/>
            <a:miter lim="800000"/>
            <a:headEnd/>
            <a:tailEnd/>
          </a:ln>
        </p:spPr>
      </p:pic>
      <p:pic>
        <p:nvPicPr>
          <p:cNvPr id="15" name="Picture 3">
            <a:extLst>
              <a:ext uri="{FF2B5EF4-FFF2-40B4-BE49-F238E27FC236}">
                <a16:creationId xmlns:a16="http://schemas.microsoft.com/office/drawing/2014/main" id="{AE1641A2-BC57-4AB1-B2A3-DAF214ED3B43}"/>
              </a:ext>
            </a:extLst>
          </p:cNvPr>
          <p:cNvPicPr>
            <a:picLocks noChangeAspect="1" noChangeArrowheads="1"/>
          </p:cNvPicPr>
          <p:nvPr/>
        </p:nvPicPr>
        <p:blipFill>
          <a:blip r:embed="rId8" cstate="print"/>
          <a:srcRect/>
          <a:stretch>
            <a:fillRect/>
          </a:stretch>
        </p:blipFill>
        <p:spPr bwMode="auto">
          <a:xfrm>
            <a:off x="7956376" y="5808514"/>
            <a:ext cx="1187624" cy="1049486"/>
          </a:xfrm>
          <a:prstGeom prst="rect">
            <a:avLst/>
          </a:prstGeom>
          <a:noFill/>
          <a:ln w="9525">
            <a:noFill/>
            <a:miter lim="800000"/>
            <a:headEnd/>
            <a:tailEnd/>
          </a:ln>
        </p:spPr>
      </p:pic>
    </p:spTree>
    <p:extLst>
      <p:ext uri="{BB962C8B-B14F-4D97-AF65-F5344CB8AC3E}">
        <p14:creationId xmlns:p14="http://schemas.microsoft.com/office/powerpoint/2010/main" val="4172763431"/>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11560" y="1232756"/>
            <a:ext cx="7772400" cy="2160240"/>
          </a:xfrm>
        </p:spPr>
        <p:txBody>
          <a:bodyPr/>
          <a:lstStyle/>
          <a:p>
            <a:r>
              <a:rPr lang="it-IT" dirty="0">
                <a:solidFill>
                  <a:srgbClr val="FF0000"/>
                </a:solidFill>
              </a:rPr>
              <a:t>L’ipotesi del neutrino </a:t>
            </a:r>
            <a:br>
              <a:rPr lang="it-IT" dirty="0">
                <a:solidFill>
                  <a:srgbClr val="FF0000"/>
                </a:solidFill>
              </a:rPr>
            </a:br>
            <a:r>
              <a:rPr lang="it-IT" dirty="0">
                <a:solidFill>
                  <a:srgbClr val="FF0000"/>
                </a:solidFill>
              </a:rPr>
              <a:t>e la sua scoperta</a:t>
            </a:r>
          </a:p>
        </p:txBody>
      </p:sp>
      <p:sp>
        <p:nvSpPr>
          <p:cNvPr id="3" name="Sottotitolo 2"/>
          <p:cNvSpPr>
            <a:spLocks noGrp="1"/>
          </p:cNvSpPr>
          <p:nvPr>
            <p:ph type="subTitle" idx="1"/>
          </p:nvPr>
        </p:nvSpPr>
        <p:spPr>
          <a:xfrm>
            <a:off x="2103910" y="4149080"/>
            <a:ext cx="6400800" cy="720080"/>
          </a:xfrm>
        </p:spPr>
        <p:txBody>
          <a:bodyPr/>
          <a:lstStyle/>
          <a:p>
            <a:pPr algn="r"/>
            <a:r>
              <a:rPr lang="it-IT" sz="3600" dirty="0">
                <a:solidFill>
                  <a:srgbClr val="FF0000"/>
                </a:solidFill>
              </a:rPr>
              <a:t>Giacomo Sangalli    5^E</a:t>
            </a:r>
          </a:p>
        </p:txBody>
      </p:sp>
      <p:pic>
        <p:nvPicPr>
          <p:cNvPr id="4" name="Picture 4">
            <a:extLst>
              <a:ext uri="{FF2B5EF4-FFF2-40B4-BE49-F238E27FC236}">
                <a16:creationId xmlns:a16="http://schemas.microsoft.com/office/drawing/2014/main" id="{BD973E47-9F4C-4388-BC18-B7FD1DCE0EC4}"/>
              </a:ext>
            </a:extLst>
          </p:cNvPr>
          <p:cNvPicPr>
            <a:picLocks noChangeAspect="1" noChangeArrowheads="1"/>
          </p:cNvPicPr>
          <p:nvPr/>
        </p:nvPicPr>
        <p:blipFill>
          <a:blip r:embed="rId2" cstate="print"/>
          <a:srcRect/>
          <a:stretch>
            <a:fillRect/>
          </a:stretch>
        </p:blipFill>
        <p:spPr bwMode="auto">
          <a:xfrm>
            <a:off x="1547664" y="3645024"/>
            <a:ext cx="2304256" cy="2063812"/>
          </a:xfrm>
          <a:prstGeom prst="rect">
            <a:avLst/>
          </a:prstGeom>
          <a:noFill/>
          <a:ln w="38100">
            <a:solidFill>
              <a:srgbClr val="FF0000"/>
            </a:solidFill>
            <a:miter lim="800000"/>
            <a:headEnd/>
            <a:tailEnd/>
          </a:ln>
        </p:spPr>
      </p:pic>
    </p:spTree>
    <p:extLst>
      <p:ext uri="{BB962C8B-B14F-4D97-AF65-F5344CB8AC3E}">
        <p14:creationId xmlns:p14="http://schemas.microsoft.com/office/powerpoint/2010/main" val="3530318692"/>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AADA707-9EEC-4A7C-9DD8-958ECB979511}"/>
              </a:ext>
            </a:extLst>
          </p:cNvPr>
          <p:cNvSpPr>
            <a:spLocks noGrp="1"/>
          </p:cNvSpPr>
          <p:nvPr>
            <p:ph type="title"/>
          </p:nvPr>
        </p:nvSpPr>
        <p:spPr>
          <a:xfrm>
            <a:off x="1115616" y="188640"/>
            <a:ext cx="6192688" cy="792088"/>
          </a:xfrm>
        </p:spPr>
        <p:txBody>
          <a:bodyPr/>
          <a:lstStyle/>
          <a:p>
            <a:r>
              <a:rPr lang="it-IT" sz="3600" dirty="0"/>
              <a:t>Gli esiti dell’esperimento</a:t>
            </a:r>
          </a:p>
        </p:txBody>
      </p:sp>
      <p:pic>
        <p:nvPicPr>
          <p:cNvPr id="5" name="Immagine 4">
            <a:extLst>
              <a:ext uri="{FF2B5EF4-FFF2-40B4-BE49-F238E27FC236}">
                <a16:creationId xmlns:a16="http://schemas.microsoft.com/office/drawing/2014/main" id="{984332FB-D0B6-4A4A-93EB-D568C77073B6}"/>
              </a:ext>
            </a:extLst>
          </p:cNvPr>
          <p:cNvPicPr>
            <a:picLocks noChangeAspect="1"/>
          </p:cNvPicPr>
          <p:nvPr/>
        </p:nvPicPr>
        <p:blipFill>
          <a:blip r:embed="rId2"/>
          <a:stretch>
            <a:fillRect/>
          </a:stretch>
        </p:blipFill>
        <p:spPr>
          <a:xfrm>
            <a:off x="519110" y="1177933"/>
            <a:ext cx="8105775" cy="1981200"/>
          </a:xfrm>
          <a:prstGeom prst="rect">
            <a:avLst/>
          </a:prstGeom>
        </p:spPr>
      </p:pic>
      <p:pic>
        <p:nvPicPr>
          <p:cNvPr id="6" name="Immagine 5">
            <a:extLst>
              <a:ext uri="{FF2B5EF4-FFF2-40B4-BE49-F238E27FC236}">
                <a16:creationId xmlns:a16="http://schemas.microsoft.com/office/drawing/2014/main" id="{5F2480D4-EF8D-4E87-84E3-B8422C878994}"/>
              </a:ext>
            </a:extLst>
          </p:cNvPr>
          <p:cNvPicPr>
            <a:picLocks noChangeAspect="1"/>
          </p:cNvPicPr>
          <p:nvPr/>
        </p:nvPicPr>
        <p:blipFill>
          <a:blip r:embed="rId3"/>
          <a:stretch>
            <a:fillRect/>
          </a:stretch>
        </p:blipFill>
        <p:spPr>
          <a:xfrm>
            <a:off x="595309" y="3225957"/>
            <a:ext cx="7953375" cy="1619250"/>
          </a:xfrm>
          <a:prstGeom prst="rect">
            <a:avLst/>
          </a:prstGeom>
        </p:spPr>
      </p:pic>
      <p:pic>
        <p:nvPicPr>
          <p:cNvPr id="7" name="Immagine 6">
            <a:extLst>
              <a:ext uri="{FF2B5EF4-FFF2-40B4-BE49-F238E27FC236}">
                <a16:creationId xmlns:a16="http://schemas.microsoft.com/office/drawing/2014/main" id="{CF73A6B6-1AF7-44AB-B334-5F71BFEFA4A4}"/>
              </a:ext>
            </a:extLst>
          </p:cNvPr>
          <p:cNvPicPr>
            <a:picLocks noChangeAspect="1"/>
          </p:cNvPicPr>
          <p:nvPr/>
        </p:nvPicPr>
        <p:blipFill>
          <a:blip r:embed="rId4"/>
          <a:stretch>
            <a:fillRect/>
          </a:stretch>
        </p:blipFill>
        <p:spPr>
          <a:xfrm>
            <a:off x="2267744" y="4923499"/>
            <a:ext cx="4320484" cy="1513135"/>
          </a:xfrm>
          <a:prstGeom prst="rect">
            <a:avLst/>
          </a:prstGeom>
        </p:spPr>
      </p:pic>
    </p:spTree>
    <p:extLst>
      <p:ext uri="{BB962C8B-B14F-4D97-AF65-F5344CB8AC3E}">
        <p14:creationId xmlns:p14="http://schemas.microsoft.com/office/powerpoint/2010/main" val="634494992"/>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43608" y="158108"/>
            <a:ext cx="6192688" cy="963488"/>
          </a:xfrm>
        </p:spPr>
        <p:txBody>
          <a:bodyPr/>
          <a:lstStyle/>
          <a:p>
            <a:r>
              <a:rPr lang="it-IT" dirty="0"/>
              <a:t>I sapori dei neutrini</a:t>
            </a:r>
          </a:p>
        </p:txBody>
      </p:sp>
      <p:sp>
        <p:nvSpPr>
          <p:cNvPr id="4" name="CasellaDiTesto 3"/>
          <p:cNvSpPr txBox="1"/>
          <p:nvPr/>
        </p:nvSpPr>
        <p:spPr>
          <a:xfrm>
            <a:off x="251520" y="1390464"/>
            <a:ext cx="8352928" cy="523220"/>
          </a:xfrm>
          <a:prstGeom prst="rect">
            <a:avLst/>
          </a:prstGeom>
          <a:noFill/>
        </p:spPr>
        <p:txBody>
          <a:bodyPr wrap="square" rtlCol="0">
            <a:spAutoFit/>
          </a:bodyPr>
          <a:lstStyle/>
          <a:p>
            <a:r>
              <a:rPr lang="it-IT" sz="2800" b="1" dirty="0"/>
              <a:t>1974 : scoperta </a:t>
            </a:r>
            <a:r>
              <a:rPr lang="it-IT" sz="2800" b="1" dirty="0">
                <a:sym typeface="Symbol"/>
              </a:rPr>
              <a:t>  ( 1.777 </a:t>
            </a:r>
            <a:r>
              <a:rPr lang="it-IT" sz="2800" b="1" dirty="0" err="1">
                <a:sym typeface="Symbol"/>
              </a:rPr>
              <a:t>Mev</a:t>
            </a:r>
            <a:r>
              <a:rPr lang="it-IT" sz="2800" b="1" dirty="0">
                <a:sym typeface="Symbol"/>
              </a:rPr>
              <a:t>)  </a:t>
            </a:r>
            <a:r>
              <a:rPr lang="it-IT" sz="2800" b="1" dirty="0" err="1">
                <a:sym typeface="Symbol"/>
              </a:rPr>
              <a:t>t</a:t>
            </a:r>
            <a:r>
              <a:rPr lang="it-IT" sz="2800" b="1" baseline="-25000" dirty="0" err="1">
                <a:sym typeface="Symbol"/>
              </a:rPr>
              <a:t>dec</a:t>
            </a:r>
            <a:r>
              <a:rPr lang="it-IT" sz="2800" b="1" dirty="0">
                <a:sym typeface="Symbol"/>
              </a:rPr>
              <a:t> = 2,910</a:t>
            </a:r>
            <a:r>
              <a:rPr lang="it-IT" sz="2800" b="1" baseline="30000" dirty="0">
                <a:sym typeface="Symbol"/>
              </a:rPr>
              <a:t>-13  </a:t>
            </a:r>
            <a:r>
              <a:rPr lang="it-IT" sz="2800" b="1" dirty="0">
                <a:sym typeface="Symbol"/>
              </a:rPr>
              <a:t>s  (SLAC)   </a:t>
            </a:r>
            <a:endParaRPr lang="it-IT" sz="2800" b="1" dirty="0"/>
          </a:p>
        </p:txBody>
      </p:sp>
      <p:sp>
        <p:nvSpPr>
          <p:cNvPr id="5" name="CasellaDiTesto 4"/>
          <p:cNvSpPr txBox="1"/>
          <p:nvPr/>
        </p:nvSpPr>
        <p:spPr>
          <a:xfrm>
            <a:off x="261265" y="2552445"/>
            <a:ext cx="7632848" cy="523220"/>
          </a:xfrm>
          <a:prstGeom prst="rect">
            <a:avLst/>
          </a:prstGeom>
          <a:noFill/>
        </p:spPr>
        <p:txBody>
          <a:bodyPr wrap="square" rtlCol="0">
            <a:spAutoFit/>
          </a:bodyPr>
          <a:lstStyle/>
          <a:p>
            <a:r>
              <a:rPr lang="it-IT" sz="2800" b="1" dirty="0"/>
              <a:t>2002 : scoperta </a:t>
            </a:r>
            <a:r>
              <a:rPr lang="it-IT" sz="2800" b="1" dirty="0">
                <a:sym typeface="Symbol"/>
              </a:rPr>
              <a:t></a:t>
            </a:r>
            <a:r>
              <a:rPr lang="it-IT" sz="2800" b="1" baseline="-25000" dirty="0">
                <a:sym typeface="Symbol"/>
              </a:rPr>
              <a:t>  </a:t>
            </a:r>
            <a:r>
              <a:rPr lang="it-IT" sz="2800" b="1" dirty="0">
                <a:sym typeface="Symbol"/>
              </a:rPr>
              <a:t> </a:t>
            </a:r>
            <a:r>
              <a:rPr lang="it-IT" sz="2000" b="1" dirty="0">
                <a:sym typeface="Symbol"/>
              </a:rPr>
              <a:t>( </a:t>
            </a:r>
            <a:r>
              <a:rPr lang="it-IT" sz="2000" b="1" dirty="0" err="1">
                <a:sym typeface="Symbol"/>
              </a:rPr>
              <a:t>Niwa</a:t>
            </a:r>
            <a:r>
              <a:rPr lang="it-IT" sz="2000" b="1" dirty="0">
                <a:sym typeface="Symbol"/>
              </a:rPr>
              <a:t> – esperimento DONUT al FERMILAB)</a:t>
            </a:r>
            <a:r>
              <a:rPr lang="it-IT" sz="2000" b="1" baseline="-25000" dirty="0">
                <a:sym typeface="Symbol"/>
              </a:rPr>
              <a:t> </a:t>
            </a:r>
            <a:r>
              <a:rPr lang="it-IT" sz="2000" b="1" dirty="0">
                <a:sym typeface="Symbol"/>
              </a:rPr>
              <a:t> </a:t>
            </a:r>
            <a:endParaRPr lang="it-IT" sz="2000" b="1" dirty="0"/>
          </a:p>
        </p:txBody>
      </p:sp>
      <p:sp>
        <p:nvSpPr>
          <p:cNvPr id="6" name="CasellaDiTesto 5"/>
          <p:cNvSpPr txBox="1"/>
          <p:nvPr/>
        </p:nvSpPr>
        <p:spPr>
          <a:xfrm>
            <a:off x="261265" y="1962698"/>
            <a:ext cx="6912768" cy="523220"/>
          </a:xfrm>
          <a:prstGeom prst="rect">
            <a:avLst/>
          </a:prstGeom>
          <a:noFill/>
        </p:spPr>
        <p:txBody>
          <a:bodyPr wrap="square" rtlCol="0">
            <a:spAutoFit/>
          </a:bodyPr>
          <a:lstStyle/>
          <a:p>
            <a:r>
              <a:rPr lang="it-IT" sz="2800" b="1" dirty="0"/>
              <a:t>1990 : LEP - si dimostra che i </a:t>
            </a:r>
            <a:r>
              <a:rPr lang="it-IT" sz="2800" b="1" dirty="0">
                <a:sym typeface="Symbol"/>
              </a:rPr>
              <a:t> sono solo 3 </a:t>
            </a:r>
            <a:r>
              <a:rPr lang="it-IT" sz="2800" b="1" dirty="0"/>
              <a:t> </a:t>
            </a:r>
          </a:p>
        </p:txBody>
      </p:sp>
      <p:pic>
        <p:nvPicPr>
          <p:cNvPr id="5122" name="Picture 2"/>
          <p:cNvPicPr>
            <a:picLocks noChangeAspect="1" noChangeArrowheads="1"/>
          </p:cNvPicPr>
          <p:nvPr/>
        </p:nvPicPr>
        <p:blipFill>
          <a:blip r:embed="rId2" cstate="print"/>
          <a:srcRect/>
          <a:stretch>
            <a:fillRect/>
          </a:stretch>
        </p:blipFill>
        <p:spPr bwMode="auto">
          <a:xfrm>
            <a:off x="395536" y="3327882"/>
            <a:ext cx="4896544" cy="2358800"/>
          </a:xfrm>
          <a:prstGeom prst="rect">
            <a:avLst/>
          </a:prstGeom>
          <a:noFill/>
          <a:ln w="9525">
            <a:noFill/>
            <a:miter lim="800000"/>
            <a:headEnd/>
            <a:tailEnd/>
          </a:ln>
        </p:spPr>
      </p:pic>
      <p:pic>
        <p:nvPicPr>
          <p:cNvPr id="3" name="Immagine 2">
            <a:extLst>
              <a:ext uri="{FF2B5EF4-FFF2-40B4-BE49-F238E27FC236}">
                <a16:creationId xmlns:a16="http://schemas.microsoft.com/office/drawing/2014/main" id="{26AFE335-26ED-4BAC-9E81-1F2D16E699C1}"/>
              </a:ext>
            </a:extLst>
          </p:cNvPr>
          <p:cNvPicPr>
            <a:picLocks noChangeAspect="1"/>
          </p:cNvPicPr>
          <p:nvPr/>
        </p:nvPicPr>
        <p:blipFill>
          <a:blip r:embed="rId3"/>
          <a:stretch>
            <a:fillRect/>
          </a:stretch>
        </p:blipFill>
        <p:spPr>
          <a:xfrm>
            <a:off x="5518229" y="3607523"/>
            <a:ext cx="3436132" cy="1430390"/>
          </a:xfrm>
          <a:prstGeom prst="rect">
            <a:avLst/>
          </a:prstGeom>
          <a:ln w="57150">
            <a:solidFill>
              <a:srgbClr val="FF0000"/>
            </a:solidFill>
          </a:ln>
        </p:spPr>
      </p:pic>
      <p:sp>
        <p:nvSpPr>
          <p:cNvPr id="7" name="CasellaDiTesto 6">
            <a:extLst>
              <a:ext uri="{FF2B5EF4-FFF2-40B4-BE49-F238E27FC236}">
                <a16:creationId xmlns:a16="http://schemas.microsoft.com/office/drawing/2014/main" id="{735D9E54-A133-4DC6-BA47-410549B73B44}"/>
              </a:ext>
            </a:extLst>
          </p:cNvPr>
          <p:cNvSpPr txBox="1"/>
          <p:nvPr/>
        </p:nvSpPr>
        <p:spPr>
          <a:xfrm>
            <a:off x="5405155" y="5114806"/>
            <a:ext cx="3662281" cy="584775"/>
          </a:xfrm>
          <a:prstGeom prst="rect">
            <a:avLst/>
          </a:prstGeom>
          <a:noFill/>
        </p:spPr>
        <p:txBody>
          <a:bodyPr wrap="square" rtlCol="0">
            <a:spAutoFit/>
          </a:bodyPr>
          <a:lstStyle/>
          <a:p>
            <a:r>
              <a:rPr lang="it-IT" sz="3200" b="1" dirty="0">
                <a:solidFill>
                  <a:srgbClr val="FF0000"/>
                </a:solidFill>
              </a:rPr>
              <a:t>Si conserva il sapore</a:t>
            </a:r>
          </a:p>
        </p:txBody>
      </p:sp>
    </p:spTree>
    <p:extLst>
      <p:ext uri="{BB962C8B-B14F-4D97-AF65-F5344CB8AC3E}">
        <p14:creationId xmlns:p14="http://schemas.microsoft.com/office/powerpoint/2010/main" val="784358735"/>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5337D9A0-7FC3-4741-8438-FF0CC246D32E}"/>
              </a:ext>
            </a:extLst>
          </p:cNvPr>
          <p:cNvSpPr>
            <a:spLocks noGrp="1"/>
          </p:cNvSpPr>
          <p:nvPr>
            <p:ph type="ctrTitle"/>
          </p:nvPr>
        </p:nvSpPr>
        <p:spPr>
          <a:xfrm>
            <a:off x="1058194" y="667544"/>
            <a:ext cx="6061889" cy="1470025"/>
          </a:xfrm>
        </p:spPr>
        <p:txBody>
          <a:bodyPr/>
          <a:lstStyle/>
          <a:p>
            <a:r>
              <a:rPr lang="it-IT" dirty="0"/>
              <a:t>IL PROBLEMA DEI </a:t>
            </a:r>
            <a:br>
              <a:rPr lang="it-IT" dirty="0"/>
            </a:br>
            <a:r>
              <a:rPr lang="it-IT" dirty="0"/>
              <a:t>NEUTRINI SOLARI</a:t>
            </a:r>
          </a:p>
        </p:txBody>
      </p:sp>
      <p:sp>
        <p:nvSpPr>
          <p:cNvPr id="5" name="Sottotitolo 4">
            <a:extLst>
              <a:ext uri="{FF2B5EF4-FFF2-40B4-BE49-F238E27FC236}">
                <a16:creationId xmlns:a16="http://schemas.microsoft.com/office/drawing/2014/main" id="{C89D05DB-8B86-4182-8C06-220793816A2C}"/>
              </a:ext>
            </a:extLst>
          </p:cNvPr>
          <p:cNvSpPr>
            <a:spLocks noGrp="1"/>
          </p:cNvSpPr>
          <p:nvPr>
            <p:ph type="subTitle" idx="1"/>
          </p:nvPr>
        </p:nvSpPr>
        <p:spPr>
          <a:xfrm>
            <a:off x="4118384" y="3635830"/>
            <a:ext cx="4784576" cy="694928"/>
          </a:xfrm>
        </p:spPr>
        <p:txBody>
          <a:bodyPr/>
          <a:lstStyle/>
          <a:p>
            <a:r>
              <a:rPr lang="it-IT" sz="3600" dirty="0">
                <a:solidFill>
                  <a:srgbClr val="FF0000"/>
                </a:solidFill>
              </a:rPr>
              <a:t>Marta Cerri   5^E</a:t>
            </a:r>
          </a:p>
        </p:txBody>
      </p:sp>
      <p:pic>
        <p:nvPicPr>
          <p:cNvPr id="3" name="Immagine 2">
            <a:extLst>
              <a:ext uri="{FF2B5EF4-FFF2-40B4-BE49-F238E27FC236}">
                <a16:creationId xmlns:a16="http://schemas.microsoft.com/office/drawing/2014/main" id="{6424EBBD-9277-4AE3-9FCC-D51D42C5D68C}"/>
              </a:ext>
            </a:extLst>
          </p:cNvPr>
          <p:cNvPicPr>
            <a:picLocks noChangeAspect="1"/>
          </p:cNvPicPr>
          <p:nvPr/>
        </p:nvPicPr>
        <p:blipFill>
          <a:blip r:embed="rId2"/>
          <a:stretch>
            <a:fillRect/>
          </a:stretch>
        </p:blipFill>
        <p:spPr>
          <a:xfrm>
            <a:off x="467544" y="2636912"/>
            <a:ext cx="4032449" cy="2692765"/>
          </a:xfrm>
          <a:prstGeom prst="rect">
            <a:avLst/>
          </a:prstGeom>
        </p:spPr>
      </p:pic>
    </p:spTree>
    <p:extLst>
      <p:ext uri="{BB962C8B-B14F-4D97-AF65-F5344CB8AC3E}">
        <p14:creationId xmlns:p14="http://schemas.microsoft.com/office/powerpoint/2010/main" val="2703590045"/>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43608" y="332656"/>
            <a:ext cx="6192688" cy="720080"/>
          </a:xfrm>
        </p:spPr>
        <p:txBody>
          <a:bodyPr/>
          <a:lstStyle/>
          <a:p>
            <a:r>
              <a:rPr lang="it-IT" dirty="0"/>
              <a:t>Fusione nucleare</a:t>
            </a:r>
          </a:p>
        </p:txBody>
      </p:sp>
      <p:sp>
        <p:nvSpPr>
          <p:cNvPr id="5" name="CasellaDiTesto 4"/>
          <p:cNvSpPr txBox="1"/>
          <p:nvPr/>
        </p:nvSpPr>
        <p:spPr>
          <a:xfrm>
            <a:off x="468415" y="1493330"/>
            <a:ext cx="8208912" cy="1508105"/>
          </a:xfrm>
          <a:prstGeom prst="rect">
            <a:avLst/>
          </a:prstGeom>
          <a:noFill/>
        </p:spPr>
        <p:txBody>
          <a:bodyPr wrap="square" rtlCol="0">
            <a:spAutoFit/>
          </a:bodyPr>
          <a:lstStyle/>
          <a:p>
            <a:pPr>
              <a:buFont typeface="Arial" pitchFamily="34" charset="0"/>
              <a:buChar char="•"/>
            </a:pPr>
            <a:r>
              <a:rPr lang="it-IT" sz="2800" b="1" dirty="0"/>
              <a:t> Due nuclei più leggeri si fondono per formare un nucleo più grande</a:t>
            </a:r>
          </a:p>
          <a:p>
            <a:pPr>
              <a:buFont typeface="Arial" pitchFamily="34" charset="0"/>
              <a:buChar char="•"/>
            </a:pPr>
            <a:endParaRPr lang="it-IT" dirty="0"/>
          </a:p>
          <a:p>
            <a:endParaRPr lang="it-IT" dirty="0"/>
          </a:p>
        </p:txBody>
      </p:sp>
      <p:sp>
        <p:nvSpPr>
          <p:cNvPr id="7" name="CasellaDiTesto 6"/>
          <p:cNvSpPr txBox="1"/>
          <p:nvPr/>
        </p:nvSpPr>
        <p:spPr>
          <a:xfrm>
            <a:off x="683568" y="4526451"/>
            <a:ext cx="7416824" cy="1077218"/>
          </a:xfrm>
          <a:prstGeom prst="rect">
            <a:avLst/>
          </a:prstGeom>
          <a:noFill/>
        </p:spPr>
        <p:txBody>
          <a:bodyPr wrap="square" rtlCol="0">
            <a:spAutoFit/>
          </a:bodyPr>
          <a:lstStyle/>
          <a:p>
            <a:r>
              <a:rPr lang="it-IT" sz="3200" b="1" dirty="0"/>
              <a:t>Problema :</a:t>
            </a:r>
          </a:p>
          <a:p>
            <a:r>
              <a:rPr lang="it-IT" sz="3200" b="1" dirty="0"/>
              <a:t>Occorre vincere la repulsione coulombiana</a:t>
            </a:r>
          </a:p>
        </p:txBody>
      </p:sp>
      <p:pic>
        <p:nvPicPr>
          <p:cNvPr id="8" name="Picture 3">
            <a:extLst>
              <a:ext uri="{FF2B5EF4-FFF2-40B4-BE49-F238E27FC236}">
                <a16:creationId xmlns:a16="http://schemas.microsoft.com/office/drawing/2014/main" id="{8466AB15-41D9-488C-A875-414A6D0492D0}"/>
              </a:ext>
            </a:extLst>
          </p:cNvPr>
          <p:cNvPicPr>
            <a:picLocks noChangeAspect="1" noChangeArrowheads="1"/>
          </p:cNvPicPr>
          <p:nvPr/>
        </p:nvPicPr>
        <p:blipFill rotWithShape="1">
          <a:blip r:embed="rId3" cstate="print"/>
          <a:srcRect r="40117"/>
          <a:stretch/>
        </p:blipFill>
        <p:spPr bwMode="auto">
          <a:xfrm>
            <a:off x="683568" y="2932986"/>
            <a:ext cx="4198862" cy="1257977"/>
          </a:xfrm>
          <a:prstGeom prst="rect">
            <a:avLst/>
          </a:prstGeom>
          <a:noFill/>
          <a:ln w="38100">
            <a:solidFill>
              <a:srgbClr val="FF0000"/>
            </a:solidFill>
            <a:miter lim="800000"/>
            <a:headEnd/>
            <a:tailEnd/>
          </a:ln>
        </p:spPr>
      </p:pic>
      <p:grpSp>
        <p:nvGrpSpPr>
          <p:cNvPr id="6" name="Gruppo 5">
            <a:extLst>
              <a:ext uri="{FF2B5EF4-FFF2-40B4-BE49-F238E27FC236}">
                <a16:creationId xmlns:a16="http://schemas.microsoft.com/office/drawing/2014/main" id="{F67DD734-0230-4F8F-B895-F44E4A6EA595}"/>
              </a:ext>
            </a:extLst>
          </p:cNvPr>
          <p:cNvGrpSpPr/>
          <p:nvPr/>
        </p:nvGrpSpPr>
        <p:grpSpPr>
          <a:xfrm>
            <a:off x="5242470" y="2477055"/>
            <a:ext cx="3434857" cy="2238288"/>
            <a:chOff x="5242470" y="2477055"/>
            <a:chExt cx="3434857" cy="2238288"/>
          </a:xfrm>
        </p:grpSpPr>
        <p:pic>
          <p:nvPicPr>
            <p:cNvPr id="1026" name="Picture 2" descr="Risultati immagini per fusione nucleare spiegazione sempli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2470" y="2477055"/>
              <a:ext cx="3434857" cy="2238288"/>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pic>
          <p:nvPicPr>
            <p:cNvPr id="4" name="Immagine 3">
              <a:extLst>
                <a:ext uri="{FF2B5EF4-FFF2-40B4-BE49-F238E27FC236}">
                  <a16:creationId xmlns:a16="http://schemas.microsoft.com/office/drawing/2014/main" id="{4B0CB6B8-B452-4537-959C-4EDCB7E2CD5D}"/>
                </a:ext>
              </a:extLst>
            </p:cNvPr>
            <p:cNvPicPr>
              <a:picLocks noChangeAspect="1"/>
            </p:cNvPicPr>
            <p:nvPr/>
          </p:nvPicPr>
          <p:blipFill>
            <a:blip r:embed="rId5"/>
            <a:stretch>
              <a:fillRect/>
            </a:stretch>
          </p:blipFill>
          <p:spPr>
            <a:xfrm>
              <a:off x="7482257" y="4175686"/>
              <a:ext cx="978175" cy="393656"/>
            </a:xfrm>
            <a:prstGeom prst="rect">
              <a:avLst/>
            </a:prstGeom>
          </p:spPr>
        </p:pic>
      </p:grpSp>
    </p:spTree>
    <p:extLst>
      <p:ext uri="{BB962C8B-B14F-4D97-AF65-F5344CB8AC3E}">
        <p14:creationId xmlns:p14="http://schemas.microsoft.com/office/powerpoint/2010/main" val="265432560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739ABD-49B9-4052-A016-5C553242C4C6}"/>
              </a:ext>
            </a:extLst>
          </p:cNvPr>
          <p:cNvSpPr>
            <a:spLocks noGrp="1"/>
          </p:cNvSpPr>
          <p:nvPr>
            <p:ph type="title"/>
          </p:nvPr>
        </p:nvSpPr>
        <p:spPr>
          <a:xfrm>
            <a:off x="1187624" y="0"/>
            <a:ext cx="6120680" cy="1073856"/>
          </a:xfrm>
        </p:spPr>
        <p:txBody>
          <a:bodyPr/>
          <a:lstStyle/>
          <a:p>
            <a:r>
              <a:rPr lang="it-IT" sz="3600" dirty="0" err="1"/>
              <a:t>Bethe</a:t>
            </a:r>
            <a:r>
              <a:rPr lang="it-IT" sz="3600" dirty="0"/>
              <a:t> 1939 </a:t>
            </a:r>
            <a:br>
              <a:rPr lang="it-IT" sz="3600" dirty="0"/>
            </a:br>
            <a:r>
              <a:rPr lang="it-IT" sz="3600" dirty="0"/>
              <a:t>«catena protone-protone»</a:t>
            </a:r>
          </a:p>
        </p:txBody>
      </p:sp>
      <p:pic>
        <p:nvPicPr>
          <p:cNvPr id="16" name="Immagine 15">
            <a:extLst>
              <a:ext uri="{FF2B5EF4-FFF2-40B4-BE49-F238E27FC236}">
                <a16:creationId xmlns:a16="http://schemas.microsoft.com/office/drawing/2014/main" id="{FEE2D32B-B7E4-44AF-B07D-E99F465FCF1F}"/>
              </a:ext>
            </a:extLst>
          </p:cNvPr>
          <p:cNvPicPr>
            <a:picLocks noChangeAspect="1"/>
          </p:cNvPicPr>
          <p:nvPr/>
        </p:nvPicPr>
        <p:blipFill>
          <a:blip r:embed="rId3"/>
          <a:stretch>
            <a:fillRect/>
          </a:stretch>
        </p:blipFill>
        <p:spPr>
          <a:xfrm>
            <a:off x="371347" y="1305043"/>
            <a:ext cx="8376480" cy="5549309"/>
          </a:xfrm>
          <a:prstGeom prst="rect">
            <a:avLst/>
          </a:prstGeom>
        </p:spPr>
      </p:pic>
      <p:sp>
        <p:nvSpPr>
          <p:cNvPr id="4" name="Rettangolo 3">
            <a:extLst>
              <a:ext uri="{FF2B5EF4-FFF2-40B4-BE49-F238E27FC236}">
                <a16:creationId xmlns:a16="http://schemas.microsoft.com/office/drawing/2014/main" id="{D1E80848-7ED4-4016-BFD1-1C4D6775F782}"/>
              </a:ext>
            </a:extLst>
          </p:cNvPr>
          <p:cNvSpPr/>
          <p:nvPr/>
        </p:nvSpPr>
        <p:spPr>
          <a:xfrm>
            <a:off x="3131840" y="3861048"/>
            <a:ext cx="2784721" cy="936104"/>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14F06478-413B-4528-A212-43D88B79A495}"/>
              </a:ext>
            </a:extLst>
          </p:cNvPr>
          <p:cNvSpPr/>
          <p:nvPr/>
        </p:nvSpPr>
        <p:spPr>
          <a:xfrm>
            <a:off x="491136" y="1278581"/>
            <a:ext cx="3432792" cy="86409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Freccia in giù 2">
            <a:extLst>
              <a:ext uri="{FF2B5EF4-FFF2-40B4-BE49-F238E27FC236}">
                <a16:creationId xmlns:a16="http://schemas.microsoft.com/office/drawing/2014/main" id="{43AE15D3-1C93-4A0A-8248-D132F9D182B0}"/>
              </a:ext>
            </a:extLst>
          </p:cNvPr>
          <p:cNvSpPr/>
          <p:nvPr/>
        </p:nvSpPr>
        <p:spPr>
          <a:xfrm rot="13579442">
            <a:off x="2122276" y="1967435"/>
            <a:ext cx="504056" cy="100811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reccia in giù 7">
            <a:extLst>
              <a:ext uri="{FF2B5EF4-FFF2-40B4-BE49-F238E27FC236}">
                <a16:creationId xmlns:a16="http://schemas.microsoft.com/office/drawing/2014/main" id="{2C34BE3C-B1A5-4BEA-A07B-C423D817285C}"/>
              </a:ext>
            </a:extLst>
          </p:cNvPr>
          <p:cNvSpPr/>
          <p:nvPr/>
        </p:nvSpPr>
        <p:spPr>
          <a:xfrm rot="16974304">
            <a:off x="7092903" y="979759"/>
            <a:ext cx="504056" cy="117007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Freccia in giù 8">
            <a:extLst>
              <a:ext uri="{FF2B5EF4-FFF2-40B4-BE49-F238E27FC236}">
                <a16:creationId xmlns:a16="http://schemas.microsoft.com/office/drawing/2014/main" id="{E0957912-5589-4998-AEB3-114BF7AA06AF}"/>
              </a:ext>
            </a:extLst>
          </p:cNvPr>
          <p:cNvSpPr/>
          <p:nvPr/>
        </p:nvSpPr>
        <p:spPr>
          <a:xfrm rot="14375319">
            <a:off x="7462158" y="2780351"/>
            <a:ext cx="504056" cy="114638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Freccia in giù 9">
            <a:extLst>
              <a:ext uri="{FF2B5EF4-FFF2-40B4-BE49-F238E27FC236}">
                <a16:creationId xmlns:a16="http://schemas.microsoft.com/office/drawing/2014/main" id="{C4A3DE70-EBBE-46D6-AC7A-C1C50108E11D}"/>
              </a:ext>
            </a:extLst>
          </p:cNvPr>
          <p:cNvSpPr/>
          <p:nvPr/>
        </p:nvSpPr>
        <p:spPr>
          <a:xfrm rot="14375319">
            <a:off x="4585795" y="4340529"/>
            <a:ext cx="504056" cy="114638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Freccia in giù 10">
            <a:extLst>
              <a:ext uri="{FF2B5EF4-FFF2-40B4-BE49-F238E27FC236}">
                <a16:creationId xmlns:a16="http://schemas.microsoft.com/office/drawing/2014/main" id="{2731C561-DDF9-4182-81DA-56DA57452860}"/>
              </a:ext>
            </a:extLst>
          </p:cNvPr>
          <p:cNvSpPr/>
          <p:nvPr/>
        </p:nvSpPr>
        <p:spPr>
          <a:xfrm rot="14375319">
            <a:off x="7246134" y="5235521"/>
            <a:ext cx="504056" cy="114638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206080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FF633A-A219-438B-8344-10E944545A51}"/>
              </a:ext>
            </a:extLst>
          </p:cNvPr>
          <p:cNvSpPr>
            <a:spLocks noGrp="1"/>
          </p:cNvSpPr>
          <p:nvPr>
            <p:ph type="title"/>
          </p:nvPr>
        </p:nvSpPr>
        <p:spPr>
          <a:xfrm>
            <a:off x="1115616" y="-22448"/>
            <a:ext cx="5976664" cy="931168"/>
          </a:xfrm>
        </p:spPr>
        <p:txBody>
          <a:bodyPr/>
          <a:lstStyle/>
          <a:p>
            <a:r>
              <a:rPr lang="it-IT" sz="3600" dirty="0"/>
              <a:t>Spettro dei neutrini solari</a:t>
            </a:r>
          </a:p>
        </p:txBody>
      </p:sp>
      <p:pic>
        <p:nvPicPr>
          <p:cNvPr id="7" name="Immagine 6">
            <a:extLst>
              <a:ext uri="{FF2B5EF4-FFF2-40B4-BE49-F238E27FC236}">
                <a16:creationId xmlns:a16="http://schemas.microsoft.com/office/drawing/2014/main" id="{A487B83E-4B0E-45A1-8D2F-CE0E4439988B}"/>
              </a:ext>
            </a:extLst>
          </p:cNvPr>
          <p:cNvPicPr>
            <a:picLocks noChangeAspect="1"/>
          </p:cNvPicPr>
          <p:nvPr/>
        </p:nvPicPr>
        <p:blipFill>
          <a:blip r:embed="rId2"/>
          <a:stretch>
            <a:fillRect/>
          </a:stretch>
        </p:blipFill>
        <p:spPr>
          <a:xfrm>
            <a:off x="611560" y="1124744"/>
            <a:ext cx="7272808" cy="5253895"/>
          </a:xfrm>
          <a:prstGeom prst="rect">
            <a:avLst/>
          </a:prstGeom>
        </p:spPr>
      </p:pic>
    </p:spTree>
    <p:extLst>
      <p:ext uri="{BB962C8B-B14F-4D97-AF65-F5344CB8AC3E}">
        <p14:creationId xmlns:p14="http://schemas.microsoft.com/office/powerpoint/2010/main" val="2655432127"/>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71600" y="188640"/>
            <a:ext cx="6192688" cy="692696"/>
          </a:xfrm>
        </p:spPr>
        <p:txBody>
          <a:bodyPr/>
          <a:lstStyle/>
          <a:p>
            <a:r>
              <a:rPr lang="it-IT" dirty="0"/>
              <a:t>Esperimento di </a:t>
            </a:r>
            <a:r>
              <a:rPr lang="it-IT" dirty="0" err="1"/>
              <a:t>Ray</a:t>
            </a:r>
            <a:r>
              <a:rPr lang="it-IT" dirty="0"/>
              <a:t> Davis</a:t>
            </a:r>
          </a:p>
        </p:txBody>
      </p:sp>
      <p:pic>
        <p:nvPicPr>
          <p:cNvPr id="5" name="Picture 3"/>
          <p:cNvPicPr>
            <a:picLocks noChangeAspect="1" noChangeArrowheads="1"/>
          </p:cNvPicPr>
          <p:nvPr/>
        </p:nvPicPr>
        <p:blipFill>
          <a:blip r:embed="rId2" cstate="print"/>
          <a:srcRect/>
          <a:stretch>
            <a:fillRect/>
          </a:stretch>
        </p:blipFill>
        <p:spPr bwMode="auto">
          <a:xfrm>
            <a:off x="810236" y="1874345"/>
            <a:ext cx="3626806" cy="891158"/>
          </a:xfrm>
          <a:prstGeom prst="rect">
            <a:avLst/>
          </a:prstGeom>
          <a:noFill/>
          <a:ln w="25400">
            <a:solidFill>
              <a:srgbClr val="FF0000"/>
            </a:solidFill>
            <a:miter lim="800000"/>
            <a:headEnd/>
            <a:tailEnd/>
          </a:ln>
        </p:spPr>
      </p:pic>
      <p:sp>
        <p:nvSpPr>
          <p:cNvPr id="6" name="CasellaDiTesto 5"/>
          <p:cNvSpPr txBox="1"/>
          <p:nvPr/>
        </p:nvSpPr>
        <p:spPr>
          <a:xfrm>
            <a:off x="1475656" y="1124744"/>
            <a:ext cx="6120680" cy="461665"/>
          </a:xfrm>
          <a:prstGeom prst="rect">
            <a:avLst/>
          </a:prstGeom>
          <a:noFill/>
        </p:spPr>
        <p:txBody>
          <a:bodyPr wrap="square" rtlCol="0">
            <a:spAutoFit/>
          </a:bodyPr>
          <a:lstStyle/>
          <a:p>
            <a:r>
              <a:rPr lang="it-IT" sz="2400" b="1" dirty="0"/>
              <a:t>Reazione di Pontecorvo</a:t>
            </a:r>
          </a:p>
        </p:txBody>
      </p:sp>
      <p:sp>
        <p:nvSpPr>
          <p:cNvPr id="10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pic>
        <p:nvPicPr>
          <p:cNvPr id="1027" name="Picture 3"/>
          <p:cNvPicPr>
            <a:picLocks noChangeAspect="1" noChangeArrowheads="1"/>
          </p:cNvPicPr>
          <p:nvPr/>
        </p:nvPicPr>
        <p:blipFill>
          <a:blip r:embed="rId3" cstate="print"/>
          <a:srcRect/>
          <a:stretch>
            <a:fillRect/>
          </a:stretch>
        </p:blipFill>
        <p:spPr bwMode="auto">
          <a:xfrm>
            <a:off x="791290" y="3009217"/>
            <a:ext cx="4104456" cy="1080561"/>
          </a:xfrm>
          <a:prstGeom prst="rect">
            <a:avLst/>
          </a:prstGeom>
          <a:noFill/>
          <a:ln w="25400">
            <a:solidFill>
              <a:srgbClr val="FF0000"/>
            </a:solidFill>
            <a:miter lim="800000"/>
            <a:headEnd/>
            <a:tailEnd/>
          </a:ln>
        </p:spPr>
      </p:pic>
      <p:cxnSp>
        <p:nvCxnSpPr>
          <p:cNvPr id="13" name="Connettore 2 12"/>
          <p:cNvCxnSpPr>
            <a:cxnSpLocks/>
            <a:endCxn id="19" idx="0"/>
          </p:cNvCxnSpPr>
          <p:nvPr/>
        </p:nvCxnSpPr>
        <p:spPr>
          <a:xfrm flipH="1">
            <a:off x="2047158" y="3890552"/>
            <a:ext cx="1364015" cy="81183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CasellaDiTesto 18"/>
          <p:cNvSpPr txBox="1"/>
          <p:nvPr/>
        </p:nvSpPr>
        <p:spPr>
          <a:xfrm>
            <a:off x="426978" y="4702387"/>
            <a:ext cx="3240360" cy="923330"/>
          </a:xfrm>
          <a:prstGeom prst="rect">
            <a:avLst/>
          </a:prstGeom>
          <a:noFill/>
        </p:spPr>
        <p:txBody>
          <a:bodyPr wrap="square" rtlCol="0">
            <a:spAutoFit/>
          </a:bodyPr>
          <a:lstStyle/>
          <a:p>
            <a:pPr algn="just"/>
            <a:r>
              <a:rPr lang="it-IT" b="1" dirty="0"/>
              <a:t>Se </a:t>
            </a:r>
            <a:r>
              <a:rPr lang="it-IT" b="1" dirty="0" err="1"/>
              <a:t>radiattivo</a:t>
            </a:r>
            <a:r>
              <a:rPr lang="it-IT" b="1" dirty="0"/>
              <a:t> se ne potrebbe rilevare la presenza non appena decade </a:t>
            </a:r>
          </a:p>
        </p:txBody>
      </p:sp>
      <p:pic>
        <p:nvPicPr>
          <p:cNvPr id="1028" name="Picture 4"/>
          <p:cNvPicPr>
            <a:picLocks noChangeAspect="1" noChangeArrowheads="1"/>
          </p:cNvPicPr>
          <p:nvPr/>
        </p:nvPicPr>
        <p:blipFill>
          <a:blip r:embed="rId4" cstate="print"/>
          <a:srcRect/>
          <a:stretch>
            <a:fillRect/>
          </a:stretch>
        </p:blipFill>
        <p:spPr bwMode="auto">
          <a:xfrm>
            <a:off x="4088638" y="4947226"/>
            <a:ext cx="3528392" cy="565360"/>
          </a:xfrm>
          <a:prstGeom prst="rect">
            <a:avLst/>
          </a:prstGeom>
          <a:noFill/>
          <a:ln w="25400">
            <a:solidFill>
              <a:srgbClr val="FF0000"/>
            </a:solidFill>
            <a:miter lim="800000"/>
            <a:headEnd/>
            <a:tailEnd/>
          </a:ln>
        </p:spPr>
      </p:pic>
      <p:pic>
        <p:nvPicPr>
          <p:cNvPr id="1030" name="Picture 6"/>
          <p:cNvPicPr>
            <a:picLocks noChangeAspect="1" noChangeArrowheads="1"/>
          </p:cNvPicPr>
          <p:nvPr/>
        </p:nvPicPr>
        <p:blipFill>
          <a:blip r:embed="rId5" cstate="print"/>
          <a:srcRect/>
          <a:stretch>
            <a:fillRect/>
          </a:stretch>
        </p:blipFill>
        <p:spPr bwMode="auto">
          <a:xfrm>
            <a:off x="3411173" y="5769868"/>
            <a:ext cx="4216524" cy="542125"/>
          </a:xfrm>
          <a:prstGeom prst="rect">
            <a:avLst/>
          </a:prstGeom>
          <a:noFill/>
          <a:ln w="25400">
            <a:solidFill>
              <a:srgbClr val="FF0000"/>
            </a:solidFill>
            <a:miter lim="800000"/>
            <a:headEnd/>
            <a:tailEnd/>
          </a:ln>
        </p:spPr>
      </p:pic>
      <p:pic>
        <p:nvPicPr>
          <p:cNvPr id="11" name="Immagine 10">
            <a:hlinkClick r:id="" action="ppaction://noaction"/>
            <a:extLst>
              <a:ext uri="{FF2B5EF4-FFF2-40B4-BE49-F238E27FC236}">
                <a16:creationId xmlns:a16="http://schemas.microsoft.com/office/drawing/2014/main" id="{4C9629D1-3D6E-4C4E-BD8C-E1031D1777A5}"/>
              </a:ext>
            </a:extLst>
          </p:cNvPr>
          <p:cNvPicPr>
            <a:picLocks noChangeAspect="1"/>
          </p:cNvPicPr>
          <p:nvPr/>
        </p:nvPicPr>
        <p:blipFill>
          <a:blip r:embed="rId6"/>
          <a:stretch>
            <a:fillRect/>
          </a:stretch>
        </p:blipFill>
        <p:spPr>
          <a:xfrm>
            <a:off x="5940152" y="1484784"/>
            <a:ext cx="2547730" cy="3073452"/>
          </a:xfrm>
          <a:prstGeom prst="rect">
            <a:avLst/>
          </a:prstGeom>
        </p:spPr>
      </p:pic>
    </p:spTree>
    <p:extLst>
      <p:ext uri="{BB962C8B-B14F-4D97-AF65-F5344CB8AC3E}">
        <p14:creationId xmlns:p14="http://schemas.microsoft.com/office/powerpoint/2010/main" val="300144781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500"/>
                                        <p:tgtEl>
                                          <p:spTgt spid="1028"/>
                                        </p:tgtEl>
                                      </p:cBhvr>
                                    </p:animEffect>
                                  </p:childTnLst>
                                </p:cTn>
                              </p:par>
                              <p:par>
                                <p:cTn id="21" presetID="10" presetClass="entr" presetSubtype="0" fill="hold" nodeType="withEffect">
                                  <p:stCondLst>
                                    <p:cond delay="0"/>
                                  </p:stCondLst>
                                  <p:childTnLst>
                                    <p:set>
                                      <p:cBhvr>
                                        <p:cTn id="22" dur="1" fill="hold">
                                          <p:stCondLst>
                                            <p:cond delay="0"/>
                                          </p:stCondLst>
                                        </p:cTn>
                                        <p:tgtEl>
                                          <p:spTgt spid="1030"/>
                                        </p:tgtEl>
                                        <p:attrNameLst>
                                          <p:attrName>style.visibility</p:attrName>
                                        </p:attrNameLst>
                                      </p:cBhvr>
                                      <p:to>
                                        <p:strVal val="visible"/>
                                      </p:to>
                                    </p:set>
                                    <p:animEffect transition="in" filter="fade">
                                      <p:cBhvr>
                                        <p:cTn id="23"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FF633A-A219-438B-8344-10E944545A51}"/>
              </a:ext>
            </a:extLst>
          </p:cNvPr>
          <p:cNvSpPr>
            <a:spLocks noGrp="1"/>
          </p:cNvSpPr>
          <p:nvPr>
            <p:ph type="title"/>
          </p:nvPr>
        </p:nvSpPr>
        <p:spPr>
          <a:xfrm>
            <a:off x="1115616" y="-22448"/>
            <a:ext cx="5976664" cy="931168"/>
          </a:xfrm>
        </p:spPr>
        <p:txBody>
          <a:bodyPr/>
          <a:lstStyle/>
          <a:p>
            <a:r>
              <a:rPr lang="it-IT" sz="3600" dirty="0"/>
              <a:t>Spettro dei neutrini solari</a:t>
            </a:r>
          </a:p>
        </p:txBody>
      </p:sp>
      <p:pic>
        <p:nvPicPr>
          <p:cNvPr id="7" name="Immagine 6">
            <a:extLst>
              <a:ext uri="{FF2B5EF4-FFF2-40B4-BE49-F238E27FC236}">
                <a16:creationId xmlns:a16="http://schemas.microsoft.com/office/drawing/2014/main" id="{A487B83E-4B0E-45A1-8D2F-CE0E4439988B}"/>
              </a:ext>
            </a:extLst>
          </p:cNvPr>
          <p:cNvPicPr>
            <a:picLocks noChangeAspect="1"/>
          </p:cNvPicPr>
          <p:nvPr/>
        </p:nvPicPr>
        <p:blipFill>
          <a:blip r:embed="rId2"/>
          <a:stretch>
            <a:fillRect/>
          </a:stretch>
        </p:blipFill>
        <p:spPr>
          <a:xfrm>
            <a:off x="611560" y="1124744"/>
            <a:ext cx="7272808" cy="5253895"/>
          </a:xfrm>
          <a:prstGeom prst="rect">
            <a:avLst/>
          </a:prstGeom>
        </p:spPr>
      </p:pic>
    </p:spTree>
    <p:extLst>
      <p:ext uri="{BB962C8B-B14F-4D97-AF65-F5344CB8AC3E}">
        <p14:creationId xmlns:p14="http://schemas.microsoft.com/office/powerpoint/2010/main" val="2741227537"/>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3B7C7FD9-079B-45AF-B475-6BA43A8229B8}"/>
              </a:ext>
            </a:extLst>
          </p:cNvPr>
          <p:cNvPicPr>
            <a:picLocks noChangeAspect="1"/>
          </p:cNvPicPr>
          <p:nvPr/>
        </p:nvPicPr>
        <p:blipFill>
          <a:blip r:embed="rId2"/>
          <a:stretch>
            <a:fillRect/>
          </a:stretch>
        </p:blipFill>
        <p:spPr>
          <a:xfrm>
            <a:off x="220934" y="308314"/>
            <a:ext cx="8383514" cy="6073014"/>
          </a:xfrm>
          <a:prstGeom prst="rect">
            <a:avLst/>
          </a:prstGeom>
        </p:spPr>
      </p:pic>
    </p:spTree>
    <p:extLst>
      <p:ext uri="{BB962C8B-B14F-4D97-AF65-F5344CB8AC3E}">
        <p14:creationId xmlns:p14="http://schemas.microsoft.com/office/powerpoint/2010/main" val="2166911409"/>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1626AF-483B-424C-A350-1FA3B439A54A}"/>
              </a:ext>
            </a:extLst>
          </p:cNvPr>
          <p:cNvSpPr>
            <a:spLocks noGrp="1"/>
          </p:cNvSpPr>
          <p:nvPr>
            <p:ph type="title"/>
          </p:nvPr>
        </p:nvSpPr>
        <p:spPr>
          <a:xfrm>
            <a:off x="1154270" y="188640"/>
            <a:ext cx="6298050" cy="720080"/>
          </a:xfrm>
        </p:spPr>
        <p:txBody>
          <a:bodyPr/>
          <a:lstStyle/>
          <a:p>
            <a:r>
              <a:rPr lang="it-IT" sz="3200" dirty="0"/>
              <a:t>Tecniche di rivelazione vs energie</a:t>
            </a:r>
          </a:p>
        </p:txBody>
      </p:sp>
      <p:pic>
        <p:nvPicPr>
          <p:cNvPr id="8" name="Immagine 7">
            <a:extLst>
              <a:ext uri="{FF2B5EF4-FFF2-40B4-BE49-F238E27FC236}">
                <a16:creationId xmlns:a16="http://schemas.microsoft.com/office/drawing/2014/main" id="{2C9BCF74-1C09-4F88-9C3D-596E864D7946}"/>
              </a:ext>
            </a:extLst>
          </p:cNvPr>
          <p:cNvPicPr>
            <a:picLocks noChangeAspect="1"/>
          </p:cNvPicPr>
          <p:nvPr/>
        </p:nvPicPr>
        <p:blipFill>
          <a:blip r:embed="rId3"/>
          <a:stretch>
            <a:fillRect/>
          </a:stretch>
        </p:blipFill>
        <p:spPr>
          <a:xfrm>
            <a:off x="1121071" y="1052736"/>
            <a:ext cx="6552728" cy="3611812"/>
          </a:xfrm>
          <a:prstGeom prst="rect">
            <a:avLst/>
          </a:prstGeom>
        </p:spPr>
      </p:pic>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A89469DD-0876-44F7-A8AF-91A6F92BADCF}"/>
                  </a:ext>
                </a:extLst>
              </p:cNvPr>
              <p:cNvSpPr txBox="1"/>
              <p:nvPr/>
            </p:nvSpPr>
            <p:spPr>
              <a:xfrm>
                <a:off x="5004048" y="5019082"/>
                <a:ext cx="3888432" cy="441788"/>
              </a:xfrm>
              <a:prstGeom prst="rect">
                <a:avLst/>
              </a:prstGeom>
              <a:solidFill>
                <a:srgbClr val="92D050"/>
              </a:solidFill>
              <a:ln w="28575">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Pre>
                        <m:sPrePr>
                          <m:ctrlPr>
                            <a:rPr lang="it-IT" sz="2800" i="1" smtClean="0">
                              <a:latin typeface="Cambria Math" panose="02040503050406030204" pitchFamily="18" charset="0"/>
                            </a:rPr>
                          </m:ctrlPr>
                        </m:sPrePr>
                        <m:sub>
                          <m:r>
                            <a:rPr lang="it-IT" sz="2800" b="0" i="1" smtClean="0">
                              <a:latin typeface="Cambria Math" panose="02040503050406030204" pitchFamily="18" charset="0"/>
                            </a:rPr>
                            <m:t>17</m:t>
                          </m:r>
                        </m:sub>
                        <m:sup>
                          <m:r>
                            <a:rPr lang="it-IT" sz="2800" b="0" i="1" smtClean="0">
                              <a:latin typeface="Cambria Math" panose="02040503050406030204" pitchFamily="18" charset="0"/>
                            </a:rPr>
                            <m:t>37</m:t>
                          </m:r>
                        </m:sup>
                        <m:e>
                          <m:r>
                            <a:rPr lang="it-IT" sz="2800" b="0" i="1" smtClean="0">
                              <a:latin typeface="Cambria Math" panose="02040503050406030204" pitchFamily="18" charset="0"/>
                            </a:rPr>
                            <m:t>𝐶𝑙</m:t>
                          </m:r>
                          <m:r>
                            <a:rPr lang="it-IT" sz="2800" b="0" i="1" smtClean="0">
                              <a:latin typeface="Cambria Math" panose="02040503050406030204" pitchFamily="18" charset="0"/>
                            </a:rPr>
                            <m:t>+</m:t>
                          </m:r>
                          <m:sSub>
                            <m:sSubPr>
                              <m:ctrlPr>
                                <a:rPr lang="it-IT" sz="2800" b="0" i="1" smtClean="0">
                                  <a:latin typeface="Cambria Math" panose="02040503050406030204" pitchFamily="18" charset="0"/>
                                </a:rPr>
                              </m:ctrlPr>
                            </m:sSubPr>
                            <m:e>
                              <m:r>
                                <m:rPr>
                                  <m:nor/>
                                </m:rPr>
                                <a:rPr lang="it-IT" sz="2800" dirty="0">
                                  <a:sym typeface="Symbol" panose="05050102010706020507" pitchFamily="18" charset="2"/>
                                </a:rPr>
                                <m:t></m:t>
                              </m:r>
                            </m:e>
                            <m:sub>
                              <m:r>
                                <a:rPr lang="it-IT" sz="2800" b="0" i="1" smtClean="0">
                                  <a:latin typeface="Cambria Math" panose="02040503050406030204" pitchFamily="18" charset="0"/>
                                </a:rPr>
                                <m:t>𝑒</m:t>
                              </m:r>
                            </m:sub>
                          </m:sSub>
                          <m:r>
                            <a:rPr lang="it-IT" sz="2800" b="0" i="1" smtClean="0">
                              <a:latin typeface="Cambria Math" panose="02040503050406030204" pitchFamily="18" charset="0"/>
                            </a:rPr>
                            <m:t>  </m:t>
                          </m:r>
                          <m:r>
                            <a:rPr lang="it-IT" sz="2800" b="0" i="1" smtClean="0">
                              <a:latin typeface="Cambria Math" panose="02040503050406030204" pitchFamily="18" charset="0"/>
                              <a:ea typeface="Cambria Math" panose="02040503050406030204" pitchFamily="18" charset="0"/>
                            </a:rPr>
                            <m:t>→</m:t>
                          </m:r>
                          <m:sPre>
                            <m:sPrePr>
                              <m:ctrlPr>
                                <a:rPr lang="it-IT" sz="2800" i="1">
                                  <a:latin typeface="Cambria Math" panose="02040503050406030204" pitchFamily="18" charset="0"/>
                                </a:rPr>
                              </m:ctrlPr>
                            </m:sPrePr>
                            <m:sub>
                              <m:r>
                                <a:rPr lang="it-IT" sz="2800" i="1">
                                  <a:latin typeface="Cambria Math" panose="02040503050406030204" pitchFamily="18" charset="0"/>
                                </a:rPr>
                                <m:t>1</m:t>
                              </m:r>
                              <m:r>
                                <a:rPr lang="it-IT" sz="2800" b="0" i="1" smtClean="0">
                                  <a:latin typeface="Cambria Math" panose="02040503050406030204" pitchFamily="18" charset="0"/>
                                </a:rPr>
                                <m:t>8</m:t>
                              </m:r>
                            </m:sub>
                            <m:sup>
                              <m:r>
                                <a:rPr lang="it-IT" sz="2800" i="1">
                                  <a:latin typeface="Cambria Math" panose="02040503050406030204" pitchFamily="18" charset="0"/>
                                </a:rPr>
                                <m:t>37</m:t>
                              </m:r>
                            </m:sup>
                            <m:e>
                              <m:r>
                                <a:rPr lang="it-IT" sz="2800" b="0" i="1" smtClean="0">
                                  <a:latin typeface="Cambria Math" panose="02040503050406030204" pitchFamily="18" charset="0"/>
                                </a:rPr>
                                <m:t>𝐴𝑟</m:t>
                              </m:r>
                              <m:r>
                                <a:rPr lang="it-IT" sz="2800" i="1">
                                  <a:latin typeface="Cambria Math" panose="02040503050406030204" pitchFamily="18" charset="0"/>
                                </a:rPr>
                                <m:t>+</m:t>
                              </m:r>
                              <m:sSup>
                                <m:sSupPr>
                                  <m:ctrlPr>
                                    <a:rPr lang="it-IT" sz="2800" i="1" smtClean="0">
                                      <a:latin typeface="Cambria Math" panose="02040503050406030204" pitchFamily="18" charset="0"/>
                                    </a:rPr>
                                  </m:ctrlPr>
                                </m:sSupPr>
                                <m:e>
                                  <m:r>
                                    <a:rPr lang="it-IT" sz="2800" b="0" i="1" smtClean="0">
                                      <a:latin typeface="Cambria Math" panose="02040503050406030204" pitchFamily="18" charset="0"/>
                                    </a:rPr>
                                    <m:t>𝑒</m:t>
                                  </m:r>
                                </m:e>
                                <m:sup>
                                  <m:r>
                                    <a:rPr lang="it-IT" sz="2800" b="0" i="1" smtClean="0">
                                      <a:latin typeface="Cambria Math" panose="02040503050406030204" pitchFamily="18" charset="0"/>
                                    </a:rPr>
                                    <m:t>−</m:t>
                                  </m:r>
                                </m:sup>
                              </m:sSup>
                            </m:e>
                          </m:sPre>
                        </m:e>
                      </m:sPre>
                    </m:oMath>
                  </m:oMathPara>
                </a14:m>
                <a:endParaRPr lang="it-IT" sz="2800" dirty="0"/>
              </a:p>
            </p:txBody>
          </p:sp>
        </mc:Choice>
        <mc:Fallback xmlns="">
          <p:sp>
            <p:nvSpPr>
              <p:cNvPr id="10" name="CasellaDiTesto 9">
                <a:extLst>
                  <a:ext uri="{FF2B5EF4-FFF2-40B4-BE49-F238E27FC236}">
                    <a16:creationId xmlns:a16="http://schemas.microsoft.com/office/drawing/2014/main" id="{A89469DD-0876-44F7-A8AF-91A6F92BADCF}"/>
                  </a:ext>
                </a:extLst>
              </p:cNvPr>
              <p:cNvSpPr txBox="1">
                <a:spLocks noRot="1" noChangeAspect="1" noMove="1" noResize="1" noEditPoints="1" noAdjustHandles="1" noChangeArrowheads="1" noChangeShapeType="1" noTextEdit="1"/>
              </p:cNvSpPr>
              <p:nvPr/>
            </p:nvSpPr>
            <p:spPr>
              <a:xfrm>
                <a:off x="5004048" y="5019082"/>
                <a:ext cx="3888432" cy="441788"/>
              </a:xfrm>
              <a:prstGeom prst="rect">
                <a:avLst/>
              </a:prstGeom>
              <a:blipFill>
                <a:blip r:embed="rId4"/>
                <a:stretch>
                  <a:fillRect/>
                </a:stretch>
              </a:blipFill>
              <a:ln w="28575">
                <a:solidFill>
                  <a:schemeClr val="tx1"/>
                </a:solidFill>
              </a:ln>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D2E72A29-4A2F-4580-B176-F44F8E1CDFFD}"/>
                  </a:ext>
                </a:extLst>
              </p:cNvPr>
              <p:cNvSpPr txBox="1"/>
              <p:nvPr/>
            </p:nvSpPr>
            <p:spPr>
              <a:xfrm>
                <a:off x="869292" y="5019082"/>
                <a:ext cx="3888431" cy="441788"/>
              </a:xfrm>
              <a:prstGeom prst="rect">
                <a:avLst/>
              </a:prstGeom>
              <a:solidFill>
                <a:schemeClr val="accent2">
                  <a:lumMod val="40000"/>
                  <a:lumOff val="60000"/>
                </a:schemeClr>
              </a:solidFill>
              <a:ln w="28575">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Pre>
                        <m:sPrePr>
                          <m:ctrlPr>
                            <a:rPr lang="it-IT" sz="2800" i="1" smtClean="0">
                              <a:latin typeface="Cambria Math" panose="02040503050406030204" pitchFamily="18" charset="0"/>
                            </a:rPr>
                          </m:ctrlPr>
                        </m:sPrePr>
                        <m:sub>
                          <m:r>
                            <a:rPr lang="it-IT" sz="2800" b="0" i="1" smtClean="0">
                              <a:latin typeface="Cambria Math" panose="02040503050406030204" pitchFamily="18" charset="0"/>
                            </a:rPr>
                            <m:t>31</m:t>
                          </m:r>
                        </m:sub>
                        <m:sup>
                          <m:r>
                            <a:rPr lang="it-IT" sz="2800" b="0" i="1" smtClean="0">
                              <a:latin typeface="Cambria Math" panose="02040503050406030204" pitchFamily="18" charset="0"/>
                            </a:rPr>
                            <m:t>71</m:t>
                          </m:r>
                        </m:sup>
                        <m:e>
                          <m:r>
                            <a:rPr lang="it-IT" sz="2800" b="0" i="1" smtClean="0">
                              <a:latin typeface="Cambria Math" panose="02040503050406030204" pitchFamily="18" charset="0"/>
                            </a:rPr>
                            <m:t>𝐺𝑎</m:t>
                          </m:r>
                          <m:r>
                            <a:rPr lang="it-IT" sz="2800" b="0" i="1" smtClean="0">
                              <a:latin typeface="Cambria Math" panose="02040503050406030204" pitchFamily="18" charset="0"/>
                            </a:rPr>
                            <m:t>+</m:t>
                          </m:r>
                          <m:sSub>
                            <m:sSubPr>
                              <m:ctrlPr>
                                <a:rPr lang="it-IT" sz="2800" b="0" i="1" smtClean="0">
                                  <a:latin typeface="Cambria Math" panose="02040503050406030204" pitchFamily="18" charset="0"/>
                                </a:rPr>
                              </m:ctrlPr>
                            </m:sSubPr>
                            <m:e>
                              <m:r>
                                <m:rPr>
                                  <m:nor/>
                                </m:rPr>
                                <a:rPr lang="it-IT" sz="2800" dirty="0">
                                  <a:sym typeface="Symbol" panose="05050102010706020507" pitchFamily="18" charset="2"/>
                                </a:rPr>
                                <m:t></m:t>
                              </m:r>
                            </m:e>
                            <m:sub>
                              <m:r>
                                <a:rPr lang="it-IT" sz="2800" b="0" i="1" smtClean="0">
                                  <a:latin typeface="Cambria Math" panose="02040503050406030204" pitchFamily="18" charset="0"/>
                                </a:rPr>
                                <m:t>𝑒</m:t>
                              </m:r>
                            </m:sub>
                          </m:sSub>
                          <m:r>
                            <a:rPr lang="it-IT" sz="2800" b="0" i="1" smtClean="0">
                              <a:latin typeface="Cambria Math" panose="02040503050406030204" pitchFamily="18" charset="0"/>
                            </a:rPr>
                            <m:t>  </m:t>
                          </m:r>
                          <m:r>
                            <a:rPr lang="it-IT" sz="2800" b="0" i="1" smtClean="0">
                              <a:latin typeface="Cambria Math" panose="02040503050406030204" pitchFamily="18" charset="0"/>
                              <a:ea typeface="Cambria Math" panose="02040503050406030204" pitchFamily="18" charset="0"/>
                            </a:rPr>
                            <m:t>→</m:t>
                          </m:r>
                          <m:sPre>
                            <m:sPrePr>
                              <m:ctrlPr>
                                <a:rPr lang="it-IT" sz="2800" i="1">
                                  <a:latin typeface="Cambria Math" panose="02040503050406030204" pitchFamily="18" charset="0"/>
                                </a:rPr>
                              </m:ctrlPr>
                            </m:sPrePr>
                            <m:sub>
                              <m:r>
                                <a:rPr lang="it-IT" sz="2800" i="1" smtClean="0">
                                  <a:latin typeface="Cambria Math" panose="02040503050406030204" pitchFamily="18" charset="0"/>
                                </a:rPr>
                                <m:t>3</m:t>
                              </m:r>
                              <m:r>
                                <a:rPr lang="it-IT" sz="2800" b="0" i="1" smtClean="0">
                                  <a:latin typeface="Cambria Math" panose="02040503050406030204" pitchFamily="18" charset="0"/>
                                </a:rPr>
                                <m:t>2</m:t>
                              </m:r>
                            </m:sub>
                            <m:sup>
                              <m:r>
                                <a:rPr lang="it-IT" sz="2800" b="0" i="1" smtClean="0">
                                  <a:latin typeface="Cambria Math" panose="02040503050406030204" pitchFamily="18" charset="0"/>
                                </a:rPr>
                                <m:t>71</m:t>
                              </m:r>
                            </m:sup>
                            <m:e>
                              <m:r>
                                <a:rPr lang="it-IT" sz="2800" b="0" i="1" smtClean="0">
                                  <a:latin typeface="Cambria Math" panose="02040503050406030204" pitchFamily="18" charset="0"/>
                                </a:rPr>
                                <m:t>𝐺𝑒</m:t>
                              </m:r>
                              <m:r>
                                <a:rPr lang="it-IT" sz="2800" i="1">
                                  <a:latin typeface="Cambria Math" panose="02040503050406030204" pitchFamily="18" charset="0"/>
                                </a:rPr>
                                <m:t>+</m:t>
                              </m:r>
                              <m:sSup>
                                <m:sSupPr>
                                  <m:ctrlPr>
                                    <a:rPr lang="it-IT" sz="2800" i="1" smtClean="0">
                                      <a:latin typeface="Cambria Math" panose="02040503050406030204" pitchFamily="18" charset="0"/>
                                    </a:rPr>
                                  </m:ctrlPr>
                                </m:sSupPr>
                                <m:e>
                                  <m:r>
                                    <a:rPr lang="it-IT" sz="2800" b="0" i="1" smtClean="0">
                                      <a:latin typeface="Cambria Math" panose="02040503050406030204" pitchFamily="18" charset="0"/>
                                    </a:rPr>
                                    <m:t>𝑒</m:t>
                                  </m:r>
                                </m:e>
                                <m:sup>
                                  <m:r>
                                    <a:rPr lang="it-IT" sz="2800" b="0" i="1" smtClean="0">
                                      <a:latin typeface="Cambria Math" panose="02040503050406030204" pitchFamily="18" charset="0"/>
                                    </a:rPr>
                                    <m:t>−</m:t>
                                  </m:r>
                                </m:sup>
                              </m:sSup>
                            </m:e>
                          </m:sPre>
                        </m:e>
                      </m:sPre>
                    </m:oMath>
                  </m:oMathPara>
                </a14:m>
                <a:endParaRPr lang="it-IT" sz="2800" dirty="0"/>
              </a:p>
            </p:txBody>
          </p:sp>
        </mc:Choice>
        <mc:Fallback xmlns="">
          <p:sp>
            <p:nvSpPr>
              <p:cNvPr id="11" name="CasellaDiTesto 10">
                <a:extLst>
                  <a:ext uri="{FF2B5EF4-FFF2-40B4-BE49-F238E27FC236}">
                    <a16:creationId xmlns:a16="http://schemas.microsoft.com/office/drawing/2014/main" id="{D2E72A29-4A2F-4580-B176-F44F8E1CDFFD}"/>
                  </a:ext>
                </a:extLst>
              </p:cNvPr>
              <p:cNvSpPr txBox="1">
                <a:spLocks noRot="1" noChangeAspect="1" noMove="1" noResize="1" noEditPoints="1" noAdjustHandles="1" noChangeArrowheads="1" noChangeShapeType="1" noTextEdit="1"/>
              </p:cNvSpPr>
              <p:nvPr/>
            </p:nvSpPr>
            <p:spPr>
              <a:xfrm>
                <a:off x="869292" y="5019082"/>
                <a:ext cx="3888431" cy="441788"/>
              </a:xfrm>
              <a:prstGeom prst="rect">
                <a:avLst/>
              </a:prstGeom>
              <a:blipFill>
                <a:blip r:embed="rId5"/>
                <a:stretch>
                  <a:fillRect/>
                </a:stretch>
              </a:blipFill>
              <a:ln w="28575">
                <a:solidFill>
                  <a:schemeClr val="tx1"/>
                </a:solidFill>
              </a:ln>
            </p:spPr>
            <p:txBody>
              <a:bodyPr/>
              <a:lstStyle/>
              <a:p>
                <a:r>
                  <a:rPr lang="it-IT">
                    <a:noFill/>
                  </a:rPr>
                  <a:t> </a:t>
                </a:r>
              </a:p>
            </p:txBody>
          </p:sp>
        </mc:Fallback>
      </mc:AlternateContent>
      <p:sp>
        <p:nvSpPr>
          <p:cNvPr id="12" name="CasellaDiTesto 11">
            <a:extLst>
              <a:ext uri="{FF2B5EF4-FFF2-40B4-BE49-F238E27FC236}">
                <a16:creationId xmlns:a16="http://schemas.microsoft.com/office/drawing/2014/main" id="{1F616639-3B0A-48FB-A9DF-969F5D881140}"/>
              </a:ext>
            </a:extLst>
          </p:cNvPr>
          <p:cNvSpPr txBox="1"/>
          <p:nvPr/>
        </p:nvSpPr>
        <p:spPr>
          <a:xfrm>
            <a:off x="2093179" y="5630738"/>
            <a:ext cx="2304256" cy="369332"/>
          </a:xfrm>
          <a:prstGeom prst="rect">
            <a:avLst/>
          </a:prstGeom>
          <a:solidFill>
            <a:schemeClr val="accent2">
              <a:lumMod val="40000"/>
              <a:lumOff val="60000"/>
            </a:schemeClr>
          </a:solidFill>
          <a:ln w="38100">
            <a:solidFill>
              <a:schemeClr val="tx1"/>
            </a:solidFill>
          </a:ln>
        </p:spPr>
        <p:txBody>
          <a:bodyPr wrap="square" rtlCol="0">
            <a:spAutoFit/>
          </a:bodyPr>
          <a:lstStyle/>
          <a:p>
            <a:r>
              <a:rPr lang="it-IT" b="1" dirty="0"/>
              <a:t>E soglia = 0,233 </a:t>
            </a:r>
            <a:r>
              <a:rPr lang="it-IT" b="1" dirty="0" err="1"/>
              <a:t>MeV</a:t>
            </a:r>
            <a:endParaRPr lang="it-IT" b="1" dirty="0"/>
          </a:p>
        </p:txBody>
      </p:sp>
      <p:sp>
        <p:nvSpPr>
          <p:cNvPr id="13" name="CasellaDiTesto 12">
            <a:extLst>
              <a:ext uri="{FF2B5EF4-FFF2-40B4-BE49-F238E27FC236}">
                <a16:creationId xmlns:a16="http://schemas.microsoft.com/office/drawing/2014/main" id="{E462EF24-DE1C-4C58-AB9E-D967D0F1DA9C}"/>
              </a:ext>
            </a:extLst>
          </p:cNvPr>
          <p:cNvSpPr txBox="1"/>
          <p:nvPr/>
        </p:nvSpPr>
        <p:spPr>
          <a:xfrm>
            <a:off x="5177768" y="5630738"/>
            <a:ext cx="2304256" cy="369332"/>
          </a:xfrm>
          <a:prstGeom prst="rect">
            <a:avLst/>
          </a:prstGeom>
          <a:solidFill>
            <a:schemeClr val="accent3">
              <a:lumMod val="60000"/>
              <a:lumOff val="40000"/>
            </a:schemeClr>
          </a:solidFill>
          <a:ln w="38100">
            <a:solidFill>
              <a:schemeClr val="tx1"/>
            </a:solidFill>
          </a:ln>
        </p:spPr>
        <p:txBody>
          <a:bodyPr wrap="square" rtlCol="0">
            <a:spAutoFit/>
          </a:bodyPr>
          <a:lstStyle/>
          <a:p>
            <a:r>
              <a:rPr lang="it-IT" b="1" dirty="0"/>
              <a:t>E soglia = 0,8 </a:t>
            </a:r>
            <a:r>
              <a:rPr lang="it-IT" b="1" dirty="0" err="1"/>
              <a:t>MeV</a:t>
            </a:r>
            <a:endParaRPr lang="it-IT" b="1" dirty="0"/>
          </a:p>
        </p:txBody>
      </p:sp>
      <p:sp>
        <p:nvSpPr>
          <p:cNvPr id="15" name="CasellaDiTesto 14">
            <a:extLst>
              <a:ext uri="{FF2B5EF4-FFF2-40B4-BE49-F238E27FC236}">
                <a16:creationId xmlns:a16="http://schemas.microsoft.com/office/drawing/2014/main" id="{88287777-9717-4C8D-8718-DA574EF81851}"/>
              </a:ext>
            </a:extLst>
          </p:cNvPr>
          <p:cNvSpPr txBox="1"/>
          <p:nvPr/>
        </p:nvSpPr>
        <p:spPr>
          <a:xfrm>
            <a:off x="7849114" y="2535476"/>
            <a:ext cx="1218681" cy="646331"/>
          </a:xfrm>
          <a:prstGeom prst="rect">
            <a:avLst/>
          </a:prstGeom>
          <a:solidFill>
            <a:schemeClr val="accent1">
              <a:lumMod val="60000"/>
              <a:lumOff val="40000"/>
            </a:schemeClr>
          </a:solidFill>
          <a:ln w="38100">
            <a:solidFill>
              <a:schemeClr val="tx1"/>
            </a:solidFill>
          </a:ln>
        </p:spPr>
        <p:txBody>
          <a:bodyPr wrap="square" rtlCol="0">
            <a:spAutoFit/>
          </a:bodyPr>
          <a:lstStyle/>
          <a:p>
            <a:r>
              <a:rPr lang="it-IT" b="1" dirty="0"/>
              <a:t>E soglia = 5 </a:t>
            </a:r>
            <a:r>
              <a:rPr lang="it-IT" b="1" dirty="0" err="1"/>
              <a:t>MeV</a:t>
            </a:r>
            <a:endParaRPr lang="it-IT" b="1" dirty="0"/>
          </a:p>
        </p:txBody>
      </p:sp>
    </p:spTree>
    <p:extLst>
      <p:ext uri="{BB962C8B-B14F-4D97-AF65-F5344CB8AC3E}">
        <p14:creationId xmlns:p14="http://schemas.microsoft.com/office/powerpoint/2010/main" val="2857235709"/>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0" name="Connettore 1 99"/>
          <p:cNvCxnSpPr/>
          <p:nvPr/>
        </p:nvCxnSpPr>
        <p:spPr>
          <a:xfrm>
            <a:off x="5076056" y="2780928"/>
            <a:ext cx="2808312" cy="72008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Connettore 1 88"/>
          <p:cNvCxnSpPr/>
          <p:nvPr/>
        </p:nvCxnSpPr>
        <p:spPr>
          <a:xfrm>
            <a:off x="6660232" y="2492896"/>
            <a:ext cx="1584176" cy="100811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olo 1"/>
          <p:cNvSpPr>
            <a:spLocks noGrp="1"/>
          </p:cNvSpPr>
          <p:nvPr>
            <p:ph type="title"/>
          </p:nvPr>
        </p:nvSpPr>
        <p:spPr>
          <a:xfrm>
            <a:off x="1259632" y="0"/>
            <a:ext cx="6192688" cy="648072"/>
          </a:xfrm>
        </p:spPr>
        <p:txBody>
          <a:bodyPr/>
          <a:lstStyle/>
          <a:p>
            <a:r>
              <a:rPr lang="it-IT" sz="3600" dirty="0"/>
              <a:t>I primi 30 anni del ‘900</a:t>
            </a:r>
          </a:p>
        </p:txBody>
      </p:sp>
      <p:sp>
        <p:nvSpPr>
          <p:cNvPr id="6" name="Freccia a destra 5"/>
          <p:cNvSpPr/>
          <p:nvPr/>
        </p:nvSpPr>
        <p:spPr>
          <a:xfrm>
            <a:off x="683568" y="3356992"/>
            <a:ext cx="8136904" cy="50405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it-IT">
              <a:solidFill>
                <a:prstClr val="white"/>
              </a:solidFill>
            </a:endParaRPr>
          </a:p>
        </p:txBody>
      </p:sp>
      <p:sp>
        <p:nvSpPr>
          <p:cNvPr id="7" name="CasellaDiTesto 6"/>
          <p:cNvSpPr txBox="1"/>
          <p:nvPr/>
        </p:nvSpPr>
        <p:spPr>
          <a:xfrm>
            <a:off x="539552" y="4149080"/>
            <a:ext cx="792088" cy="369332"/>
          </a:xfrm>
          <a:prstGeom prst="rect">
            <a:avLst/>
          </a:prstGeom>
          <a:solidFill>
            <a:srgbClr val="FFFF00"/>
          </a:solidFill>
          <a:ln>
            <a:solidFill>
              <a:schemeClr val="tx1"/>
            </a:solidFill>
          </a:ln>
        </p:spPr>
        <p:txBody>
          <a:bodyPr wrap="square" rtlCol="0">
            <a:spAutoFit/>
          </a:bodyPr>
          <a:lstStyle/>
          <a:p>
            <a:pPr eaLnBrk="0" fontAlgn="base" hangingPunct="0">
              <a:spcBef>
                <a:spcPct val="0"/>
              </a:spcBef>
              <a:spcAft>
                <a:spcPct val="0"/>
              </a:spcAft>
            </a:pPr>
            <a:r>
              <a:rPr lang="it-IT" dirty="0">
                <a:solidFill>
                  <a:prstClr val="black"/>
                </a:solidFill>
              </a:rPr>
              <a:t>1896</a:t>
            </a:r>
          </a:p>
        </p:txBody>
      </p:sp>
      <p:cxnSp>
        <p:nvCxnSpPr>
          <p:cNvPr id="10" name="Connettore 1 9"/>
          <p:cNvCxnSpPr/>
          <p:nvPr/>
        </p:nvCxnSpPr>
        <p:spPr>
          <a:xfrm>
            <a:off x="1115616" y="3717032"/>
            <a:ext cx="0" cy="4320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2051" name="Picture 3"/>
          <p:cNvPicPr>
            <a:picLocks noChangeAspect="1" noChangeArrowheads="1"/>
          </p:cNvPicPr>
          <p:nvPr/>
        </p:nvPicPr>
        <p:blipFill>
          <a:blip r:embed="rId3" cstate="print"/>
          <a:srcRect/>
          <a:stretch>
            <a:fillRect/>
          </a:stretch>
        </p:blipFill>
        <p:spPr bwMode="auto">
          <a:xfrm>
            <a:off x="179512" y="4509120"/>
            <a:ext cx="1440160" cy="1080120"/>
          </a:xfrm>
          <a:prstGeom prst="rect">
            <a:avLst/>
          </a:prstGeom>
          <a:noFill/>
          <a:ln w="9525">
            <a:noFill/>
            <a:miter lim="800000"/>
            <a:headEnd/>
            <a:tailEnd/>
          </a:ln>
        </p:spPr>
      </p:pic>
      <p:sp>
        <p:nvSpPr>
          <p:cNvPr id="21" name="CasellaDiTesto 20"/>
          <p:cNvSpPr txBox="1"/>
          <p:nvPr/>
        </p:nvSpPr>
        <p:spPr>
          <a:xfrm>
            <a:off x="0" y="2852936"/>
            <a:ext cx="792088" cy="369332"/>
          </a:xfrm>
          <a:prstGeom prst="rect">
            <a:avLst/>
          </a:prstGeom>
          <a:solidFill>
            <a:srgbClr val="FFFF00"/>
          </a:solidFill>
          <a:ln>
            <a:solidFill>
              <a:schemeClr val="tx1"/>
            </a:solidFill>
          </a:ln>
        </p:spPr>
        <p:txBody>
          <a:bodyPr wrap="square" rtlCol="0">
            <a:spAutoFit/>
          </a:bodyPr>
          <a:lstStyle/>
          <a:p>
            <a:pPr eaLnBrk="0" fontAlgn="base" hangingPunct="0">
              <a:spcBef>
                <a:spcPct val="0"/>
              </a:spcBef>
              <a:spcAft>
                <a:spcPct val="0"/>
              </a:spcAft>
            </a:pPr>
            <a:r>
              <a:rPr lang="it-IT" dirty="0">
                <a:solidFill>
                  <a:prstClr val="black"/>
                </a:solidFill>
              </a:rPr>
              <a:t>1895</a:t>
            </a:r>
          </a:p>
        </p:txBody>
      </p:sp>
      <p:cxnSp>
        <p:nvCxnSpPr>
          <p:cNvPr id="22" name="Connettore 1 21"/>
          <p:cNvCxnSpPr/>
          <p:nvPr/>
        </p:nvCxnSpPr>
        <p:spPr>
          <a:xfrm>
            <a:off x="683568" y="3212976"/>
            <a:ext cx="0" cy="4320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2052" name="Picture 4"/>
          <p:cNvPicPr>
            <a:picLocks noChangeAspect="1" noChangeArrowheads="1"/>
          </p:cNvPicPr>
          <p:nvPr/>
        </p:nvPicPr>
        <p:blipFill>
          <a:blip r:embed="rId4" cstate="print"/>
          <a:srcRect/>
          <a:stretch>
            <a:fillRect/>
          </a:stretch>
        </p:blipFill>
        <p:spPr bwMode="auto">
          <a:xfrm>
            <a:off x="0" y="1556792"/>
            <a:ext cx="817492" cy="1278260"/>
          </a:xfrm>
          <a:prstGeom prst="rect">
            <a:avLst/>
          </a:prstGeom>
          <a:noFill/>
          <a:ln w="9525">
            <a:noFill/>
            <a:miter lim="800000"/>
            <a:headEnd/>
            <a:tailEnd/>
          </a:ln>
        </p:spPr>
      </p:pic>
      <p:grpSp>
        <p:nvGrpSpPr>
          <p:cNvPr id="49" name="Gruppo 48"/>
          <p:cNvGrpSpPr/>
          <p:nvPr/>
        </p:nvGrpSpPr>
        <p:grpSpPr>
          <a:xfrm>
            <a:off x="2987824" y="3717032"/>
            <a:ext cx="1222278" cy="1998141"/>
            <a:chOff x="1835696" y="3717032"/>
            <a:chExt cx="1222278" cy="1998141"/>
          </a:xfrm>
        </p:grpSpPr>
        <p:cxnSp>
          <p:nvCxnSpPr>
            <p:cNvPr id="27" name="Connettore 1 26"/>
            <p:cNvCxnSpPr/>
            <p:nvPr/>
          </p:nvCxnSpPr>
          <p:spPr>
            <a:xfrm>
              <a:off x="2483768" y="3717032"/>
              <a:ext cx="0" cy="4320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CasellaDiTesto 27"/>
            <p:cNvSpPr txBox="1"/>
            <p:nvPr/>
          </p:nvSpPr>
          <p:spPr>
            <a:xfrm>
              <a:off x="2051720" y="4149080"/>
              <a:ext cx="792088" cy="369332"/>
            </a:xfrm>
            <a:prstGeom prst="rect">
              <a:avLst/>
            </a:prstGeom>
            <a:solidFill>
              <a:srgbClr val="FFFF00"/>
            </a:solidFill>
            <a:ln>
              <a:solidFill>
                <a:schemeClr val="tx1"/>
              </a:solidFill>
            </a:ln>
          </p:spPr>
          <p:txBody>
            <a:bodyPr wrap="square" rtlCol="0">
              <a:spAutoFit/>
            </a:bodyPr>
            <a:lstStyle/>
            <a:p>
              <a:pPr eaLnBrk="0" fontAlgn="base" hangingPunct="0">
                <a:spcBef>
                  <a:spcPct val="0"/>
                </a:spcBef>
                <a:spcAft>
                  <a:spcPct val="0"/>
                </a:spcAft>
              </a:pPr>
              <a:r>
                <a:rPr lang="it-IT" dirty="0">
                  <a:solidFill>
                    <a:prstClr val="black"/>
                  </a:solidFill>
                </a:rPr>
                <a:t>1911</a:t>
              </a:r>
            </a:p>
          </p:txBody>
        </p:sp>
        <p:pic>
          <p:nvPicPr>
            <p:cNvPr id="3" name="Picture 5"/>
            <p:cNvPicPr>
              <a:picLocks noChangeAspect="1" noChangeArrowheads="1"/>
            </p:cNvPicPr>
            <p:nvPr/>
          </p:nvPicPr>
          <p:blipFill>
            <a:blip r:embed="rId5" cstate="print"/>
            <a:srcRect/>
            <a:stretch>
              <a:fillRect/>
            </a:stretch>
          </p:blipFill>
          <p:spPr bwMode="auto">
            <a:xfrm>
              <a:off x="1835696" y="4509120"/>
              <a:ext cx="1222278" cy="1206053"/>
            </a:xfrm>
            <a:prstGeom prst="rect">
              <a:avLst/>
            </a:prstGeom>
            <a:noFill/>
            <a:ln w="9525">
              <a:solidFill>
                <a:schemeClr val="tx1"/>
              </a:solidFill>
              <a:miter lim="800000"/>
              <a:headEnd/>
              <a:tailEnd/>
            </a:ln>
          </p:spPr>
        </p:pic>
      </p:grpSp>
      <p:pic>
        <p:nvPicPr>
          <p:cNvPr id="2055" name="Picture 7"/>
          <p:cNvPicPr>
            <a:picLocks noChangeAspect="1" noChangeArrowheads="1"/>
          </p:cNvPicPr>
          <p:nvPr/>
        </p:nvPicPr>
        <p:blipFill>
          <a:blip r:embed="rId6" cstate="print"/>
          <a:srcRect/>
          <a:stretch>
            <a:fillRect/>
          </a:stretch>
        </p:blipFill>
        <p:spPr bwMode="auto">
          <a:xfrm>
            <a:off x="4283968" y="4941168"/>
            <a:ext cx="1152128" cy="1512168"/>
          </a:xfrm>
          <a:prstGeom prst="rect">
            <a:avLst/>
          </a:prstGeom>
          <a:noFill/>
          <a:ln w="9525">
            <a:noFill/>
            <a:miter lim="800000"/>
            <a:headEnd/>
            <a:tailEnd/>
          </a:ln>
        </p:spPr>
      </p:pic>
      <p:grpSp>
        <p:nvGrpSpPr>
          <p:cNvPr id="48" name="Gruppo 47"/>
          <p:cNvGrpSpPr/>
          <p:nvPr/>
        </p:nvGrpSpPr>
        <p:grpSpPr>
          <a:xfrm>
            <a:off x="4572000" y="3717032"/>
            <a:ext cx="1008112" cy="1161420"/>
            <a:chOff x="4067944" y="3717032"/>
            <a:chExt cx="1008112" cy="1161420"/>
          </a:xfrm>
        </p:grpSpPr>
        <p:sp>
          <p:nvSpPr>
            <p:cNvPr id="30" name="CasellaDiTesto 29"/>
            <p:cNvSpPr txBox="1"/>
            <p:nvPr/>
          </p:nvSpPr>
          <p:spPr>
            <a:xfrm>
              <a:off x="4139952" y="4149080"/>
              <a:ext cx="792088" cy="369332"/>
            </a:xfrm>
            <a:prstGeom prst="rect">
              <a:avLst/>
            </a:prstGeom>
            <a:solidFill>
              <a:srgbClr val="FFFF00"/>
            </a:solidFill>
            <a:ln>
              <a:solidFill>
                <a:schemeClr val="tx1"/>
              </a:solidFill>
            </a:ln>
          </p:spPr>
          <p:txBody>
            <a:bodyPr wrap="square" rtlCol="0">
              <a:spAutoFit/>
            </a:bodyPr>
            <a:lstStyle/>
            <a:p>
              <a:pPr eaLnBrk="0" fontAlgn="base" hangingPunct="0">
                <a:spcBef>
                  <a:spcPct val="0"/>
                </a:spcBef>
                <a:spcAft>
                  <a:spcPct val="0"/>
                </a:spcAft>
              </a:pPr>
              <a:r>
                <a:rPr lang="it-IT" dirty="0">
                  <a:solidFill>
                    <a:prstClr val="black"/>
                  </a:solidFill>
                </a:rPr>
                <a:t>1919</a:t>
              </a:r>
            </a:p>
          </p:txBody>
        </p:sp>
        <p:cxnSp>
          <p:nvCxnSpPr>
            <p:cNvPr id="31" name="Connettore 1 30"/>
            <p:cNvCxnSpPr/>
            <p:nvPr/>
          </p:nvCxnSpPr>
          <p:spPr>
            <a:xfrm>
              <a:off x="4572000" y="3717032"/>
              <a:ext cx="0" cy="4320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CasellaDiTesto 33"/>
            <p:cNvSpPr txBox="1"/>
            <p:nvPr/>
          </p:nvSpPr>
          <p:spPr>
            <a:xfrm>
              <a:off x="4067944" y="4509120"/>
              <a:ext cx="1008112" cy="369332"/>
            </a:xfrm>
            <a:prstGeom prst="rect">
              <a:avLst/>
            </a:prstGeom>
            <a:solidFill>
              <a:srgbClr val="FFFF00"/>
            </a:solidFill>
            <a:ln w="25400">
              <a:solidFill>
                <a:schemeClr val="tx1"/>
              </a:solidFill>
            </a:ln>
          </p:spPr>
          <p:txBody>
            <a:bodyPr wrap="square" rtlCol="0">
              <a:spAutoFit/>
            </a:bodyPr>
            <a:lstStyle/>
            <a:p>
              <a:pPr eaLnBrk="0" fontAlgn="base" hangingPunct="0">
                <a:spcBef>
                  <a:spcPct val="0"/>
                </a:spcBef>
                <a:spcAft>
                  <a:spcPct val="0"/>
                </a:spcAft>
              </a:pPr>
              <a:r>
                <a:rPr lang="it-IT" dirty="0">
                  <a:solidFill>
                    <a:prstClr val="black"/>
                  </a:solidFill>
                </a:rPr>
                <a:t>Protone</a:t>
              </a:r>
            </a:p>
          </p:txBody>
        </p:sp>
      </p:grpSp>
      <p:sp>
        <p:nvSpPr>
          <p:cNvPr id="35" name="CasellaDiTesto 34"/>
          <p:cNvSpPr txBox="1"/>
          <p:nvPr/>
        </p:nvSpPr>
        <p:spPr>
          <a:xfrm>
            <a:off x="7956376" y="4221088"/>
            <a:ext cx="792088" cy="369332"/>
          </a:xfrm>
          <a:prstGeom prst="rect">
            <a:avLst/>
          </a:prstGeom>
          <a:solidFill>
            <a:srgbClr val="FFFF00"/>
          </a:solidFill>
          <a:ln>
            <a:solidFill>
              <a:schemeClr val="tx1"/>
            </a:solidFill>
          </a:ln>
        </p:spPr>
        <p:txBody>
          <a:bodyPr wrap="square" rtlCol="0">
            <a:spAutoFit/>
          </a:bodyPr>
          <a:lstStyle/>
          <a:p>
            <a:pPr eaLnBrk="0" fontAlgn="base" hangingPunct="0">
              <a:spcBef>
                <a:spcPct val="0"/>
              </a:spcBef>
              <a:spcAft>
                <a:spcPct val="0"/>
              </a:spcAft>
            </a:pPr>
            <a:r>
              <a:rPr lang="it-IT" dirty="0">
                <a:solidFill>
                  <a:prstClr val="black"/>
                </a:solidFill>
              </a:rPr>
              <a:t>1932</a:t>
            </a:r>
          </a:p>
        </p:txBody>
      </p:sp>
      <p:cxnSp>
        <p:nvCxnSpPr>
          <p:cNvPr id="36" name="Connettore 1 35"/>
          <p:cNvCxnSpPr/>
          <p:nvPr/>
        </p:nvCxnSpPr>
        <p:spPr>
          <a:xfrm>
            <a:off x="8316416" y="3717032"/>
            <a:ext cx="0" cy="50405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CasellaDiTesto 37"/>
          <p:cNvSpPr txBox="1"/>
          <p:nvPr/>
        </p:nvSpPr>
        <p:spPr>
          <a:xfrm>
            <a:off x="7812360" y="4581128"/>
            <a:ext cx="1152128" cy="369332"/>
          </a:xfrm>
          <a:prstGeom prst="rect">
            <a:avLst/>
          </a:prstGeom>
          <a:solidFill>
            <a:srgbClr val="FFFF00"/>
          </a:solidFill>
          <a:ln w="25400">
            <a:solidFill>
              <a:schemeClr val="tx1"/>
            </a:solidFill>
          </a:ln>
        </p:spPr>
        <p:txBody>
          <a:bodyPr wrap="square" rtlCol="0">
            <a:spAutoFit/>
          </a:bodyPr>
          <a:lstStyle/>
          <a:p>
            <a:pPr eaLnBrk="0" fontAlgn="base" hangingPunct="0">
              <a:spcBef>
                <a:spcPct val="0"/>
              </a:spcBef>
              <a:spcAft>
                <a:spcPct val="0"/>
              </a:spcAft>
            </a:pPr>
            <a:r>
              <a:rPr lang="it-IT" dirty="0">
                <a:solidFill>
                  <a:prstClr val="black"/>
                </a:solidFill>
              </a:rPr>
              <a:t>Neutrone</a:t>
            </a:r>
          </a:p>
        </p:txBody>
      </p:sp>
      <p:pic>
        <p:nvPicPr>
          <p:cNvPr id="2056" name="Picture 8"/>
          <p:cNvPicPr>
            <a:picLocks noChangeAspect="1" noChangeArrowheads="1"/>
          </p:cNvPicPr>
          <p:nvPr/>
        </p:nvPicPr>
        <p:blipFill>
          <a:blip r:embed="rId7" cstate="print"/>
          <a:srcRect/>
          <a:stretch>
            <a:fillRect/>
          </a:stretch>
        </p:blipFill>
        <p:spPr bwMode="auto">
          <a:xfrm>
            <a:off x="5796136" y="4221088"/>
            <a:ext cx="1983062" cy="1656184"/>
          </a:xfrm>
          <a:prstGeom prst="rect">
            <a:avLst/>
          </a:prstGeom>
          <a:noFill/>
          <a:ln w="25400">
            <a:solidFill>
              <a:schemeClr val="tx1"/>
            </a:solidFill>
            <a:miter lim="800000"/>
            <a:headEnd/>
            <a:tailEnd/>
          </a:ln>
        </p:spPr>
      </p:pic>
      <p:grpSp>
        <p:nvGrpSpPr>
          <p:cNvPr id="51" name="Gruppo 50"/>
          <p:cNvGrpSpPr/>
          <p:nvPr/>
        </p:nvGrpSpPr>
        <p:grpSpPr>
          <a:xfrm>
            <a:off x="755576" y="1911995"/>
            <a:ext cx="1047750" cy="1584176"/>
            <a:chOff x="971600" y="1916832"/>
            <a:chExt cx="1047750" cy="1584176"/>
          </a:xfrm>
        </p:grpSpPr>
        <p:sp>
          <p:nvSpPr>
            <p:cNvPr id="40" name="CasellaDiTesto 39"/>
            <p:cNvSpPr txBox="1"/>
            <p:nvPr/>
          </p:nvSpPr>
          <p:spPr>
            <a:xfrm>
              <a:off x="1043608" y="2852936"/>
              <a:ext cx="792088" cy="369332"/>
            </a:xfrm>
            <a:prstGeom prst="rect">
              <a:avLst/>
            </a:prstGeom>
            <a:solidFill>
              <a:srgbClr val="FFFF00"/>
            </a:solidFill>
            <a:ln>
              <a:solidFill>
                <a:schemeClr val="tx1"/>
              </a:solidFill>
            </a:ln>
          </p:spPr>
          <p:txBody>
            <a:bodyPr wrap="square" rtlCol="0">
              <a:spAutoFit/>
            </a:bodyPr>
            <a:lstStyle/>
            <a:p>
              <a:pPr eaLnBrk="0" fontAlgn="base" hangingPunct="0">
                <a:spcBef>
                  <a:spcPct val="0"/>
                </a:spcBef>
                <a:spcAft>
                  <a:spcPct val="0"/>
                </a:spcAft>
              </a:pPr>
              <a:r>
                <a:rPr lang="it-IT" dirty="0">
                  <a:solidFill>
                    <a:prstClr val="black"/>
                  </a:solidFill>
                </a:rPr>
                <a:t>1896</a:t>
              </a:r>
            </a:p>
          </p:txBody>
        </p:sp>
        <p:cxnSp>
          <p:nvCxnSpPr>
            <p:cNvPr id="41" name="Connettore 1 40"/>
            <p:cNvCxnSpPr/>
            <p:nvPr/>
          </p:nvCxnSpPr>
          <p:spPr>
            <a:xfrm>
              <a:off x="1403648" y="3212976"/>
              <a:ext cx="0" cy="288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2057" name="Picture 9"/>
            <p:cNvPicPr>
              <a:picLocks noChangeAspect="1" noChangeArrowheads="1"/>
            </p:cNvPicPr>
            <p:nvPr/>
          </p:nvPicPr>
          <p:blipFill>
            <a:blip r:embed="rId8" cstate="print"/>
            <a:srcRect/>
            <a:stretch>
              <a:fillRect/>
            </a:stretch>
          </p:blipFill>
          <p:spPr bwMode="auto">
            <a:xfrm>
              <a:off x="971600" y="1916832"/>
              <a:ext cx="1047750" cy="919163"/>
            </a:xfrm>
            <a:prstGeom prst="rect">
              <a:avLst/>
            </a:prstGeom>
            <a:noFill/>
            <a:ln w="9525">
              <a:noFill/>
              <a:miter lim="800000"/>
              <a:headEnd/>
              <a:tailEnd/>
            </a:ln>
          </p:spPr>
        </p:pic>
      </p:grpSp>
      <p:grpSp>
        <p:nvGrpSpPr>
          <p:cNvPr id="50" name="Gruppo 49"/>
          <p:cNvGrpSpPr/>
          <p:nvPr/>
        </p:nvGrpSpPr>
        <p:grpSpPr>
          <a:xfrm>
            <a:off x="2987824" y="1052736"/>
            <a:ext cx="1368152" cy="2448272"/>
            <a:chOff x="2195736" y="1052736"/>
            <a:chExt cx="1368152" cy="2448272"/>
          </a:xfrm>
        </p:grpSpPr>
        <p:sp>
          <p:nvSpPr>
            <p:cNvPr id="44" name="CasellaDiTesto 43"/>
            <p:cNvSpPr txBox="1"/>
            <p:nvPr/>
          </p:nvSpPr>
          <p:spPr>
            <a:xfrm>
              <a:off x="2195736" y="2852936"/>
              <a:ext cx="1368152" cy="369332"/>
            </a:xfrm>
            <a:prstGeom prst="rect">
              <a:avLst/>
            </a:prstGeom>
            <a:solidFill>
              <a:srgbClr val="FFFF00"/>
            </a:solidFill>
            <a:ln>
              <a:solidFill>
                <a:schemeClr val="tx1"/>
              </a:solidFill>
            </a:ln>
          </p:spPr>
          <p:txBody>
            <a:bodyPr wrap="square" rtlCol="0">
              <a:spAutoFit/>
            </a:bodyPr>
            <a:lstStyle/>
            <a:p>
              <a:pPr eaLnBrk="0" fontAlgn="base" hangingPunct="0">
                <a:spcBef>
                  <a:spcPct val="0"/>
                </a:spcBef>
                <a:spcAft>
                  <a:spcPct val="0"/>
                </a:spcAft>
              </a:pPr>
              <a:r>
                <a:rPr lang="it-IT" dirty="0">
                  <a:solidFill>
                    <a:prstClr val="black"/>
                  </a:solidFill>
                </a:rPr>
                <a:t>1911 / 1912</a:t>
              </a:r>
            </a:p>
          </p:txBody>
        </p:sp>
        <p:cxnSp>
          <p:nvCxnSpPr>
            <p:cNvPr id="45" name="Connettore 1 44"/>
            <p:cNvCxnSpPr/>
            <p:nvPr/>
          </p:nvCxnSpPr>
          <p:spPr>
            <a:xfrm>
              <a:off x="2843808" y="3212976"/>
              <a:ext cx="0" cy="288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2058" name="Picture 10"/>
            <p:cNvPicPr>
              <a:picLocks noChangeAspect="1" noChangeArrowheads="1"/>
            </p:cNvPicPr>
            <p:nvPr/>
          </p:nvPicPr>
          <p:blipFill>
            <a:blip r:embed="rId9" cstate="print"/>
            <a:srcRect/>
            <a:stretch>
              <a:fillRect/>
            </a:stretch>
          </p:blipFill>
          <p:spPr bwMode="auto">
            <a:xfrm>
              <a:off x="2267744" y="1052736"/>
              <a:ext cx="1154807" cy="1757591"/>
            </a:xfrm>
            <a:prstGeom prst="rect">
              <a:avLst/>
            </a:prstGeom>
            <a:noFill/>
            <a:ln w="9525">
              <a:noFill/>
              <a:miter lim="800000"/>
              <a:headEnd/>
              <a:tailEnd/>
            </a:ln>
          </p:spPr>
        </p:pic>
      </p:grpSp>
      <p:grpSp>
        <p:nvGrpSpPr>
          <p:cNvPr id="75" name="Gruppo 74"/>
          <p:cNvGrpSpPr/>
          <p:nvPr/>
        </p:nvGrpSpPr>
        <p:grpSpPr>
          <a:xfrm>
            <a:off x="1907704" y="1700808"/>
            <a:ext cx="1106488" cy="1872208"/>
            <a:chOff x="1907704" y="1700808"/>
            <a:chExt cx="1106488" cy="1872208"/>
          </a:xfrm>
        </p:grpSpPr>
        <p:pic>
          <p:nvPicPr>
            <p:cNvPr id="2059" name="Picture 11"/>
            <p:cNvPicPr>
              <a:picLocks noChangeAspect="1" noChangeArrowheads="1"/>
            </p:cNvPicPr>
            <p:nvPr/>
          </p:nvPicPr>
          <p:blipFill>
            <a:blip r:embed="rId10" cstate="print"/>
            <a:srcRect/>
            <a:stretch>
              <a:fillRect/>
            </a:stretch>
          </p:blipFill>
          <p:spPr bwMode="auto">
            <a:xfrm>
              <a:off x="1907704" y="1700808"/>
              <a:ext cx="1106488" cy="1106488"/>
            </a:xfrm>
            <a:prstGeom prst="rect">
              <a:avLst/>
            </a:prstGeom>
            <a:noFill/>
            <a:ln w="25400">
              <a:solidFill>
                <a:schemeClr val="tx1"/>
              </a:solidFill>
              <a:miter lim="800000"/>
              <a:headEnd/>
              <a:tailEnd/>
            </a:ln>
          </p:spPr>
        </p:pic>
        <p:sp>
          <p:nvSpPr>
            <p:cNvPr id="53" name="CasellaDiTesto 52"/>
            <p:cNvSpPr txBox="1"/>
            <p:nvPr/>
          </p:nvSpPr>
          <p:spPr>
            <a:xfrm>
              <a:off x="2051720" y="2852936"/>
              <a:ext cx="792088" cy="369332"/>
            </a:xfrm>
            <a:prstGeom prst="rect">
              <a:avLst/>
            </a:prstGeom>
            <a:solidFill>
              <a:srgbClr val="FFFF00"/>
            </a:solidFill>
            <a:ln>
              <a:solidFill>
                <a:schemeClr val="tx1"/>
              </a:solidFill>
            </a:ln>
          </p:spPr>
          <p:txBody>
            <a:bodyPr wrap="square" rtlCol="0">
              <a:spAutoFit/>
            </a:bodyPr>
            <a:lstStyle/>
            <a:p>
              <a:pPr eaLnBrk="0" fontAlgn="base" hangingPunct="0">
                <a:spcBef>
                  <a:spcPct val="0"/>
                </a:spcBef>
                <a:spcAft>
                  <a:spcPct val="0"/>
                </a:spcAft>
              </a:pPr>
              <a:r>
                <a:rPr lang="it-IT" dirty="0">
                  <a:solidFill>
                    <a:prstClr val="black"/>
                  </a:solidFill>
                </a:rPr>
                <a:t>1905</a:t>
              </a:r>
            </a:p>
          </p:txBody>
        </p:sp>
        <p:cxnSp>
          <p:nvCxnSpPr>
            <p:cNvPr id="54" name="Connettore 1 53"/>
            <p:cNvCxnSpPr>
              <a:stCxn id="53" idx="2"/>
            </p:cNvCxnSpPr>
            <p:nvPr/>
          </p:nvCxnSpPr>
          <p:spPr>
            <a:xfrm>
              <a:off x="2447764" y="3222268"/>
              <a:ext cx="36004" cy="3507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060" name="Picture 12"/>
          <p:cNvPicPr>
            <a:picLocks noChangeAspect="1" noChangeArrowheads="1"/>
          </p:cNvPicPr>
          <p:nvPr/>
        </p:nvPicPr>
        <p:blipFill>
          <a:blip r:embed="rId11" cstate="print"/>
          <a:srcRect/>
          <a:stretch>
            <a:fillRect/>
          </a:stretch>
        </p:blipFill>
        <p:spPr bwMode="auto">
          <a:xfrm>
            <a:off x="7308304" y="1412776"/>
            <a:ext cx="1532153" cy="1152128"/>
          </a:xfrm>
          <a:prstGeom prst="rect">
            <a:avLst/>
          </a:prstGeom>
          <a:noFill/>
          <a:ln w="25400">
            <a:solidFill>
              <a:schemeClr val="tx1"/>
            </a:solidFill>
            <a:miter lim="800000"/>
            <a:headEnd/>
            <a:tailEnd/>
          </a:ln>
        </p:spPr>
      </p:pic>
      <p:cxnSp>
        <p:nvCxnSpPr>
          <p:cNvPr id="77" name="Connettore 1 76"/>
          <p:cNvCxnSpPr/>
          <p:nvPr/>
        </p:nvCxnSpPr>
        <p:spPr>
          <a:xfrm>
            <a:off x="8244408" y="2492896"/>
            <a:ext cx="0" cy="100811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CasellaDiTesto 83"/>
          <p:cNvSpPr txBox="1"/>
          <p:nvPr/>
        </p:nvSpPr>
        <p:spPr>
          <a:xfrm>
            <a:off x="7524328" y="2564904"/>
            <a:ext cx="1152128" cy="369332"/>
          </a:xfrm>
          <a:prstGeom prst="rect">
            <a:avLst/>
          </a:prstGeom>
          <a:solidFill>
            <a:srgbClr val="FFFF00"/>
          </a:solidFill>
          <a:ln w="25400">
            <a:solidFill>
              <a:schemeClr val="tx1"/>
            </a:solidFill>
          </a:ln>
        </p:spPr>
        <p:txBody>
          <a:bodyPr wrap="square" rtlCol="0">
            <a:spAutoFit/>
          </a:bodyPr>
          <a:lstStyle/>
          <a:p>
            <a:pPr eaLnBrk="0" fontAlgn="base" hangingPunct="0">
              <a:spcBef>
                <a:spcPct val="0"/>
              </a:spcBef>
              <a:spcAft>
                <a:spcPct val="0"/>
              </a:spcAft>
            </a:pPr>
            <a:r>
              <a:rPr lang="it-IT" dirty="0">
                <a:solidFill>
                  <a:prstClr val="black"/>
                </a:solidFill>
              </a:rPr>
              <a:t>Ciclotrone</a:t>
            </a:r>
          </a:p>
        </p:txBody>
      </p:sp>
      <p:sp>
        <p:nvSpPr>
          <p:cNvPr id="92" name="CasellaDiTesto 91"/>
          <p:cNvSpPr txBox="1"/>
          <p:nvPr/>
        </p:nvSpPr>
        <p:spPr>
          <a:xfrm>
            <a:off x="5868144" y="2420888"/>
            <a:ext cx="1296144" cy="646331"/>
          </a:xfrm>
          <a:prstGeom prst="rect">
            <a:avLst/>
          </a:prstGeom>
          <a:solidFill>
            <a:srgbClr val="FFFF00"/>
          </a:solidFill>
          <a:ln w="25400">
            <a:solidFill>
              <a:schemeClr val="tx1"/>
            </a:solidFill>
          </a:ln>
        </p:spPr>
        <p:txBody>
          <a:bodyPr wrap="square" rtlCol="0">
            <a:spAutoFit/>
          </a:bodyPr>
          <a:lstStyle/>
          <a:p>
            <a:pPr eaLnBrk="0" fontAlgn="base" hangingPunct="0">
              <a:spcBef>
                <a:spcPct val="0"/>
              </a:spcBef>
              <a:spcAft>
                <a:spcPct val="0"/>
              </a:spcAft>
            </a:pPr>
            <a:r>
              <a:rPr lang="it-IT" dirty="0">
                <a:solidFill>
                  <a:prstClr val="black"/>
                </a:solidFill>
              </a:rPr>
              <a:t>Positrone</a:t>
            </a:r>
          </a:p>
          <a:p>
            <a:pPr eaLnBrk="0" fontAlgn="base" hangingPunct="0">
              <a:spcBef>
                <a:spcPct val="0"/>
              </a:spcBef>
              <a:spcAft>
                <a:spcPct val="0"/>
              </a:spcAft>
            </a:pPr>
            <a:r>
              <a:rPr lang="it-IT" dirty="0">
                <a:solidFill>
                  <a:prstClr val="black"/>
                </a:solidFill>
              </a:rPr>
              <a:t>Antimateria</a:t>
            </a:r>
          </a:p>
        </p:txBody>
      </p:sp>
      <p:sp>
        <p:nvSpPr>
          <p:cNvPr id="93" name="CasellaDiTesto 92"/>
          <p:cNvSpPr txBox="1"/>
          <p:nvPr/>
        </p:nvSpPr>
        <p:spPr>
          <a:xfrm>
            <a:off x="7164288" y="2924944"/>
            <a:ext cx="792088" cy="369332"/>
          </a:xfrm>
          <a:prstGeom prst="rect">
            <a:avLst/>
          </a:prstGeom>
          <a:solidFill>
            <a:srgbClr val="FFFF00"/>
          </a:solidFill>
          <a:ln>
            <a:solidFill>
              <a:schemeClr val="tx1"/>
            </a:solidFill>
          </a:ln>
        </p:spPr>
        <p:txBody>
          <a:bodyPr wrap="square" rtlCol="0">
            <a:spAutoFit/>
          </a:bodyPr>
          <a:lstStyle/>
          <a:p>
            <a:pPr eaLnBrk="0" fontAlgn="base" hangingPunct="0">
              <a:spcBef>
                <a:spcPct val="0"/>
              </a:spcBef>
              <a:spcAft>
                <a:spcPct val="0"/>
              </a:spcAft>
            </a:pPr>
            <a:r>
              <a:rPr lang="it-IT" dirty="0">
                <a:solidFill>
                  <a:prstClr val="black"/>
                </a:solidFill>
              </a:rPr>
              <a:t>1932</a:t>
            </a:r>
          </a:p>
        </p:txBody>
      </p:sp>
      <p:pic>
        <p:nvPicPr>
          <p:cNvPr id="2061" name="Picture 13"/>
          <p:cNvPicPr>
            <a:picLocks noChangeAspect="1" noChangeArrowheads="1"/>
          </p:cNvPicPr>
          <p:nvPr/>
        </p:nvPicPr>
        <p:blipFill>
          <a:blip r:embed="rId12" cstate="print"/>
          <a:srcRect/>
          <a:stretch>
            <a:fillRect/>
          </a:stretch>
        </p:blipFill>
        <p:spPr bwMode="auto">
          <a:xfrm>
            <a:off x="6012160" y="1340768"/>
            <a:ext cx="1004993" cy="1013098"/>
          </a:xfrm>
          <a:prstGeom prst="rect">
            <a:avLst/>
          </a:prstGeom>
          <a:noFill/>
          <a:ln w="25400">
            <a:solidFill>
              <a:schemeClr val="tx1"/>
            </a:solidFill>
            <a:miter lim="800000"/>
            <a:headEnd/>
            <a:tailEnd/>
          </a:ln>
        </p:spPr>
      </p:pic>
      <p:grpSp>
        <p:nvGrpSpPr>
          <p:cNvPr id="4" name="Gruppo 3">
            <a:extLst>
              <a:ext uri="{FF2B5EF4-FFF2-40B4-BE49-F238E27FC236}">
                <a16:creationId xmlns:a16="http://schemas.microsoft.com/office/drawing/2014/main" id="{A2CD6A6B-7308-4E01-BC96-A0A168F1BAFC}"/>
              </a:ext>
            </a:extLst>
          </p:cNvPr>
          <p:cNvGrpSpPr/>
          <p:nvPr/>
        </p:nvGrpSpPr>
        <p:grpSpPr>
          <a:xfrm>
            <a:off x="4355976" y="908720"/>
            <a:ext cx="1536770" cy="1870467"/>
            <a:chOff x="4355976" y="908720"/>
            <a:chExt cx="1536770" cy="1870467"/>
          </a:xfrm>
        </p:grpSpPr>
        <p:pic>
          <p:nvPicPr>
            <p:cNvPr id="2062" name="Picture 14"/>
            <p:cNvPicPr>
              <a:picLocks noChangeAspect="1" noChangeArrowheads="1"/>
            </p:cNvPicPr>
            <p:nvPr/>
          </p:nvPicPr>
          <p:blipFill>
            <a:blip r:embed="rId13" cstate="print"/>
            <a:srcRect/>
            <a:stretch>
              <a:fillRect/>
            </a:stretch>
          </p:blipFill>
          <p:spPr bwMode="auto">
            <a:xfrm>
              <a:off x="4355976" y="908720"/>
              <a:ext cx="1536770" cy="864096"/>
            </a:xfrm>
            <a:prstGeom prst="rect">
              <a:avLst/>
            </a:prstGeom>
            <a:noFill/>
            <a:ln w="9525">
              <a:noFill/>
              <a:miter lim="800000"/>
              <a:headEnd/>
              <a:tailEnd/>
            </a:ln>
          </p:spPr>
        </p:pic>
        <p:sp>
          <p:nvSpPr>
            <p:cNvPr id="97" name="CasellaDiTesto 96"/>
            <p:cNvSpPr txBox="1"/>
            <p:nvPr/>
          </p:nvSpPr>
          <p:spPr>
            <a:xfrm>
              <a:off x="4716016" y="1772816"/>
              <a:ext cx="792088" cy="369332"/>
            </a:xfrm>
            <a:prstGeom prst="rect">
              <a:avLst/>
            </a:prstGeom>
            <a:solidFill>
              <a:srgbClr val="FFFF00"/>
            </a:solidFill>
            <a:ln>
              <a:solidFill>
                <a:schemeClr val="tx1"/>
              </a:solidFill>
            </a:ln>
          </p:spPr>
          <p:txBody>
            <a:bodyPr wrap="square" rtlCol="0">
              <a:spAutoFit/>
            </a:bodyPr>
            <a:lstStyle/>
            <a:p>
              <a:pPr eaLnBrk="0" fontAlgn="base" hangingPunct="0">
                <a:spcBef>
                  <a:spcPct val="0"/>
                </a:spcBef>
                <a:spcAft>
                  <a:spcPct val="0"/>
                </a:spcAft>
              </a:pPr>
              <a:r>
                <a:rPr lang="it-IT" dirty="0">
                  <a:solidFill>
                    <a:prstClr val="black"/>
                  </a:solidFill>
                </a:rPr>
                <a:t>1930</a:t>
              </a:r>
            </a:p>
          </p:txBody>
        </p:sp>
        <p:sp>
          <p:nvSpPr>
            <p:cNvPr id="98" name="CasellaDiTesto 97"/>
            <p:cNvSpPr txBox="1"/>
            <p:nvPr/>
          </p:nvSpPr>
          <p:spPr>
            <a:xfrm>
              <a:off x="4572000" y="2132856"/>
              <a:ext cx="1152128" cy="646331"/>
            </a:xfrm>
            <a:prstGeom prst="rect">
              <a:avLst/>
            </a:prstGeom>
            <a:solidFill>
              <a:srgbClr val="FFFF00"/>
            </a:solidFill>
            <a:ln w="25400">
              <a:solidFill>
                <a:schemeClr val="tx1"/>
              </a:solidFill>
            </a:ln>
          </p:spPr>
          <p:txBody>
            <a:bodyPr wrap="square" rtlCol="0">
              <a:spAutoFit/>
            </a:bodyPr>
            <a:lstStyle/>
            <a:p>
              <a:pPr eaLnBrk="0" fontAlgn="base" hangingPunct="0">
                <a:spcBef>
                  <a:spcPct val="0"/>
                </a:spcBef>
                <a:spcAft>
                  <a:spcPct val="0"/>
                </a:spcAft>
              </a:pPr>
              <a:r>
                <a:rPr lang="it-IT" dirty="0">
                  <a:solidFill>
                    <a:prstClr val="black"/>
                  </a:solidFill>
                </a:rPr>
                <a:t>Ipotesi del neutrino</a:t>
              </a:r>
            </a:p>
          </p:txBody>
        </p:sp>
      </p:grpSp>
      <p:sp>
        <p:nvSpPr>
          <p:cNvPr id="52" name="CasellaDiTesto 51"/>
          <p:cNvSpPr txBox="1"/>
          <p:nvPr/>
        </p:nvSpPr>
        <p:spPr>
          <a:xfrm>
            <a:off x="1377281" y="3425178"/>
            <a:ext cx="1872208" cy="769441"/>
          </a:xfrm>
          <a:prstGeom prst="rect">
            <a:avLst/>
          </a:prstGeom>
          <a:solidFill>
            <a:srgbClr val="FFFF00"/>
          </a:solidFill>
          <a:ln>
            <a:solidFill>
              <a:schemeClr val="tx1"/>
            </a:solidFill>
          </a:ln>
        </p:spPr>
        <p:txBody>
          <a:bodyPr wrap="square" rtlCol="0">
            <a:spAutoFit/>
          </a:bodyPr>
          <a:lstStyle/>
          <a:p>
            <a:pPr eaLnBrk="0" fontAlgn="base" hangingPunct="0">
              <a:spcBef>
                <a:spcPct val="0"/>
              </a:spcBef>
              <a:spcAft>
                <a:spcPct val="0"/>
              </a:spcAft>
            </a:pPr>
            <a:r>
              <a:rPr lang="it-IT" sz="4400" b="1" dirty="0">
                <a:solidFill>
                  <a:prstClr val="black"/>
                </a:solidFill>
              </a:rPr>
              <a:t>E = mc</a:t>
            </a:r>
            <a:r>
              <a:rPr lang="it-IT" sz="4400" b="1" baseline="30000" dirty="0">
                <a:solidFill>
                  <a:prstClr val="black"/>
                </a:solidFill>
              </a:rPr>
              <a:t>2</a:t>
            </a:r>
          </a:p>
        </p:txBody>
      </p:sp>
    </p:spTree>
    <p:extLst>
      <p:ext uri="{BB962C8B-B14F-4D97-AF65-F5344CB8AC3E}">
        <p14:creationId xmlns:p14="http://schemas.microsoft.com/office/powerpoint/2010/main" val="92815036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11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8F33FACF-804B-4096-AE4C-ED0F3FF12868}"/>
              </a:ext>
            </a:extLst>
          </p:cNvPr>
          <p:cNvSpPr>
            <a:spLocks noGrp="1"/>
          </p:cNvSpPr>
          <p:nvPr>
            <p:ph type="ctrTitle"/>
          </p:nvPr>
        </p:nvSpPr>
        <p:spPr>
          <a:xfrm>
            <a:off x="611560" y="1196752"/>
            <a:ext cx="7772400" cy="1470025"/>
          </a:xfrm>
        </p:spPr>
        <p:txBody>
          <a:bodyPr/>
          <a:lstStyle/>
          <a:p>
            <a:r>
              <a:rPr lang="it-IT" dirty="0"/>
              <a:t>TEORIA DI OSCILLAZIONE DEL NEUTRINO</a:t>
            </a:r>
          </a:p>
        </p:txBody>
      </p:sp>
      <p:sp>
        <p:nvSpPr>
          <p:cNvPr id="3" name="CasellaDiTesto 2"/>
          <p:cNvSpPr txBox="1"/>
          <p:nvPr/>
        </p:nvSpPr>
        <p:spPr>
          <a:xfrm>
            <a:off x="2483768" y="2666777"/>
            <a:ext cx="4870780" cy="646331"/>
          </a:xfrm>
          <a:prstGeom prst="rect">
            <a:avLst/>
          </a:prstGeom>
          <a:noFill/>
        </p:spPr>
        <p:txBody>
          <a:bodyPr wrap="square" rtlCol="0">
            <a:spAutoFit/>
          </a:bodyPr>
          <a:lstStyle/>
          <a:p>
            <a:r>
              <a:rPr lang="it-IT" sz="3600" dirty="0">
                <a:ln>
                  <a:solidFill>
                    <a:schemeClr val="tx2">
                      <a:lumMod val="50000"/>
                    </a:schemeClr>
                  </a:solidFill>
                </a:ln>
                <a:solidFill>
                  <a:srgbClr val="FF0000"/>
                </a:solidFill>
              </a:rPr>
              <a:t>Alessandro Oberti   5E</a:t>
            </a:r>
          </a:p>
        </p:txBody>
      </p:sp>
      <p:pic>
        <p:nvPicPr>
          <p:cNvPr id="5" name="Immagine 4">
            <a:extLst>
              <a:ext uri="{FF2B5EF4-FFF2-40B4-BE49-F238E27FC236}">
                <a16:creationId xmlns:a16="http://schemas.microsoft.com/office/drawing/2014/main" id="{9B381CAF-5F01-4BD5-A248-95B0C76A0B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2450" y="3645024"/>
            <a:ext cx="3430620" cy="2572965"/>
          </a:xfrm>
          <a:prstGeom prst="rect">
            <a:avLst/>
          </a:prstGeom>
        </p:spPr>
      </p:pic>
    </p:spTree>
    <p:extLst>
      <p:ext uri="{BB962C8B-B14F-4D97-AF65-F5344CB8AC3E}">
        <p14:creationId xmlns:p14="http://schemas.microsoft.com/office/powerpoint/2010/main" val="525257332"/>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93B415-FD32-482B-AA4B-F17B6BBE921D}"/>
              </a:ext>
            </a:extLst>
          </p:cNvPr>
          <p:cNvSpPr>
            <a:spLocks noGrp="1"/>
          </p:cNvSpPr>
          <p:nvPr>
            <p:ph type="title"/>
          </p:nvPr>
        </p:nvSpPr>
        <p:spPr>
          <a:xfrm>
            <a:off x="1004884" y="67462"/>
            <a:ext cx="6192837" cy="978291"/>
          </a:xfrm>
        </p:spPr>
        <p:txBody>
          <a:bodyPr/>
          <a:lstStyle/>
          <a:p>
            <a:r>
              <a:rPr lang="it-IT" sz="3200" dirty="0"/>
              <a:t>Pontecorvo e la</a:t>
            </a:r>
            <a:br>
              <a:rPr lang="it-IT" sz="3200" dirty="0"/>
            </a:br>
            <a:r>
              <a:rPr lang="it-IT" sz="3200" dirty="0"/>
              <a:t>Teoria di oscillazione del neutrino</a:t>
            </a:r>
          </a:p>
        </p:txBody>
      </p:sp>
      <p:sp>
        <p:nvSpPr>
          <p:cNvPr id="8" name="CasellaDiTesto 7">
            <a:extLst>
              <a:ext uri="{FF2B5EF4-FFF2-40B4-BE49-F238E27FC236}">
                <a16:creationId xmlns:a16="http://schemas.microsoft.com/office/drawing/2014/main" id="{D499DFB9-EFC9-443B-A9E1-6B9002D76E1B}"/>
              </a:ext>
            </a:extLst>
          </p:cNvPr>
          <p:cNvSpPr txBox="1"/>
          <p:nvPr/>
        </p:nvSpPr>
        <p:spPr>
          <a:xfrm>
            <a:off x="467536" y="1409265"/>
            <a:ext cx="8208912" cy="1138773"/>
          </a:xfrm>
          <a:prstGeom prst="rect">
            <a:avLst/>
          </a:prstGeom>
          <a:noFill/>
        </p:spPr>
        <p:txBody>
          <a:bodyPr wrap="square" rtlCol="0">
            <a:spAutoFit/>
          </a:bodyPr>
          <a:lstStyle/>
          <a:p>
            <a:r>
              <a:rPr lang="it-IT" sz="2800" b="1" dirty="0">
                <a:solidFill>
                  <a:srgbClr val="FF0000"/>
                </a:solidFill>
              </a:rPr>
              <a:t>1957</a:t>
            </a:r>
            <a:r>
              <a:rPr lang="it-IT" dirty="0"/>
              <a:t> </a:t>
            </a:r>
            <a:r>
              <a:rPr lang="it-IT" sz="2000" b="1" dirty="0"/>
              <a:t>( prima della scoperta del secondo neutrino del 1962) Pontecorvo pubblica un  in cui suggerisce l’esistenza di possibili oscillazioni neutrino - antineutrino</a:t>
            </a:r>
          </a:p>
        </p:txBody>
      </p:sp>
      <p:sp>
        <p:nvSpPr>
          <p:cNvPr id="10" name="CasellaDiTesto 9">
            <a:extLst>
              <a:ext uri="{FF2B5EF4-FFF2-40B4-BE49-F238E27FC236}">
                <a16:creationId xmlns:a16="http://schemas.microsoft.com/office/drawing/2014/main" id="{9DB0582D-F5FA-4A4E-83D1-F52216DCEE60}"/>
              </a:ext>
            </a:extLst>
          </p:cNvPr>
          <p:cNvSpPr txBox="1"/>
          <p:nvPr/>
        </p:nvSpPr>
        <p:spPr>
          <a:xfrm>
            <a:off x="467536" y="2516187"/>
            <a:ext cx="8208912" cy="830997"/>
          </a:xfrm>
          <a:prstGeom prst="rect">
            <a:avLst/>
          </a:prstGeom>
          <a:noFill/>
        </p:spPr>
        <p:txBody>
          <a:bodyPr wrap="square" rtlCol="0">
            <a:spAutoFit/>
          </a:bodyPr>
          <a:lstStyle/>
          <a:p>
            <a:r>
              <a:rPr lang="it-IT" sz="2800" b="1" dirty="0">
                <a:solidFill>
                  <a:srgbClr val="FF0000"/>
                </a:solidFill>
              </a:rPr>
              <a:t>1967</a:t>
            </a:r>
            <a:r>
              <a:rPr lang="it-IT" dirty="0"/>
              <a:t> </a:t>
            </a:r>
            <a:r>
              <a:rPr lang="it-IT" sz="2000" b="1" dirty="0"/>
              <a:t>( dopo la scoperta del secondo neutrino) pubblica un secondo articolo in cui introduce le oscillazioni </a:t>
            </a:r>
            <a:r>
              <a:rPr lang="it-IT" sz="2000" b="1" dirty="0">
                <a:sym typeface="Symbol" panose="05050102010706020507" pitchFamily="18" charset="2"/>
              </a:rPr>
              <a:t></a:t>
            </a:r>
            <a:r>
              <a:rPr lang="it-IT" sz="2000" b="1" baseline="-25000" dirty="0">
                <a:sym typeface="Symbol" panose="05050102010706020507" pitchFamily="18" charset="2"/>
              </a:rPr>
              <a:t>e</a:t>
            </a:r>
            <a:r>
              <a:rPr lang="it-IT" sz="2000" b="1" dirty="0">
                <a:sym typeface="Symbol" panose="05050102010706020507" pitchFamily="18" charset="2"/>
              </a:rPr>
              <a:t>  </a:t>
            </a:r>
            <a:r>
              <a:rPr lang="it-IT" sz="2000" b="1" baseline="-25000" dirty="0">
                <a:sym typeface="Symbol" panose="05050102010706020507" pitchFamily="18" charset="2"/>
              </a:rPr>
              <a:t></a:t>
            </a:r>
            <a:endParaRPr lang="it-IT" sz="2000" b="1" dirty="0"/>
          </a:p>
        </p:txBody>
      </p:sp>
      <p:sp>
        <p:nvSpPr>
          <p:cNvPr id="12" name="CasellaDiTesto 11">
            <a:extLst>
              <a:ext uri="{FF2B5EF4-FFF2-40B4-BE49-F238E27FC236}">
                <a16:creationId xmlns:a16="http://schemas.microsoft.com/office/drawing/2014/main" id="{6409A87D-2F86-4ECB-A6BD-60AA042CC7E6}"/>
              </a:ext>
            </a:extLst>
          </p:cNvPr>
          <p:cNvSpPr txBox="1"/>
          <p:nvPr/>
        </p:nvSpPr>
        <p:spPr>
          <a:xfrm>
            <a:off x="494104" y="3333559"/>
            <a:ext cx="8208912" cy="830997"/>
          </a:xfrm>
          <a:prstGeom prst="rect">
            <a:avLst/>
          </a:prstGeom>
          <a:noFill/>
        </p:spPr>
        <p:txBody>
          <a:bodyPr wrap="square" rtlCol="0">
            <a:spAutoFit/>
          </a:bodyPr>
          <a:lstStyle/>
          <a:p>
            <a:r>
              <a:rPr lang="it-IT" sz="2800" b="1" dirty="0">
                <a:solidFill>
                  <a:srgbClr val="FF0000"/>
                </a:solidFill>
              </a:rPr>
              <a:t>1969</a:t>
            </a:r>
            <a:r>
              <a:rPr lang="it-IT" dirty="0"/>
              <a:t> </a:t>
            </a:r>
            <a:r>
              <a:rPr lang="it-IT" sz="2000" b="1" dirty="0"/>
              <a:t>, in collaborazione con il fisico teorico </a:t>
            </a:r>
            <a:r>
              <a:rPr lang="it-IT" sz="2000" b="1" dirty="0" err="1"/>
              <a:t>Gribov</a:t>
            </a:r>
            <a:r>
              <a:rPr lang="it-IT" sz="2000" b="1" dirty="0"/>
              <a:t> presenta in dettaglio il formalismo matematico della teoria delle oscillazioni tra due neutrini.</a:t>
            </a:r>
          </a:p>
        </p:txBody>
      </p:sp>
      <p:pic>
        <p:nvPicPr>
          <p:cNvPr id="4" name="Immagine 3">
            <a:extLst>
              <a:ext uri="{FF2B5EF4-FFF2-40B4-BE49-F238E27FC236}">
                <a16:creationId xmlns:a16="http://schemas.microsoft.com/office/drawing/2014/main" id="{DAD49A88-307D-4E04-800C-D62222173F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1800" y="4280260"/>
            <a:ext cx="2811456" cy="2336949"/>
          </a:xfrm>
          <a:prstGeom prst="rect">
            <a:avLst/>
          </a:prstGeom>
        </p:spPr>
      </p:pic>
    </p:spTree>
    <p:extLst>
      <p:ext uri="{BB962C8B-B14F-4D97-AF65-F5344CB8AC3E}">
        <p14:creationId xmlns:p14="http://schemas.microsoft.com/office/powerpoint/2010/main" val="368387954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 calcmode="lin" valueType="num">
                                      <p:cBhvr additive="base">
                                        <p:cTn id="1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89B562-9A6F-45B4-BAE7-B03EC5A14F9B}"/>
              </a:ext>
            </a:extLst>
          </p:cNvPr>
          <p:cNvSpPr>
            <a:spLocks noGrp="1"/>
          </p:cNvSpPr>
          <p:nvPr>
            <p:ph type="title"/>
          </p:nvPr>
        </p:nvSpPr>
        <p:spPr>
          <a:xfrm>
            <a:off x="1115616" y="17929"/>
            <a:ext cx="6120680" cy="1034807"/>
          </a:xfrm>
        </p:spPr>
        <p:txBody>
          <a:bodyPr/>
          <a:lstStyle/>
          <a:p>
            <a:r>
              <a:rPr lang="it-IT" sz="4000" dirty="0"/>
              <a:t>Neutrini in crisi di identità</a:t>
            </a:r>
            <a:endParaRPr lang="it-IT" sz="2400" dirty="0"/>
          </a:p>
        </p:txBody>
      </p:sp>
      <p:pic>
        <p:nvPicPr>
          <p:cNvPr id="8" name="Immagine 7">
            <a:extLst>
              <a:ext uri="{FF2B5EF4-FFF2-40B4-BE49-F238E27FC236}">
                <a16:creationId xmlns:a16="http://schemas.microsoft.com/office/drawing/2014/main" id="{6451BB42-687D-4AA1-B566-4C0FA648D094}"/>
              </a:ext>
            </a:extLst>
          </p:cNvPr>
          <p:cNvPicPr>
            <a:picLocks noChangeAspect="1"/>
          </p:cNvPicPr>
          <p:nvPr/>
        </p:nvPicPr>
        <p:blipFill>
          <a:blip r:embed="rId2"/>
          <a:stretch>
            <a:fillRect/>
          </a:stretch>
        </p:blipFill>
        <p:spPr>
          <a:xfrm>
            <a:off x="191540" y="1305657"/>
            <a:ext cx="3634728" cy="3059447"/>
          </a:xfrm>
          <a:prstGeom prst="rect">
            <a:avLst/>
          </a:prstGeom>
        </p:spPr>
      </p:pic>
      <p:cxnSp>
        <p:nvCxnSpPr>
          <p:cNvPr id="9" name="Connettore 2 8">
            <a:extLst>
              <a:ext uri="{FF2B5EF4-FFF2-40B4-BE49-F238E27FC236}">
                <a16:creationId xmlns:a16="http://schemas.microsoft.com/office/drawing/2014/main" id="{72D1A811-E15C-4D93-A0E5-7DFB41A10084}"/>
              </a:ext>
            </a:extLst>
          </p:cNvPr>
          <p:cNvCxnSpPr>
            <a:cxnSpLocks/>
          </p:cNvCxnSpPr>
          <p:nvPr/>
        </p:nvCxnSpPr>
        <p:spPr>
          <a:xfrm>
            <a:off x="3046291" y="3554689"/>
            <a:ext cx="1413183" cy="113754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ttore 2 10">
            <a:extLst>
              <a:ext uri="{FF2B5EF4-FFF2-40B4-BE49-F238E27FC236}">
                <a16:creationId xmlns:a16="http://schemas.microsoft.com/office/drawing/2014/main" id="{E3B6511B-6716-46F6-850F-10A8125798A0}"/>
              </a:ext>
            </a:extLst>
          </p:cNvPr>
          <p:cNvCxnSpPr>
            <a:cxnSpLocks/>
          </p:cNvCxnSpPr>
          <p:nvPr/>
        </p:nvCxnSpPr>
        <p:spPr>
          <a:xfrm>
            <a:off x="2674354" y="2608463"/>
            <a:ext cx="1501602" cy="979502"/>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CasellaDiTesto 11">
            <a:extLst>
              <a:ext uri="{FF2B5EF4-FFF2-40B4-BE49-F238E27FC236}">
                <a16:creationId xmlns:a16="http://schemas.microsoft.com/office/drawing/2014/main" id="{0B461E3B-0842-4ADC-8AF3-2498A916946D}"/>
              </a:ext>
            </a:extLst>
          </p:cNvPr>
          <p:cNvSpPr txBox="1"/>
          <p:nvPr/>
        </p:nvSpPr>
        <p:spPr>
          <a:xfrm>
            <a:off x="4503609" y="4692235"/>
            <a:ext cx="1936085" cy="369332"/>
          </a:xfrm>
          <a:prstGeom prst="rect">
            <a:avLst/>
          </a:prstGeom>
          <a:noFill/>
        </p:spPr>
        <p:txBody>
          <a:bodyPr wrap="square" rtlCol="0">
            <a:spAutoFit/>
          </a:bodyPr>
          <a:lstStyle/>
          <a:p>
            <a:r>
              <a:rPr lang="it-IT" b="1" dirty="0" err="1"/>
              <a:t>Autostato</a:t>
            </a:r>
            <a:endParaRPr lang="it-IT" b="1" dirty="0"/>
          </a:p>
        </p:txBody>
      </p:sp>
      <p:sp>
        <p:nvSpPr>
          <p:cNvPr id="14" name="CasellaDiTesto 13">
            <a:extLst>
              <a:ext uri="{FF2B5EF4-FFF2-40B4-BE49-F238E27FC236}">
                <a16:creationId xmlns:a16="http://schemas.microsoft.com/office/drawing/2014/main" id="{EA40510D-1B9A-4587-B4E8-582C03437561}"/>
              </a:ext>
            </a:extLst>
          </p:cNvPr>
          <p:cNvSpPr txBox="1"/>
          <p:nvPr/>
        </p:nvSpPr>
        <p:spPr>
          <a:xfrm>
            <a:off x="4175956" y="3691423"/>
            <a:ext cx="2200540" cy="369332"/>
          </a:xfrm>
          <a:prstGeom prst="rect">
            <a:avLst/>
          </a:prstGeom>
          <a:noFill/>
        </p:spPr>
        <p:txBody>
          <a:bodyPr wrap="square" rtlCol="0">
            <a:spAutoFit/>
          </a:bodyPr>
          <a:lstStyle/>
          <a:p>
            <a:r>
              <a:rPr lang="it-IT" b="1" dirty="0">
                <a:solidFill>
                  <a:srgbClr val="C00000"/>
                </a:solidFill>
              </a:rPr>
              <a:t>Osservabile</a:t>
            </a:r>
          </a:p>
        </p:txBody>
      </p:sp>
      <mc:AlternateContent xmlns:mc="http://schemas.openxmlformats.org/markup-compatibility/2006" xmlns:a14="http://schemas.microsoft.com/office/drawing/2010/main">
        <mc:Choice Requires="a14">
          <p:sp>
            <p:nvSpPr>
              <p:cNvPr id="15" name="Rettangolo 14">
                <a:extLst>
                  <a:ext uri="{FF2B5EF4-FFF2-40B4-BE49-F238E27FC236}">
                    <a16:creationId xmlns:a16="http://schemas.microsoft.com/office/drawing/2014/main" id="{CDCBBADE-52F5-4013-A06F-D24A0DF94192}"/>
                  </a:ext>
                </a:extLst>
              </p:cNvPr>
              <p:cNvSpPr/>
              <p:nvPr/>
            </p:nvSpPr>
            <p:spPr>
              <a:xfrm>
                <a:off x="731521" y="4837894"/>
                <a:ext cx="3816424" cy="916148"/>
              </a:xfrm>
              <a:prstGeom prst="rect">
                <a:avLst/>
              </a:prstGeom>
              <a:solidFill>
                <a:schemeClr val="bg1"/>
              </a:solidFill>
              <a:ln w="25400">
                <a:solidFill>
                  <a:srgbClr val="FF0000"/>
                </a:solidFill>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it-IT" sz="2400" i="1" smtClean="0">
                              <a:latin typeface="Cambria Math" panose="02040503050406030204" pitchFamily="18" charset="0"/>
                            </a:rPr>
                          </m:ctrlPr>
                        </m:dPr>
                        <m:e>
                          <m:eqArr>
                            <m:eqArrPr>
                              <m:ctrlPr>
                                <a:rPr lang="it-IT" sz="2400" i="1">
                                  <a:latin typeface="Cambria Math" panose="02040503050406030204" pitchFamily="18" charset="0"/>
                                </a:rPr>
                              </m:ctrlPr>
                            </m:eqArrPr>
                            <m:e>
                              <m:r>
                                <a:rPr lang="it-IT" sz="2400">
                                  <a:latin typeface="Cambria Math" panose="02040503050406030204" pitchFamily="18" charset="0"/>
                                </a:rPr>
                                <m:t>&amp;</m:t>
                              </m:r>
                              <m:sSub>
                                <m:sSubPr>
                                  <m:ctrlPr>
                                    <a:rPr lang="it-IT" sz="2400" i="1">
                                      <a:latin typeface="Cambria Math" panose="02040503050406030204" pitchFamily="18" charset="0"/>
                                    </a:rPr>
                                  </m:ctrlPr>
                                </m:sSubPr>
                                <m:e>
                                  <m:r>
                                    <a:rPr lang="it-IT" sz="2400" i="1">
                                      <a:latin typeface="Cambria Math" panose="02040503050406030204" pitchFamily="18" charset="0"/>
                                    </a:rPr>
                                    <m:t>𝜈</m:t>
                                  </m:r>
                                </m:e>
                                <m:sub>
                                  <m:r>
                                    <a:rPr lang="it-IT" sz="2400" i="1">
                                      <a:latin typeface="Cambria Math" panose="02040503050406030204" pitchFamily="18" charset="0"/>
                                    </a:rPr>
                                    <m:t>𝑒</m:t>
                                  </m:r>
                                </m:sub>
                              </m:sSub>
                              <m:r>
                                <a:rPr lang="it-IT" sz="2400" i="0">
                                  <a:latin typeface="Cambria Math" panose="02040503050406030204" pitchFamily="18" charset="0"/>
                                </a:rPr>
                                <m:t>=</m:t>
                              </m:r>
                              <m:sSub>
                                <m:sSubPr>
                                  <m:ctrlPr>
                                    <a:rPr lang="it-IT" sz="2400" i="1">
                                      <a:latin typeface="Cambria Math" panose="02040503050406030204" pitchFamily="18" charset="0"/>
                                    </a:rPr>
                                  </m:ctrlPr>
                                </m:sSubPr>
                                <m:e>
                                  <m:r>
                                    <a:rPr lang="it-IT" sz="2400" i="1">
                                      <a:latin typeface="Cambria Math" panose="02040503050406030204" pitchFamily="18" charset="0"/>
                                    </a:rPr>
                                    <m:t>𝑚</m:t>
                                  </m:r>
                                </m:e>
                                <m:sub>
                                  <m:r>
                                    <a:rPr lang="it-IT" sz="2400" i="0">
                                      <a:latin typeface="Cambria Math" panose="02040503050406030204" pitchFamily="18" charset="0"/>
                                    </a:rPr>
                                    <m:t>1</m:t>
                                  </m:r>
                                </m:sub>
                              </m:sSub>
                              <m:r>
                                <a:rPr lang="it-IT" sz="2400" i="1">
                                  <a:latin typeface="Cambria Math" panose="02040503050406030204" pitchFamily="18" charset="0"/>
                                </a:rPr>
                                <m:t>𝑐𝑜𝑠</m:t>
                              </m:r>
                              <m:r>
                                <a:rPr lang="it-IT" sz="2400" i="1">
                                  <a:latin typeface="Cambria Math" panose="02040503050406030204" pitchFamily="18" charset="0"/>
                                </a:rPr>
                                <m:t>𝜃</m:t>
                              </m:r>
                              <m:r>
                                <a:rPr lang="it-IT" sz="2400" i="0">
                                  <a:latin typeface="Cambria Math" panose="02040503050406030204" pitchFamily="18" charset="0"/>
                                </a:rPr>
                                <m:t>+</m:t>
                              </m:r>
                              <m:sSub>
                                <m:sSubPr>
                                  <m:ctrlPr>
                                    <a:rPr lang="it-IT" sz="2400" i="1">
                                      <a:latin typeface="Cambria Math" panose="02040503050406030204" pitchFamily="18" charset="0"/>
                                    </a:rPr>
                                  </m:ctrlPr>
                                </m:sSubPr>
                                <m:e>
                                  <m:r>
                                    <a:rPr lang="it-IT" sz="2400" i="1">
                                      <a:latin typeface="Cambria Math" panose="02040503050406030204" pitchFamily="18" charset="0"/>
                                    </a:rPr>
                                    <m:t>𝑚</m:t>
                                  </m:r>
                                </m:e>
                                <m:sub>
                                  <m:r>
                                    <a:rPr lang="it-IT" sz="2400" i="0">
                                      <a:latin typeface="Cambria Math" panose="02040503050406030204" pitchFamily="18" charset="0"/>
                                    </a:rPr>
                                    <m:t>2</m:t>
                                  </m:r>
                                </m:sub>
                              </m:sSub>
                              <m:r>
                                <a:rPr lang="it-IT" sz="2400" i="1">
                                  <a:latin typeface="Cambria Math" panose="02040503050406030204" pitchFamily="18" charset="0"/>
                                </a:rPr>
                                <m:t>𝑠</m:t>
                              </m:r>
                              <m:r>
                                <a:rPr lang="it-IT" sz="2400" b="0" i="1" smtClean="0">
                                  <a:latin typeface="Cambria Math" panose="02040503050406030204" pitchFamily="18" charset="0"/>
                                </a:rPr>
                                <m:t>𝑖</m:t>
                              </m:r>
                              <m:r>
                                <a:rPr lang="it-IT" sz="2400" i="1">
                                  <a:latin typeface="Cambria Math" panose="02040503050406030204" pitchFamily="18" charset="0"/>
                                </a:rPr>
                                <m:t>𝑛</m:t>
                              </m:r>
                              <m:r>
                                <a:rPr lang="it-IT" sz="2400" i="1">
                                  <a:latin typeface="Cambria Math" panose="02040503050406030204" pitchFamily="18" charset="0"/>
                                </a:rPr>
                                <m:t>𝜃</m:t>
                              </m:r>
                            </m:e>
                            <m:e>
                              <m:r>
                                <a:rPr lang="it-IT" sz="2400" i="0">
                                  <a:latin typeface="Cambria Math" panose="02040503050406030204" pitchFamily="18" charset="0"/>
                                </a:rPr>
                                <m:t>&amp;</m:t>
                              </m:r>
                              <m:sSub>
                                <m:sSubPr>
                                  <m:ctrlPr>
                                    <a:rPr lang="it-IT" sz="2400" i="1">
                                      <a:latin typeface="Cambria Math" panose="02040503050406030204" pitchFamily="18" charset="0"/>
                                    </a:rPr>
                                  </m:ctrlPr>
                                </m:sSubPr>
                                <m:e>
                                  <m:r>
                                    <a:rPr lang="it-IT" sz="2400" i="1">
                                      <a:latin typeface="Cambria Math" panose="02040503050406030204" pitchFamily="18" charset="0"/>
                                    </a:rPr>
                                    <m:t>𝜈</m:t>
                                  </m:r>
                                </m:e>
                                <m:sub>
                                  <m:r>
                                    <a:rPr lang="it-IT" sz="2400" i="1">
                                      <a:latin typeface="Cambria Math" panose="02040503050406030204" pitchFamily="18" charset="0"/>
                                    </a:rPr>
                                    <m:t>𝜇</m:t>
                                  </m:r>
                                </m:sub>
                              </m:sSub>
                              <m:r>
                                <a:rPr lang="it-IT" sz="2400" i="0">
                                  <a:latin typeface="Cambria Math" panose="02040503050406030204" pitchFamily="18" charset="0"/>
                                </a:rPr>
                                <m:t>=</m:t>
                              </m:r>
                              <m:sSub>
                                <m:sSubPr>
                                  <m:ctrlPr>
                                    <a:rPr lang="it-IT" sz="2400" i="1" smtClean="0">
                                      <a:latin typeface="Cambria Math" panose="02040503050406030204" pitchFamily="18" charset="0"/>
                                    </a:rPr>
                                  </m:ctrlPr>
                                </m:sSubPr>
                                <m:e>
                                  <m:r>
                                    <a:rPr lang="it-IT" sz="2400" i="0">
                                      <a:latin typeface="Cambria Math" panose="02040503050406030204" pitchFamily="18" charset="0"/>
                                    </a:rPr>
                                    <m:t>−</m:t>
                                  </m:r>
                                  <m:r>
                                    <a:rPr lang="it-IT" sz="2400" i="1">
                                      <a:latin typeface="Cambria Math" panose="02040503050406030204" pitchFamily="18" charset="0"/>
                                    </a:rPr>
                                    <m:t>𝑚</m:t>
                                  </m:r>
                                </m:e>
                                <m:sub>
                                  <m:r>
                                    <a:rPr lang="it-IT" sz="2400" i="0">
                                      <a:latin typeface="Cambria Math" panose="02040503050406030204" pitchFamily="18" charset="0"/>
                                    </a:rPr>
                                    <m:t>1</m:t>
                                  </m:r>
                                </m:sub>
                              </m:sSub>
                              <m:r>
                                <a:rPr lang="it-IT" sz="2400" i="1">
                                  <a:latin typeface="Cambria Math" panose="02040503050406030204" pitchFamily="18" charset="0"/>
                                </a:rPr>
                                <m:t>𝑠</m:t>
                              </m:r>
                              <m:r>
                                <a:rPr lang="it-IT" sz="2400" b="0" i="1" smtClean="0">
                                  <a:latin typeface="Cambria Math" panose="02040503050406030204" pitchFamily="18" charset="0"/>
                                </a:rPr>
                                <m:t>𝑖</m:t>
                              </m:r>
                              <m:r>
                                <a:rPr lang="it-IT" sz="2400" i="1">
                                  <a:latin typeface="Cambria Math" panose="02040503050406030204" pitchFamily="18" charset="0"/>
                                </a:rPr>
                                <m:t>𝑛</m:t>
                              </m:r>
                              <m:r>
                                <a:rPr lang="it-IT" sz="2400" i="1">
                                  <a:latin typeface="Cambria Math" panose="02040503050406030204" pitchFamily="18" charset="0"/>
                                </a:rPr>
                                <m:t>𝜃</m:t>
                              </m:r>
                              <m:r>
                                <a:rPr lang="it-IT" sz="2400" i="0">
                                  <a:latin typeface="Cambria Math" panose="02040503050406030204" pitchFamily="18" charset="0"/>
                                </a:rPr>
                                <m:t>+</m:t>
                              </m:r>
                              <m:sSub>
                                <m:sSubPr>
                                  <m:ctrlPr>
                                    <a:rPr lang="it-IT" sz="2400" i="1">
                                      <a:latin typeface="Cambria Math" panose="02040503050406030204" pitchFamily="18" charset="0"/>
                                    </a:rPr>
                                  </m:ctrlPr>
                                </m:sSubPr>
                                <m:e>
                                  <m:r>
                                    <a:rPr lang="it-IT" sz="2400" i="1">
                                      <a:latin typeface="Cambria Math" panose="02040503050406030204" pitchFamily="18" charset="0"/>
                                    </a:rPr>
                                    <m:t>𝑚</m:t>
                                  </m:r>
                                </m:e>
                                <m:sub>
                                  <m:r>
                                    <a:rPr lang="it-IT" sz="2400" i="0">
                                      <a:latin typeface="Cambria Math" panose="02040503050406030204" pitchFamily="18" charset="0"/>
                                    </a:rPr>
                                    <m:t>2</m:t>
                                  </m:r>
                                </m:sub>
                              </m:sSub>
                              <m:r>
                                <a:rPr lang="it-IT" sz="2400" i="1">
                                  <a:latin typeface="Cambria Math" panose="02040503050406030204" pitchFamily="18" charset="0"/>
                                </a:rPr>
                                <m:t>𝑐𝑜𝑠</m:t>
                              </m:r>
                              <m:r>
                                <a:rPr lang="it-IT" sz="2400" i="1">
                                  <a:latin typeface="Cambria Math" panose="02040503050406030204" pitchFamily="18" charset="0"/>
                                </a:rPr>
                                <m:t>𝜃</m:t>
                              </m:r>
                            </m:e>
                          </m:eqArr>
                        </m:e>
                      </m:d>
                    </m:oMath>
                  </m:oMathPara>
                </a14:m>
                <a:endParaRPr lang="it-IT" dirty="0"/>
              </a:p>
            </p:txBody>
          </p:sp>
        </mc:Choice>
        <mc:Fallback xmlns="">
          <p:sp>
            <p:nvSpPr>
              <p:cNvPr id="15" name="Rettangolo 14">
                <a:extLst>
                  <a:ext uri="{FF2B5EF4-FFF2-40B4-BE49-F238E27FC236}">
                    <a16:creationId xmlns:a16="http://schemas.microsoft.com/office/drawing/2014/main" id="{CDCBBADE-52F5-4013-A06F-D24A0DF94192}"/>
                  </a:ext>
                </a:extLst>
              </p:cNvPr>
              <p:cNvSpPr>
                <a:spLocks noRot="1" noChangeAspect="1" noMove="1" noResize="1" noEditPoints="1" noAdjustHandles="1" noChangeArrowheads="1" noChangeShapeType="1" noTextEdit="1"/>
              </p:cNvSpPr>
              <p:nvPr/>
            </p:nvSpPr>
            <p:spPr>
              <a:xfrm>
                <a:off x="731521" y="4837894"/>
                <a:ext cx="3816424" cy="916148"/>
              </a:xfrm>
              <a:prstGeom prst="rect">
                <a:avLst/>
              </a:prstGeom>
              <a:blipFill>
                <a:blip r:embed="rId4"/>
                <a:stretch>
                  <a:fillRect/>
                </a:stretch>
              </a:blipFill>
              <a:ln w="25400">
                <a:solidFill>
                  <a:srgbClr val="FF0000"/>
                </a:solidFill>
              </a:ln>
            </p:spPr>
            <p:txBody>
              <a:bodyPr/>
              <a:lstStyle/>
              <a:p>
                <a:r>
                  <a:rPr lang="it-IT">
                    <a:noFill/>
                  </a:rPr>
                  <a:t> </a:t>
                </a:r>
              </a:p>
            </p:txBody>
          </p:sp>
        </mc:Fallback>
      </mc:AlternateContent>
      <p:cxnSp>
        <p:nvCxnSpPr>
          <p:cNvPr id="19" name="Connettore 2 18">
            <a:extLst>
              <a:ext uri="{FF2B5EF4-FFF2-40B4-BE49-F238E27FC236}">
                <a16:creationId xmlns:a16="http://schemas.microsoft.com/office/drawing/2014/main" id="{2E804D13-D0B1-4B9F-A47C-FFE2E3503E4E}"/>
              </a:ext>
            </a:extLst>
          </p:cNvPr>
          <p:cNvCxnSpPr>
            <a:cxnSpLocks/>
          </p:cNvCxnSpPr>
          <p:nvPr/>
        </p:nvCxnSpPr>
        <p:spPr>
          <a:xfrm>
            <a:off x="2390836" y="2135673"/>
            <a:ext cx="1893132" cy="64525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4" name="CasellaDiTesto 23">
            <a:extLst>
              <a:ext uri="{FF2B5EF4-FFF2-40B4-BE49-F238E27FC236}">
                <a16:creationId xmlns:a16="http://schemas.microsoft.com/office/drawing/2014/main" id="{9E5D7EC1-AE8C-46A6-9523-A342AB6332C8}"/>
              </a:ext>
            </a:extLst>
          </p:cNvPr>
          <p:cNvSpPr txBox="1"/>
          <p:nvPr/>
        </p:nvSpPr>
        <p:spPr>
          <a:xfrm>
            <a:off x="4283968" y="2796788"/>
            <a:ext cx="1936085" cy="369332"/>
          </a:xfrm>
          <a:prstGeom prst="rect">
            <a:avLst/>
          </a:prstGeom>
          <a:noFill/>
        </p:spPr>
        <p:txBody>
          <a:bodyPr wrap="square" rtlCol="0">
            <a:spAutoFit/>
          </a:bodyPr>
          <a:lstStyle/>
          <a:p>
            <a:r>
              <a:rPr lang="it-IT" b="1" dirty="0" err="1"/>
              <a:t>Autostato</a:t>
            </a:r>
            <a:endParaRPr lang="it-IT" b="1" dirty="0"/>
          </a:p>
        </p:txBody>
      </p:sp>
      <p:grpSp>
        <p:nvGrpSpPr>
          <p:cNvPr id="40" name="Gruppo 39">
            <a:extLst>
              <a:ext uri="{FF2B5EF4-FFF2-40B4-BE49-F238E27FC236}">
                <a16:creationId xmlns:a16="http://schemas.microsoft.com/office/drawing/2014/main" id="{E212FB91-031C-4A91-8DCE-6A1FF5A7D8D1}"/>
              </a:ext>
            </a:extLst>
          </p:cNvPr>
          <p:cNvGrpSpPr/>
          <p:nvPr/>
        </p:nvGrpSpPr>
        <p:grpSpPr>
          <a:xfrm>
            <a:off x="5350045" y="1297024"/>
            <a:ext cx="3689443" cy="4788798"/>
            <a:chOff x="5239041" y="1302914"/>
            <a:chExt cx="3689443" cy="4788798"/>
          </a:xfrm>
        </p:grpSpPr>
        <p:pic>
          <p:nvPicPr>
            <p:cNvPr id="7" name="Immagine 6">
              <a:extLst>
                <a:ext uri="{FF2B5EF4-FFF2-40B4-BE49-F238E27FC236}">
                  <a16:creationId xmlns:a16="http://schemas.microsoft.com/office/drawing/2014/main" id="{94760BAB-0515-4970-845C-2DA3A839DEA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8050" t="7671"/>
            <a:stretch/>
          </p:blipFill>
          <p:spPr>
            <a:xfrm>
              <a:off x="5868144" y="1302914"/>
              <a:ext cx="3060340" cy="4788798"/>
            </a:xfrm>
            <a:prstGeom prst="rect">
              <a:avLst/>
            </a:prstGeom>
          </p:spPr>
        </p:pic>
        <p:sp>
          <p:nvSpPr>
            <p:cNvPr id="25" name="Parentesi graffa aperta 24">
              <a:extLst>
                <a:ext uri="{FF2B5EF4-FFF2-40B4-BE49-F238E27FC236}">
                  <a16:creationId xmlns:a16="http://schemas.microsoft.com/office/drawing/2014/main" id="{C182EEFC-032A-4F73-8C09-B395F3599AD0}"/>
                </a:ext>
              </a:extLst>
            </p:cNvPr>
            <p:cNvSpPr/>
            <p:nvPr/>
          </p:nvSpPr>
          <p:spPr>
            <a:xfrm>
              <a:off x="5410444" y="2348880"/>
              <a:ext cx="413565" cy="3019568"/>
            </a:xfrm>
            <a:prstGeom prst="lef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it-IT"/>
            </a:p>
          </p:txBody>
        </p:sp>
        <p:cxnSp>
          <p:nvCxnSpPr>
            <p:cNvPr id="27" name="Connettore 2 26">
              <a:extLst>
                <a:ext uri="{FF2B5EF4-FFF2-40B4-BE49-F238E27FC236}">
                  <a16:creationId xmlns:a16="http://schemas.microsoft.com/office/drawing/2014/main" id="{50799283-F43F-4E0E-964D-93E9483167F4}"/>
                </a:ext>
              </a:extLst>
            </p:cNvPr>
            <p:cNvCxnSpPr>
              <a:cxnSpLocks/>
            </p:cNvCxnSpPr>
            <p:nvPr/>
          </p:nvCxnSpPr>
          <p:spPr>
            <a:xfrm flipH="1">
              <a:off x="5496155" y="3033849"/>
              <a:ext cx="943539"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8" name="Connettore 2 37">
              <a:extLst>
                <a:ext uri="{FF2B5EF4-FFF2-40B4-BE49-F238E27FC236}">
                  <a16:creationId xmlns:a16="http://schemas.microsoft.com/office/drawing/2014/main" id="{BDFEB3BB-5F94-4AC4-9AA8-DE3782C1CB51}"/>
                </a:ext>
              </a:extLst>
            </p:cNvPr>
            <p:cNvCxnSpPr>
              <a:cxnSpLocks/>
            </p:cNvCxnSpPr>
            <p:nvPr/>
          </p:nvCxnSpPr>
          <p:spPr>
            <a:xfrm flipH="1">
              <a:off x="5291928" y="4440625"/>
              <a:ext cx="1357191" cy="27770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9" name="Connettore 2 38">
              <a:extLst>
                <a:ext uri="{FF2B5EF4-FFF2-40B4-BE49-F238E27FC236}">
                  <a16:creationId xmlns:a16="http://schemas.microsoft.com/office/drawing/2014/main" id="{B17024ED-8018-4728-922C-169E6AEE473A}"/>
                </a:ext>
              </a:extLst>
            </p:cNvPr>
            <p:cNvCxnSpPr>
              <a:cxnSpLocks/>
            </p:cNvCxnSpPr>
            <p:nvPr/>
          </p:nvCxnSpPr>
          <p:spPr>
            <a:xfrm flipH="1" flipV="1">
              <a:off x="5239041" y="5127746"/>
              <a:ext cx="1216355" cy="20455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91472339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22" presetClass="entr" presetSubtype="2"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wipe(right)">
                                      <p:cBhvr>
                                        <p:cTn id="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4FF8999-550D-4051-998C-C96994A027D5}"/>
              </a:ext>
            </a:extLst>
          </p:cNvPr>
          <p:cNvSpPr>
            <a:spLocks noGrp="1"/>
          </p:cNvSpPr>
          <p:nvPr>
            <p:ph type="title"/>
          </p:nvPr>
        </p:nvSpPr>
        <p:spPr>
          <a:xfrm>
            <a:off x="1259066" y="332656"/>
            <a:ext cx="6183986" cy="864096"/>
          </a:xfrm>
        </p:spPr>
        <p:txBody>
          <a:bodyPr/>
          <a:lstStyle/>
          <a:p>
            <a:r>
              <a:rPr lang="it-IT" dirty="0"/>
              <a:t>Onde di probabilità</a:t>
            </a:r>
          </a:p>
        </p:txBody>
      </p:sp>
      <p:pic>
        <p:nvPicPr>
          <p:cNvPr id="7" name="Immagine 6">
            <a:extLst>
              <a:ext uri="{FF2B5EF4-FFF2-40B4-BE49-F238E27FC236}">
                <a16:creationId xmlns:a16="http://schemas.microsoft.com/office/drawing/2014/main" id="{2CF6A60E-5267-4BA1-AB15-3A2A611D7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510269"/>
            <a:ext cx="4351059" cy="3727251"/>
          </a:xfrm>
          <a:prstGeom prst="rect">
            <a:avLst/>
          </a:prstGeom>
          <a:ln w="38100">
            <a:solidFill>
              <a:srgbClr val="FF0000"/>
            </a:solidFill>
          </a:ln>
        </p:spPr>
      </p:pic>
      <p:pic>
        <p:nvPicPr>
          <p:cNvPr id="9" name="Immagine 8">
            <a:extLst>
              <a:ext uri="{FF2B5EF4-FFF2-40B4-BE49-F238E27FC236}">
                <a16:creationId xmlns:a16="http://schemas.microsoft.com/office/drawing/2014/main" id="{59D043E5-1EA3-4596-BBFE-F4599F2A63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510269"/>
            <a:ext cx="4318727" cy="3701766"/>
          </a:xfrm>
          <a:prstGeom prst="rect">
            <a:avLst/>
          </a:prstGeom>
          <a:ln w="38100">
            <a:solidFill>
              <a:srgbClr val="FF0000"/>
            </a:solidFill>
          </a:ln>
        </p:spPr>
      </p:pic>
      <p:sp>
        <p:nvSpPr>
          <p:cNvPr id="10" name="CasellaDiTesto 9">
            <a:extLst>
              <a:ext uri="{FF2B5EF4-FFF2-40B4-BE49-F238E27FC236}">
                <a16:creationId xmlns:a16="http://schemas.microsoft.com/office/drawing/2014/main" id="{F31F1175-E7D2-4675-9F74-EE47277DFDF4}"/>
              </a:ext>
            </a:extLst>
          </p:cNvPr>
          <p:cNvSpPr txBox="1"/>
          <p:nvPr/>
        </p:nvSpPr>
        <p:spPr>
          <a:xfrm>
            <a:off x="1763688" y="5325015"/>
            <a:ext cx="6183986" cy="1200329"/>
          </a:xfrm>
          <a:prstGeom prst="rect">
            <a:avLst/>
          </a:prstGeom>
          <a:noFill/>
        </p:spPr>
        <p:txBody>
          <a:bodyPr wrap="square" rtlCol="0">
            <a:spAutoFit/>
          </a:bodyPr>
          <a:lstStyle/>
          <a:p>
            <a:r>
              <a:rPr lang="it-IT" sz="2400" b="1" dirty="0"/>
              <a:t>I diversi </a:t>
            </a:r>
            <a:r>
              <a:rPr lang="it-IT" sz="2400" b="1" dirty="0" err="1"/>
              <a:t>autostati</a:t>
            </a:r>
            <a:r>
              <a:rPr lang="it-IT" sz="2400" b="1" dirty="0"/>
              <a:t> di massa propagano a velocità diverse ( essendo diversa la massa). Il mix di conseguenza oscillerà nel tempo</a:t>
            </a:r>
          </a:p>
        </p:txBody>
      </p:sp>
    </p:spTree>
    <p:extLst>
      <p:ext uri="{BB962C8B-B14F-4D97-AF65-F5344CB8AC3E}">
        <p14:creationId xmlns:p14="http://schemas.microsoft.com/office/powerpoint/2010/main" val="1499957035"/>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8FC3B5-01BE-409D-B740-CB41666B919B}"/>
              </a:ext>
            </a:extLst>
          </p:cNvPr>
          <p:cNvSpPr>
            <a:spLocks noGrp="1"/>
          </p:cNvSpPr>
          <p:nvPr>
            <p:ph type="title"/>
          </p:nvPr>
        </p:nvSpPr>
        <p:spPr>
          <a:xfrm>
            <a:off x="1043608" y="0"/>
            <a:ext cx="6192688" cy="1047687"/>
          </a:xfrm>
        </p:spPr>
        <p:txBody>
          <a:bodyPr/>
          <a:lstStyle/>
          <a:p>
            <a:r>
              <a:rPr lang="it-IT" sz="4000" dirty="0"/>
              <a:t>Entriamo più nel dettaglio</a:t>
            </a:r>
            <a:br>
              <a:rPr lang="it-IT" sz="4000" dirty="0"/>
            </a:br>
            <a:r>
              <a:rPr lang="it-IT" sz="2800" dirty="0"/>
              <a:t>in un caso semplificato: 2 neutrini</a:t>
            </a:r>
          </a:p>
        </p:txBody>
      </p:sp>
      <p:pic>
        <p:nvPicPr>
          <p:cNvPr id="9" name="Immagine 8">
            <a:extLst>
              <a:ext uri="{FF2B5EF4-FFF2-40B4-BE49-F238E27FC236}">
                <a16:creationId xmlns:a16="http://schemas.microsoft.com/office/drawing/2014/main" id="{606BD85D-918C-433E-802B-A72ECEBCE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1720" y="1169804"/>
            <a:ext cx="4713001" cy="3164934"/>
          </a:xfrm>
          <a:prstGeom prst="rect">
            <a:avLst/>
          </a:prstGeom>
          <a:ln w="38100">
            <a:solidFill>
              <a:srgbClr val="FF0000"/>
            </a:solidFill>
          </a:ln>
        </p:spPr>
      </p:pic>
      <mc:AlternateContent xmlns:mc="http://schemas.openxmlformats.org/markup-compatibility/2006" xmlns:a14="http://schemas.microsoft.com/office/drawing/2010/main">
        <mc:Choice Requires="a14">
          <p:sp>
            <p:nvSpPr>
              <p:cNvPr id="5" name="Rettangolo 4">
                <a:extLst>
                  <a:ext uri="{FF2B5EF4-FFF2-40B4-BE49-F238E27FC236}">
                    <a16:creationId xmlns:a16="http://schemas.microsoft.com/office/drawing/2014/main" id="{931556B2-13C6-4978-A981-562620C4EF43}"/>
                  </a:ext>
                </a:extLst>
              </p:cNvPr>
              <p:cNvSpPr/>
              <p:nvPr/>
            </p:nvSpPr>
            <p:spPr>
              <a:xfrm>
                <a:off x="1187624" y="4517433"/>
                <a:ext cx="6429622" cy="1060483"/>
              </a:xfrm>
              <a:prstGeom prst="rect">
                <a:avLst/>
              </a:prstGeom>
              <a:solidFill>
                <a:schemeClr val="bg1"/>
              </a:solidFill>
              <a:ln w="38100">
                <a:solidFill>
                  <a:srgbClr val="FF0000"/>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2800" i="1" smtClean="0">
                              <a:solidFill>
                                <a:srgbClr val="7030A0"/>
                              </a:solidFill>
                              <a:latin typeface="Cambria Math" panose="02040503050406030204" pitchFamily="18" charset="0"/>
                            </a:rPr>
                          </m:ctrlPr>
                        </m:sSubPr>
                        <m:e>
                          <m:r>
                            <a:rPr lang="it-IT" sz="2800" i="1">
                              <a:solidFill>
                                <a:srgbClr val="7030A0"/>
                              </a:solidFill>
                              <a:latin typeface="Cambria Math" panose="02040503050406030204" pitchFamily="18" charset="0"/>
                            </a:rPr>
                            <m:t>𝑃</m:t>
                          </m:r>
                        </m:e>
                        <m:sub>
                          <m:r>
                            <a:rPr lang="it-IT" sz="2800" i="1">
                              <a:solidFill>
                                <a:srgbClr val="7030A0"/>
                              </a:solidFill>
                              <a:latin typeface="Cambria Math" panose="02040503050406030204" pitchFamily="18" charset="0"/>
                            </a:rPr>
                            <m:t>𝑒</m:t>
                          </m:r>
                          <m:r>
                            <a:rPr lang="it-IT" sz="2800" i="1">
                              <a:solidFill>
                                <a:srgbClr val="7030A0"/>
                              </a:solidFill>
                              <a:latin typeface="Cambria Math" panose="02040503050406030204" pitchFamily="18" charset="0"/>
                            </a:rPr>
                            <m:t>𝜇</m:t>
                          </m:r>
                        </m:sub>
                      </m:sSub>
                      <m:d>
                        <m:dPr>
                          <m:ctrlPr>
                            <a:rPr lang="it-IT" sz="2800" i="1" smtClean="0">
                              <a:solidFill>
                                <a:srgbClr val="7030A0"/>
                              </a:solidFill>
                              <a:latin typeface="Cambria Math" panose="02040503050406030204" pitchFamily="18" charset="0"/>
                            </a:rPr>
                          </m:ctrlPr>
                        </m:dPr>
                        <m:e>
                          <m:r>
                            <a:rPr lang="it-IT" sz="2800" b="0" i="1" smtClean="0">
                              <a:solidFill>
                                <a:srgbClr val="7030A0"/>
                              </a:solidFill>
                              <a:latin typeface="Cambria Math" panose="02040503050406030204" pitchFamily="18" charset="0"/>
                            </a:rPr>
                            <m:t>𝐿</m:t>
                          </m:r>
                        </m:e>
                      </m:d>
                      <m:r>
                        <a:rPr lang="it-IT" sz="2800" i="0">
                          <a:latin typeface="Cambria Math" panose="02040503050406030204" pitchFamily="18" charset="0"/>
                        </a:rPr>
                        <m:t>=</m:t>
                      </m:r>
                      <m:func>
                        <m:funcPr>
                          <m:ctrlPr>
                            <a:rPr lang="it-IT" sz="2800" i="1" smtClean="0">
                              <a:solidFill>
                                <a:srgbClr val="0070C0"/>
                              </a:solidFill>
                              <a:latin typeface="Cambria Math" panose="02040503050406030204" pitchFamily="18" charset="0"/>
                            </a:rPr>
                          </m:ctrlPr>
                        </m:funcPr>
                        <m:fName>
                          <m:sSup>
                            <m:sSupPr>
                              <m:ctrlPr>
                                <a:rPr lang="it-IT" sz="2800" i="1">
                                  <a:solidFill>
                                    <a:srgbClr val="0070C0"/>
                                  </a:solidFill>
                                  <a:latin typeface="Cambria Math" panose="02040503050406030204" pitchFamily="18" charset="0"/>
                                </a:rPr>
                              </m:ctrlPr>
                            </m:sSupPr>
                            <m:e>
                              <m:r>
                                <m:rPr>
                                  <m:sty m:val="p"/>
                                </m:rPr>
                                <a:rPr lang="it-IT" sz="2800" i="0">
                                  <a:solidFill>
                                    <a:srgbClr val="0070C0"/>
                                  </a:solidFill>
                                  <a:latin typeface="Cambria Math" panose="02040503050406030204" pitchFamily="18" charset="0"/>
                                </a:rPr>
                                <m:t>sin</m:t>
                              </m:r>
                            </m:e>
                            <m:sup>
                              <m:r>
                                <a:rPr lang="it-IT" sz="2800" i="0">
                                  <a:solidFill>
                                    <a:srgbClr val="0070C0"/>
                                  </a:solidFill>
                                  <a:latin typeface="Cambria Math" panose="02040503050406030204" pitchFamily="18" charset="0"/>
                                </a:rPr>
                                <m:t>2</m:t>
                              </m:r>
                            </m:sup>
                          </m:sSup>
                        </m:fName>
                        <m:e>
                          <m:d>
                            <m:dPr>
                              <m:ctrlPr>
                                <a:rPr lang="it-IT" sz="2800" i="1">
                                  <a:solidFill>
                                    <a:srgbClr val="0070C0"/>
                                  </a:solidFill>
                                  <a:latin typeface="Cambria Math" panose="02040503050406030204" pitchFamily="18" charset="0"/>
                                </a:rPr>
                              </m:ctrlPr>
                            </m:dPr>
                            <m:e>
                              <m:r>
                                <a:rPr lang="it-IT" sz="2800" i="0">
                                  <a:solidFill>
                                    <a:srgbClr val="0070C0"/>
                                  </a:solidFill>
                                  <a:latin typeface="Cambria Math" panose="02040503050406030204" pitchFamily="18" charset="0"/>
                                </a:rPr>
                                <m:t>2</m:t>
                              </m:r>
                              <m:sSub>
                                <m:sSubPr>
                                  <m:ctrlPr>
                                    <a:rPr lang="it-IT" sz="2800" b="1" i="1">
                                      <a:solidFill>
                                        <a:srgbClr val="0070C0"/>
                                      </a:solidFill>
                                      <a:latin typeface="Cambria Math" panose="02040503050406030204" pitchFamily="18" charset="0"/>
                                    </a:rPr>
                                  </m:ctrlPr>
                                </m:sSubPr>
                                <m:e>
                                  <m:r>
                                    <a:rPr lang="it-IT" sz="2800" b="1" i="1">
                                      <a:solidFill>
                                        <a:srgbClr val="0070C0"/>
                                      </a:solidFill>
                                      <a:latin typeface="Cambria Math" panose="02040503050406030204" pitchFamily="18" charset="0"/>
                                    </a:rPr>
                                    <m:t>𝜽</m:t>
                                  </m:r>
                                </m:e>
                                <m:sub>
                                  <m:r>
                                    <a:rPr lang="it-IT" sz="2800" b="1" i="1">
                                      <a:solidFill>
                                        <a:srgbClr val="0070C0"/>
                                      </a:solidFill>
                                      <a:latin typeface="Cambria Math" panose="02040503050406030204" pitchFamily="18" charset="0"/>
                                    </a:rPr>
                                    <m:t>𝒆</m:t>
                                  </m:r>
                                  <m:r>
                                    <a:rPr lang="it-IT" sz="2800" b="1" i="1">
                                      <a:solidFill>
                                        <a:srgbClr val="0070C0"/>
                                      </a:solidFill>
                                      <a:latin typeface="Cambria Math" panose="02040503050406030204" pitchFamily="18" charset="0"/>
                                    </a:rPr>
                                    <m:t>𝝁</m:t>
                                  </m:r>
                                </m:sub>
                              </m:sSub>
                            </m:e>
                          </m:d>
                        </m:e>
                      </m:func>
                      <m:func>
                        <m:funcPr>
                          <m:ctrlPr>
                            <a:rPr lang="it-IT" sz="2800" i="1">
                              <a:latin typeface="Cambria Math" panose="02040503050406030204" pitchFamily="18" charset="0"/>
                            </a:rPr>
                          </m:ctrlPr>
                        </m:funcPr>
                        <m:fName>
                          <m:sSup>
                            <m:sSupPr>
                              <m:ctrlPr>
                                <a:rPr lang="it-IT" sz="2800" i="1">
                                  <a:latin typeface="Cambria Math" panose="02040503050406030204" pitchFamily="18" charset="0"/>
                                </a:rPr>
                              </m:ctrlPr>
                            </m:sSupPr>
                            <m:e>
                              <m:r>
                                <m:rPr>
                                  <m:sty m:val="p"/>
                                </m:rPr>
                                <a:rPr lang="it-IT" sz="2800" i="0">
                                  <a:latin typeface="Cambria Math" panose="02040503050406030204" pitchFamily="18" charset="0"/>
                                </a:rPr>
                                <m:t>sin</m:t>
                              </m:r>
                            </m:e>
                            <m:sup>
                              <m:r>
                                <a:rPr lang="it-IT" sz="2800" i="0">
                                  <a:latin typeface="Cambria Math" panose="02040503050406030204" pitchFamily="18" charset="0"/>
                                </a:rPr>
                                <m:t>2</m:t>
                              </m:r>
                            </m:sup>
                          </m:sSup>
                        </m:fName>
                        <m:e>
                          <m:d>
                            <m:dPr>
                              <m:ctrlPr>
                                <a:rPr lang="it-IT" sz="2800" i="1">
                                  <a:latin typeface="Cambria Math" panose="02040503050406030204" pitchFamily="18" charset="0"/>
                                </a:rPr>
                              </m:ctrlPr>
                            </m:dPr>
                            <m:e>
                              <m:r>
                                <a:rPr lang="it-IT" sz="2800" i="0" smtClean="0">
                                  <a:solidFill>
                                    <a:srgbClr val="00B050"/>
                                  </a:solidFill>
                                  <a:latin typeface="Cambria Math" panose="02040503050406030204" pitchFamily="18" charset="0"/>
                                </a:rPr>
                                <m:t>1,267</m:t>
                              </m:r>
                              <m:sSup>
                                <m:sSupPr>
                                  <m:ctrlPr>
                                    <a:rPr lang="it-IT" sz="2800" i="1">
                                      <a:solidFill>
                                        <a:srgbClr val="00B050"/>
                                      </a:solidFill>
                                      <a:latin typeface="Cambria Math" panose="02040503050406030204" pitchFamily="18" charset="0"/>
                                    </a:rPr>
                                  </m:ctrlPr>
                                </m:sSupPr>
                                <m:e>
                                  <m:r>
                                    <a:rPr lang="it-IT" sz="2800" b="1" i="1">
                                      <a:solidFill>
                                        <a:srgbClr val="00B050"/>
                                      </a:solidFill>
                                      <a:latin typeface="Cambria Math" panose="02040503050406030204" pitchFamily="18" charset="0"/>
                                    </a:rPr>
                                    <m:t>∆</m:t>
                                  </m:r>
                                  <m:r>
                                    <a:rPr lang="it-IT" sz="2800" b="1" i="1">
                                      <a:solidFill>
                                        <a:srgbClr val="00B050"/>
                                      </a:solidFill>
                                      <a:latin typeface="Cambria Math" panose="02040503050406030204" pitchFamily="18" charset="0"/>
                                    </a:rPr>
                                    <m:t>𝒎</m:t>
                                  </m:r>
                                </m:e>
                                <m:sup>
                                  <m:r>
                                    <a:rPr lang="it-IT" sz="2800" i="0">
                                      <a:solidFill>
                                        <a:srgbClr val="00B050"/>
                                      </a:solidFill>
                                      <a:latin typeface="Cambria Math" panose="02040503050406030204" pitchFamily="18" charset="0"/>
                                    </a:rPr>
                                    <m:t>2</m:t>
                                  </m:r>
                                </m:sup>
                              </m:sSup>
                              <m:f>
                                <m:fPr>
                                  <m:ctrlPr>
                                    <a:rPr lang="it-IT" sz="2800" i="1" smtClean="0">
                                      <a:solidFill>
                                        <a:srgbClr val="FF0000"/>
                                      </a:solidFill>
                                      <a:latin typeface="Cambria Math" panose="02040503050406030204" pitchFamily="18" charset="0"/>
                                    </a:rPr>
                                  </m:ctrlPr>
                                </m:fPr>
                                <m:num>
                                  <m:r>
                                    <a:rPr lang="it-IT" sz="2800" i="1" smtClean="0">
                                      <a:solidFill>
                                        <a:srgbClr val="FF0000"/>
                                      </a:solidFill>
                                      <a:latin typeface="Cambria Math" panose="02040503050406030204" pitchFamily="18" charset="0"/>
                                    </a:rPr>
                                    <m:t>𝐿</m:t>
                                  </m:r>
                                </m:num>
                                <m:den>
                                  <m:r>
                                    <a:rPr lang="it-IT" sz="2800" i="1" smtClean="0">
                                      <a:solidFill>
                                        <a:srgbClr val="FF0000"/>
                                      </a:solidFill>
                                      <a:latin typeface="Cambria Math" panose="02040503050406030204" pitchFamily="18" charset="0"/>
                                    </a:rPr>
                                    <m:t>𝐸</m:t>
                                  </m:r>
                                </m:den>
                              </m:f>
                            </m:e>
                          </m:d>
                        </m:e>
                      </m:func>
                    </m:oMath>
                  </m:oMathPara>
                </a14:m>
                <a:endParaRPr lang="it-IT" sz="2800" dirty="0"/>
              </a:p>
            </p:txBody>
          </p:sp>
        </mc:Choice>
        <mc:Fallback xmlns="">
          <p:sp>
            <p:nvSpPr>
              <p:cNvPr id="5" name="Rettangolo 4">
                <a:extLst>
                  <a:ext uri="{FF2B5EF4-FFF2-40B4-BE49-F238E27FC236}">
                    <a16:creationId xmlns:a16="http://schemas.microsoft.com/office/drawing/2014/main" id="{931556B2-13C6-4978-A981-562620C4EF43}"/>
                  </a:ext>
                </a:extLst>
              </p:cNvPr>
              <p:cNvSpPr>
                <a:spLocks noRot="1" noChangeAspect="1" noMove="1" noResize="1" noEditPoints="1" noAdjustHandles="1" noChangeArrowheads="1" noChangeShapeType="1" noTextEdit="1"/>
              </p:cNvSpPr>
              <p:nvPr/>
            </p:nvSpPr>
            <p:spPr>
              <a:xfrm>
                <a:off x="1187624" y="4517433"/>
                <a:ext cx="6429622" cy="1060483"/>
              </a:xfrm>
              <a:prstGeom prst="rect">
                <a:avLst/>
              </a:prstGeom>
              <a:blipFill>
                <a:blip r:embed="rId3"/>
                <a:stretch>
                  <a:fillRect/>
                </a:stretch>
              </a:blipFill>
              <a:ln w="38100">
                <a:solidFill>
                  <a:srgbClr val="FF0000"/>
                </a:solidFill>
              </a:ln>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6" name="Rettangolo 5">
                <a:extLst>
                  <a:ext uri="{FF2B5EF4-FFF2-40B4-BE49-F238E27FC236}">
                    <a16:creationId xmlns:a16="http://schemas.microsoft.com/office/drawing/2014/main" id="{5CE2CDF9-1059-4397-87B8-1F67FBA0FCC7}"/>
                  </a:ext>
                </a:extLst>
              </p:cNvPr>
              <p:cNvSpPr/>
              <p:nvPr/>
            </p:nvSpPr>
            <p:spPr>
              <a:xfrm>
                <a:off x="2881089" y="5656716"/>
                <a:ext cx="3384376" cy="854273"/>
              </a:xfrm>
              <a:prstGeom prst="rect">
                <a:avLst/>
              </a:prstGeom>
              <a:solidFill>
                <a:schemeClr val="bg1"/>
              </a:solidFill>
              <a:ln w="38100">
                <a:solidFill>
                  <a:srgbClr val="FF0000"/>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it-IT" sz="2800" b="0" i="1" smtClean="0">
                          <a:solidFill>
                            <a:srgbClr val="7030A0"/>
                          </a:solidFill>
                          <a:latin typeface="Cambria Math" panose="02040503050406030204" pitchFamily="18" charset="0"/>
                        </a:rPr>
                        <m:t>𝑓</m:t>
                      </m:r>
                      <m:r>
                        <a:rPr lang="it-IT" sz="2800" b="0" i="0" smtClean="0">
                          <a:solidFill>
                            <a:srgbClr val="7030A0"/>
                          </a:solidFill>
                          <a:latin typeface="Cambria Math" panose="02040503050406030204" pitchFamily="18" charset="0"/>
                        </a:rPr>
                        <m:t>(</m:t>
                      </m:r>
                      <m:r>
                        <a:rPr lang="it-IT" sz="2800" b="0" i="1" smtClean="0">
                          <a:solidFill>
                            <a:srgbClr val="7030A0"/>
                          </a:solidFill>
                          <a:latin typeface="Cambria Math" panose="02040503050406030204" pitchFamily="18" charset="0"/>
                        </a:rPr>
                        <m:t>𝑥</m:t>
                      </m:r>
                      <m:r>
                        <a:rPr lang="it-IT" sz="2800" b="0" i="0" smtClean="0">
                          <a:solidFill>
                            <a:srgbClr val="7030A0"/>
                          </a:solidFill>
                          <a:latin typeface="Cambria Math" panose="02040503050406030204" pitchFamily="18" charset="0"/>
                        </a:rPr>
                        <m:t>)</m:t>
                      </m:r>
                      <m:r>
                        <a:rPr lang="it-IT" sz="2800" i="0">
                          <a:latin typeface="Cambria Math" panose="02040503050406030204" pitchFamily="18" charset="0"/>
                        </a:rPr>
                        <m:t>=</m:t>
                      </m:r>
                      <m:r>
                        <a:rPr lang="it-IT" sz="2800" i="1">
                          <a:solidFill>
                            <a:srgbClr val="0070C0"/>
                          </a:solidFill>
                          <a:latin typeface="Cambria Math" panose="02040503050406030204" pitchFamily="18" charset="0"/>
                        </a:rPr>
                        <m:t>𝐴</m:t>
                      </m:r>
                      <m:func>
                        <m:funcPr>
                          <m:ctrlPr>
                            <a:rPr lang="it-IT" sz="2800" i="1">
                              <a:latin typeface="Cambria Math" panose="02040503050406030204" pitchFamily="18" charset="0"/>
                            </a:rPr>
                          </m:ctrlPr>
                        </m:funcPr>
                        <m:fName>
                          <m:sSup>
                            <m:sSupPr>
                              <m:ctrlPr>
                                <a:rPr lang="it-IT" sz="2800" i="1">
                                  <a:latin typeface="Cambria Math" panose="02040503050406030204" pitchFamily="18" charset="0"/>
                                </a:rPr>
                              </m:ctrlPr>
                            </m:sSupPr>
                            <m:e>
                              <m:r>
                                <m:rPr>
                                  <m:sty m:val="p"/>
                                </m:rPr>
                                <a:rPr lang="it-IT" sz="2800" i="0">
                                  <a:latin typeface="Cambria Math" panose="02040503050406030204" pitchFamily="18" charset="0"/>
                                </a:rPr>
                                <m:t>sin</m:t>
                              </m:r>
                            </m:e>
                            <m:sup>
                              <m:r>
                                <a:rPr lang="it-IT" sz="2800" i="0">
                                  <a:latin typeface="Cambria Math" panose="02040503050406030204" pitchFamily="18" charset="0"/>
                                </a:rPr>
                                <m:t>2</m:t>
                              </m:r>
                            </m:sup>
                          </m:sSup>
                        </m:fName>
                        <m:e>
                          <m:d>
                            <m:dPr>
                              <m:ctrlPr>
                                <a:rPr lang="it-IT" sz="2800" i="1">
                                  <a:latin typeface="Cambria Math" panose="02040503050406030204" pitchFamily="18" charset="0"/>
                                </a:rPr>
                              </m:ctrlPr>
                            </m:dPr>
                            <m:e>
                              <m:f>
                                <m:fPr>
                                  <m:ctrlPr>
                                    <a:rPr lang="it-IT" sz="2800" i="1" smtClean="0">
                                      <a:solidFill>
                                        <a:srgbClr val="00B050"/>
                                      </a:solidFill>
                                      <a:latin typeface="Cambria Math" panose="02040503050406030204" pitchFamily="18" charset="0"/>
                                    </a:rPr>
                                  </m:ctrlPr>
                                </m:fPr>
                                <m:num>
                                  <m:r>
                                    <a:rPr lang="it-IT" sz="2800" i="1">
                                      <a:solidFill>
                                        <a:srgbClr val="00B050"/>
                                      </a:solidFill>
                                      <a:latin typeface="Cambria Math" panose="02040503050406030204" pitchFamily="18" charset="0"/>
                                    </a:rPr>
                                    <m:t>𝜋</m:t>
                                  </m:r>
                                </m:num>
                                <m:den>
                                  <m:r>
                                    <a:rPr lang="it-IT" sz="2800" i="1" smtClean="0">
                                      <a:solidFill>
                                        <a:srgbClr val="00B050"/>
                                      </a:solidFill>
                                      <a:latin typeface="Cambria Math"/>
                                    </a:rPr>
                                    <m:t>𝜆</m:t>
                                  </m:r>
                                </m:den>
                              </m:f>
                              <m:r>
                                <a:rPr lang="it-IT" sz="2800" i="1" smtClean="0">
                                  <a:solidFill>
                                    <a:srgbClr val="FF0000"/>
                                  </a:solidFill>
                                  <a:latin typeface="Cambria Math" panose="02040503050406030204" pitchFamily="18" charset="0"/>
                                </a:rPr>
                                <m:t>𝑥</m:t>
                              </m:r>
                            </m:e>
                          </m:d>
                        </m:e>
                      </m:func>
                    </m:oMath>
                  </m:oMathPara>
                </a14:m>
                <a:endParaRPr lang="it-IT" sz="2800" dirty="0"/>
              </a:p>
            </p:txBody>
          </p:sp>
        </mc:Choice>
        <mc:Fallback xmlns="">
          <p:sp>
            <p:nvSpPr>
              <p:cNvPr id="6" name="Rettangolo 5">
                <a:extLst>
                  <a:ext uri="{FF2B5EF4-FFF2-40B4-BE49-F238E27FC236}">
                    <a16:creationId xmlns:a16="http://schemas.microsoft.com/office/drawing/2014/main" id="{5CE2CDF9-1059-4397-87B8-1F67FBA0FCC7}"/>
                  </a:ext>
                </a:extLst>
              </p:cNvPr>
              <p:cNvSpPr>
                <a:spLocks noRot="1" noChangeAspect="1" noMove="1" noResize="1" noEditPoints="1" noAdjustHandles="1" noChangeArrowheads="1" noChangeShapeType="1" noTextEdit="1"/>
              </p:cNvSpPr>
              <p:nvPr/>
            </p:nvSpPr>
            <p:spPr>
              <a:xfrm>
                <a:off x="2881089" y="5656716"/>
                <a:ext cx="3384376" cy="854273"/>
              </a:xfrm>
              <a:prstGeom prst="rect">
                <a:avLst/>
              </a:prstGeom>
              <a:blipFill>
                <a:blip r:embed="rId4"/>
                <a:stretch>
                  <a:fillRect/>
                </a:stretch>
              </a:blipFill>
              <a:ln w="38100">
                <a:solidFill>
                  <a:srgbClr val="FF0000"/>
                </a:solidFill>
              </a:ln>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229279C4-34AC-4E4C-B25D-04FF65C9A1F2}"/>
                  </a:ext>
                </a:extLst>
              </p:cNvPr>
              <p:cNvSpPr txBox="1"/>
              <p:nvPr/>
            </p:nvSpPr>
            <p:spPr>
              <a:xfrm>
                <a:off x="1899270" y="1700808"/>
                <a:ext cx="5348014" cy="1384995"/>
              </a:xfrm>
              <a:prstGeom prst="rect">
                <a:avLst/>
              </a:prstGeom>
              <a:solidFill>
                <a:schemeClr val="bg1"/>
              </a:solidFill>
              <a:ln w="25400">
                <a:solidFill>
                  <a:srgbClr val="FF0000"/>
                </a:solidFill>
              </a:ln>
            </p:spPr>
            <p:txBody>
              <a:bodyPr wrap="square" rtlCol="0">
                <a:spAutoFit/>
              </a:bodyPr>
              <a:lstStyle/>
              <a:p>
                <a:r>
                  <a:rPr lang="it-IT" sz="2800" b="1" dirty="0"/>
                  <a:t>Esperimenti mirati alla misura degli angoli di mixing </a:t>
                </a:r>
                <a14:m>
                  <m:oMath xmlns:m="http://schemas.openxmlformats.org/officeDocument/2006/math">
                    <m:r>
                      <a:rPr lang="it-IT" sz="2800" b="1" i="1">
                        <a:solidFill>
                          <a:srgbClr val="0070C0"/>
                        </a:solidFill>
                        <a:latin typeface="Cambria Math" panose="02040503050406030204" pitchFamily="18" charset="0"/>
                      </a:rPr>
                      <m:t>𝜽</m:t>
                    </m:r>
                  </m:oMath>
                </a14:m>
                <a:r>
                  <a:rPr lang="it-IT" sz="2800" b="1" dirty="0"/>
                  <a:t> e delle differenze di massa </a:t>
                </a:r>
                <a14:m>
                  <m:oMath xmlns:m="http://schemas.openxmlformats.org/officeDocument/2006/math">
                    <m:r>
                      <a:rPr lang="it-IT" sz="2800" b="1">
                        <a:solidFill>
                          <a:srgbClr val="00B050"/>
                        </a:solidFill>
                        <a:latin typeface="Cambria Math" panose="02040503050406030204" pitchFamily="18" charset="0"/>
                      </a:rPr>
                      <m:t>∆</m:t>
                    </m:r>
                    <m:r>
                      <a:rPr lang="it-IT" sz="2800" b="1" i="1">
                        <a:solidFill>
                          <a:srgbClr val="00B050"/>
                        </a:solidFill>
                        <a:latin typeface="Cambria Math" panose="02040503050406030204" pitchFamily="18" charset="0"/>
                      </a:rPr>
                      <m:t>𝒎</m:t>
                    </m:r>
                  </m:oMath>
                </a14:m>
                <a:endParaRPr lang="it-IT" sz="2800" b="1" dirty="0"/>
              </a:p>
            </p:txBody>
          </p:sp>
        </mc:Choice>
        <mc:Fallback xmlns="">
          <p:sp>
            <p:nvSpPr>
              <p:cNvPr id="3" name="CasellaDiTesto 2">
                <a:extLst>
                  <a:ext uri="{FF2B5EF4-FFF2-40B4-BE49-F238E27FC236}">
                    <a16:creationId xmlns:a16="http://schemas.microsoft.com/office/drawing/2014/main" id="{229279C4-34AC-4E4C-B25D-04FF65C9A1F2}"/>
                  </a:ext>
                </a:extLst>
              </p:cNvPr>
              <p:cNvSpPr txBox="1">
                <a:spLocks noRot="1" noChangeAspect="1" noMove="1" noResize="1" noEditPoints="1" noAdjustHandles="1" noChangeArrowheads="1" noChangeShapeType="1" noTextEdit="1"/>
              </p:cNvSpPr>
              <p:nvPr/>
            </p:nvSpPr>
            <p:spPr>
              <a:xfrm>
                <a:off x="1899270" y="1700808"/>
                <a:ext cx="5348014" cy="1384995"/>
              </a:xfrm>
              <a:prstGeom prst="rect">
                <a:avLst/>
              </a:prstGeom>
              <a:blipFill>
                <a:blip r:embed="rId5"/>
                <a:stretch>
                  <a:fillRect l="-2157" t="-3030" b="-10823"/>
                </a:stretch>
              </a:blipFill>
              <a:ln w="25400">
                <a:solidFill>
                  <a:srgbClr val="FF0000"/>
                </a:solidFill>
              </a:ln>
            </p:spPr>
            <p:txBody>
              <a:bodyPr/>
              <a:lstStyle/>
              <a:p>
                <a:r>
                  <a:rPr lang="it-IT">
                    <a:noFill/>
                  </a:rPr>
                  <a:t> </a:t>
                </a:r>
              </a:p>
            </p:txBody>
          </p:sp>
        </mc:Fallback>
      </mc:AlternateContent>
    </p:spTree>
    <p:extLst>
      <p:ext uri="{BB962C8B-B14F-4D97-AF65-F5344CB8AC3E}">
        <p14:creationId xmlns:p14="http://schemas.microsoft.com/office/powerpoint/2010/main" val="255174409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5027FB-FC63-40AC-AAC9-F706B36ED0CA}"/>
              </a:ext>
            </a:extLst>
          </p:cNvPr>
          <p:cNvSpPr>
            <a:spLocks noGrp="1"/>
          </p:cNvSpPr>
          <p:nvPr>
            <p:ph type="title"/>
          </p:nvPr>
        </p:nvSpPr>
        <p:spPr>
          <a:xfrm>
            <a:off x="1043608" y="116632"/>
            <a:ext cx="6192688" cy="1008112"/>
          </a:xfrm>
        </p:spPr>
        <p:txBody>
          <a:bodyPr/>
          <a:lstStyle/>
          <a:p>
            <a:r>
              <a:rPr lang="it-IT" sz="3600" dirty="0"/>
              <a:t>Spiegato il problema dei neutrini mancanti</a:t>
            </a:r>
          </a:p>
        </p:txBody>
      </p:sp>
      <p:pic>
        <p:nvPicPr>
          <p:cNvPr id="5" name="Immagine 4">
            <a:extLst>
              <a:ext uri="{FF2B5EF4-FFF2-40B4-BE49-F238E27FC236}">
                <a16:creationId xmlns:a16="http://schemas.microsoft.com/office/drawing/2014/main" id="{6C207FBB-A71D-495A-A033-8576F264C1B0}"/>
              </a:ext>
            </a:extLst>
          </p:cNvPr>
          <p:cNvPicPr>
            <a:picLocks noChangeAspect="1"/>
          </p:cNvPicPr>
          <p:nvPr/>
        </p:nvPicPr>
        <p:blipFill>
          <a:blip r:embed="rId2"/>
          <a:stretch>
            <a:fillRect/>
          </a:stretch>
        </p:blipFill>
        <p:spPr>
          <a:xfrm>
            <a:off x="323528" y="1239367"/>
            <a:ext cx="8532440" cy="3731009"/>
          </a:xfrm>
          <a:prstGeom prst="rect">
            <a:avLst/>
          </a:prstGeom>
        </p:spPr>
      </p:pic>
      <p:sp>
        <p:nvSpPr>
          <p:cNvPr id="6" name="CasellaDiTesto 5">
            <a:extLst>
              <a:ext uri="{FF2B5EF4-FFF2-40B4-BE49-F238E27FC236}">
                <a16:creationId xmlns:a16="http://schemas.microsoft.com/office/drawing/2014/main" id="{C7EE714C-89AA-4BFE-B00B-2ED129B636FD}"/>
              </a:ext>
            </a:extLst>
          </p:cNvPr>
          <p:cNvSpPr txBox="1"/>
          <p:nvPr/>
        </p:nvSpPr>
        <p:spPr>
          <a:xfrm>
            <a:off x="112048" y="4699619"/>
            <a:ext cx="2627784" cy="1015663"/>
          </a:xfrm>
          <a:prstGeom prst="rect">
            <a:avLst/>
          </a:prstGeom>
          <a:solidFill>
            <a:schemeClr val="bg1"/>
          </a:solidFill>
          <a:ln w="76200">
            <a:solidFill>
              <a:srgbClr val="FF0000"/>
            </a:solidFill>
          </a:ln>
        </p:spPr>
        <p:txBody>
          <a:bodyPr wrap="square" rtlCol="0">
            <a:spAutoFit/>
          </a:bodyPr>
          <a:lstStyle/>
          <a:p>
            <a:r>
              <a:rPr lang="it-IT" sz="2000" dirty="0"/>
              <a:t>Cambiando le energie cambia la probabilità di oscillazione!!!</a:t>
            </a:r>
          </a:p>
        </p:txBody>
      </p:sp>
      <p:pic>
        <p:nvPicPr>
          <p:cNvPr id="7" name="Immagine 6">
            <a:extLst>
              <a:ext uri="{FF2B5EF4-FFF2-40B4-BE49-F238E27FC236}">
                <a16:creationId xmlns:a16="http://schemas.microsoft.com/office/drawing/2014/main" id="{C81C6E0C-9ADD-4D63-A1EF-9EDB3E69E189}"/>
              </a:ext>
            </a:extLst>
          </p:cNvPr>
          <p:cNvPicPr>
            <a:picLocks noChangeAspect="1"/>
          </p:cNvPicPr>
          <p:nvPr/>
        </p:nvPicPr>
        <p:blipFill>
          <a:blip r:embed="rId3"/>
          <a:stretch>
            <a:fillRect/>
          </a:stretch>
        </p:blipFill>
        <p:spPr>
          <a:xfrm>
            <a:off x="3050791" y="5170596"/>
            <a:ext cx="5494218" cy="1089371"/>
          </a:xfrm>
          <a:prstGeom prst="rect">
            <a:avLst/>
          </a:prstGeom>
        </p:spPr>
      </p:pic>
    </p:spTree>
    <p:extLst>
      <p:ext uri="{BB962C8B-B14F-4D97-AF65-F5344CB8AC3E}">
        <p14:creationId xmlns:p14="http://schemas.microsoft.com/office/powerpoint/2010/main" val="4658735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85DA72-20E3-4A98-893C-C6FCB4C61840}"/>
              </a:ext>
            </a:extLst>
          </p:cNvPr>
          <p:cNvSpPr>
            <a:spLocks noGrp="1"/>
          </p:cNvSpPr>
          <p:nvPr>
            <p:ph type="title"/>
          </p:nvPr>
        </p:nvSpPr>
        <p:spPr>
          <a:xfrm>
            <a:off x="1043608" y="0"/>
            <a:ext cx="6192688" cy="734366"/>
          </a:xfrm>
        </p:spPr>
        <p:txBody>
          <a:bodyPr/>
          <a:lstStyle/>
          <a:p>
            <a:r>
              <a:rPr lang="it-IT" dirty="0"/>
              <a:t>Con 3 neutrini ….</a:t>
            </a:r>
          </a:p>
        </p:txBody>
      </p:sp>
      <p:pic>
        <p:nvPicPr>
          <p:cNvPr id="7" name="Immagine 6">
            <a:extLst>
              <a:ext uri="{FF2B5EF4-FFF2-40B4-BE49-F238E27FC236}">
                <a16:creationId xmlns:a16="http://schemas.microsoft.com/office/drawing/2014/main" id="{FA6401C6-2107-4859-9E9A-1F3DD0775D09}"/>
              </a:ext>
            </a:extLst>
          </p:cNvPr>
          <p:cNvPicPr>
            <a:picLocks noChangeAspect="1"/>
          </p:cNvPicPr>
          <p:nvPr/>
        </p:nvPicPr>
        <p:blipFill>
          <a:blip r:embed="rId3"/>
          <a:stretch>
            <a:fillRect/>
          </a:stretch>
        </p:blipFill>
        <p:spPr>
          <a:xfrm>
            <a:off x="2692152" y="917731"/>
            <a:ext cx="2895600" cy="323850"/>
          </a:xfrm>
          <a:prstGeom prst="rect">
            <a:avLst/>
          </a:prstGeom>
        </p:spPr>
      </p:pic>
      <p:pic>
        <p:nvPicPr>
          <p:cNvPr id="8" name="Immagine 7">
            <a:extLst>
              <a:ext uri="{FF2B5EF4-FFF2-40B4-BE49-F238E27FC236}">
                <a16:creationId xmlns:a16="http://schemas.microsoft.com/office/drawing/2014/main" id="{500EB9AD-9975-4AB9-82BD-9D93FDE8A229}"/>
              </a:ext>
            </a:extLst>
          </p:cNvPr>
          <p:cNvPicPr>
            <a:picLocks noChangeAspect="1"/>
          </p:cNvPicPr>
          <p:nvPr/>
        </p:nvPicPr>
        <p:blipFill>
          <a:blip r:embed="rId4"/>
          <a:stretch>
            <a:fillRect/>
          </a:stretch>
        </p:blipFill>
        <p:spPr>
          <a:xfrm>
            <a:off x="3320802" y="1387448"/>
            <a:ext cx="1638300" cy="257175"/>
          </a:xfrm>
          <a:prstGeom prst="rect">
            <a:avLst/>
          </a:prstGeom>
        </p:spPr>
      </p:pic>
      <p:pic>
        <p:nvPicPr>
          <p:cNvPr id="13" name="Immagine 12">
            <a:extLst>
              <a:ext uri="{FF2B5EF4-FFF2-40B4-BE49-F238E27FC236}">
                <a16:creationId xmlns:a16="http://schemas.microsoft.com/office/drawing/2014/main" id="{44EA1155-6881-46B5-96F5-29BBCE6F7258}"/>
              </a:ext>
            </a:extLst>
          </p:cNvPr>
          <p:cNvPicPr>
            <a:picLocks noChangeAspect="1"/>
          </p:cNvPicPr>
          <p:nvPr/>
        </p:nvPicPr>
        <p:blipFill>
          <a:blip r:embed="rId5"/>
          <a:stretch>
            <a:fillRect/>
          </a:stretch>
        </p:blipFill>
        <p:spPr>
          <a:xfrm>
            <a:off x="-5071" y="2109018"/>
            <a:ext cx="9144000" cy="3744859"/>
          </a:xfrm>
          <a:prstGeom prst="rect">
            <a:avLst/>
          </a:prstGeom>
        </p:spPr>
      </p:pic>
      <p:sp>
        <p:nvSpPr>
          <p:cNvPr id="14" name="CasellaDiTesto 13">
            <a:extLst>
              <a:ext uri="{FF2B5EF4-FFF2-40B4-BE49-F238E27FC236}">
                <a16:creationId xmlns:a16="http://schemas.microsoft.com/office/drawing/2014/main" id="{7DBBBEDF-3D49-48FB-89E9-718C60CF5CBB}"/>
              </a:ext>
            </a:extLst>
          </p:cNvPr>
          <p:cNvSpPr txBox="1"/>
          <p:nvPr/>
        </p:nvSpPr>
        <p:spPr>
          <a:xfrm>
            <a:off x="748680" y="1601803"/>
            <a:ext cx="8388424" cy="523220"/>
          </a:xfrm>
          <a:prstGeom prst="rect">
            <a:avLst/>
          </a:prstGeom>
          <a:noFill/>
        </p:spPr>
        <p:txBody>
          <a:bodyPr wrap="square" rtlCol="0">
            <a:spAutoFit/>
          </a:bodyPr>
          <a:lstStyle/>
          <a:p>
            <a:r>
              <a:rPr lang="it-IT" sz="2800" b="1" dirty="0">
                <a:solidFill>
                  <a:srgbClr val="FF0000"/>
                </a:solidFill>
              </a:rPr>
              <a:t>Probabilità di sopravvivenza di </a:t>
            </a:r>
            <a:r>
              <a:rPr lang="it-IT" sz="2800" b="1" dirty="0">
                <a:solidFill>
                  <a:srgbClr val="FF0000"/>
                </a:solidFill>
                <a:sym typeface="Symbol" panose="05050102010706020507" pitchFamily="18" charset="2"/>
              </a:rPr>
              <a:t>e in funzione di L/E</a:t>
            </a:r>
            <a:endParaRPr lang="it-IT" sz="2800" b="1" dirty="0">
              <a:solidFill>
                <a:srgbClr val="FF0000"/>
              </a:solidFill>
            </a:endParaRPr>
          </a:p>
        </p:txBody>
      </p:sp>
    </p:spTree>
    <p:extLst>
      <p:ext uri="{BB962C8B-B14F-4D97-AF65-F5344CB8AC3E}">
        <p14:creationId xmlns:p14="http://schemas.microsoft.com/office/powerpoint/2010/main" val="1817637649"/>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85ABE76-656E-4362-AED7-27F00D598144}"/>
              </a:ext>
            </a:extLst>
          </p:cNvPr>
          <p:cNvSpPr>
            <a:spLocks noGrp="1"/>
          </p:cNvSpPr>
          <p:nvPr>
            <p:ph type="title"/>
          </p:nvPr>
        </p:nvSpPr>
        <p:spPr>
          <a:xfrm>
            <a:off x="1115616" y="138329"/>
            <a:ext cx="6408712" cy="771687"/>
          </a:xfrm>
        </p:spPr>
        <p:txBody>
          <a:bodyPr/>
          <a:lstStyle/>
          <a:p>
            <a:r>
              <a:rPr lang="it-IT" sz="3600" dirty="0"/>
              <a:t>Come rivelare le oscillazioni</a:t>
            </a:r>
          </a:p>
        </p:txBody>
      </p:sp>
      <p:pic>
        <p:nvPicPr>
          <p:cNvPr id="7" name="Immagine 6">
            <a:extLst>
              <a:ext uri="{FF2B5EF4-FFF2-40B4-BE49-F238E27FC236}">
                <a16:creationId xmlns:a16="http://schemas.microsoft.com/office/drawing/2014/main" id="{81410073-9564-458F-9B2B-5110D5FA95AD}"/>
              </a:ext>
            </a:extLst>
          </p:cNvPr>
          <p:cNvPicPr>
            <a:picLocks noChangeAspect="1"/>
          </p:cNvPicPr>
          <p:nvPr/>
        </p:nvPicPr>
        <p:blipFill>
          <a:blip r:embed="rId3"/>
          <a:stretch>
            <a:fillRect/>
          </a:stretch>
        </p:blipFill>
        <p:spPr>
          <a:xfrm>
            <a:off x="2699792" y="988597"/>
            <a:ext cx="3199010" cy="1355526"/>
          </a:xfrm>
          <a:prstGeom prst="rect">
            <a:avLst/>
          </a:prstGeom>
        </p:spPr>
      </p:pic>
      <p:pic>
        <p:nvPicPr>
          <p:cNvPr id="13" name="Immagine 12">
            <a:extLst>
              <a:ext uri="{FF2B5EF4-FFF2-40B4-BE49-F238E27FC236}">
                <a16:creationId xmlns:a16="http://schemas.microsoft.com/office/drawing/2014/main" id="{C88D4C6C-87D1-4FAB-BEE0-CC77FC037CDD}"/>
              </a:ext>
            </a:extLst>
          </p:cNvPr>
          <p:cNvPicPr>
            <a:picLocks noChangeAspect="1"/>
          </p:cNvPicPr>
          <p:nvPr/>
        </p:nvPicPr>
        <p:blipFill>
          <a:blip r:embed="rId4"/>
          <a:stretch>
            <a:fillRect/>
          </a:stretch>
        </p:blipFill>
        <p:spPr>
          <a:xfrm>
            <a:off x="190058" y="2411834"/>
            <a:ext cx="6100519" cy="1219200"/>
          </a:xfrm>
          <a:prstGeom prst="rect">
            <a:avLst/>
          </a:prstGeom>
        </p:spPr>
      </p:pic>
      <p:pic>
        <p:nvPicPr>
          <p:cNvPr id="14" name="Immagine 13">
            <a:extLst>
              <a:ext uri="{FF2B5EF4-FFF2-40B4-BE49-F238E27FC236}">
                <a16:creationId xmlns:a16="http://schemas.microsoft.com/office/drawing/2014/main" id="{47B1F4F5-7C0C-433C-931D-A6FD7207D0D8}"/>
              </a:ext>
            </a:extLst>
          </p:cNvPr>
          <p:cNvPicPr>
            <a:picLocks noChangeAspect="1"/>
          </p:cNvPicPr>
          <p:nvPr/>
        </p:nvPicPr>
        <p:blipFill>
          <a:blip r:embed="rId5"/>
          <a:stretch>
            <a:fillRect/>
          </a:stretch>
        </p:blipFill>
        <p:spPr>
          <a:xfrm>
            <a:off x="165357" y="4134000"/>
            <a:ext cx="6106165" cy="1543050"/>
          </a:xfrm>
          <a:prstGeom prst="rect">
            <a:avLst/>
          </a:prstGeom>
        </p:spPr>
      </p:pic>
      <p:sp>
        <p:nvSpPr>
          <p:cNvPr id="15" name="CasellaDiTesto 14">
            <a:extLst>
              <a:ext uri="{FF2B5EF4-FFF2-40B4-BE49-F238E27FC236}">
                <a16:creationId xmlns:a16="http://schemas.microsoft.com/office/drawing/2014/main" id="{CC558BAB-9017-4CB6-AA26-728979AE3640}"/>
              </a:ext>
            </a:extLst>
          </p:cNvPr>
          <p:cNvSpPr txBox="1"/>
          <p:nvPr/>
        </p:nvSpPr>
        <p:spPr>
          <a:xfrm>
            <a:off x="6339311" y="1977594"/>
            <a:ext cx="2932167" cy="1938992"/>
          </a:xfrm>
          <a:prstGeom prst="rect">
            <a:avLst/>
          </a:prstGeom>
          <a:noFill/>
        </p:spPr>
        <p:txBody>
          <a:bodyPr wrap="square" rtlCol="0">
            <a:spAutoFit/>
          </a:bodyPr>
          <a:lstStyle/>
          <a:p>
            <a:pPr marL="342900" indent="-342900">
              <a:buAutoNum type="arabicParenR"/>
            </a:pPr>
            <a:r>
              <a:rPr lang="it-IT" dirty="0">
                <a:sym typeface="Symbol" panose="05050102010706020507" pitchFamily="18" charset="2"/>
              </a:rPr>
              <a:t>Nessun </a:t>
            </a:r>
            <a:r>
              <a:rPr lang="it-IT" baseline="-25000" dirty="0">
                <a:sym typeface="Symbol" panose="05050102010706020507" pitchFamily="18" charset="2"/>
              </a:rPr>
              <a:t>b</a:t>
            </a:r>
            <a:r>
              <a:rPr lang="it-IT" dirty="0">
                <a:sym typeface="Symbol" panose="05050102010706020507" pitchFamily="18" charset="2"/>
              </a:rPr>
              <a:t> nel fascio iniziale ( o frazione nota)</a:t>
            </a:r>
          </a:p>
          <a:p>
            <a:pPr marL="342900" indent="-342900">
              <a:buFontTx/>
              <a:buAutoNum type="arabicParenR"/>
            </a:pPr>
            <a:r>
              <a:rPr lang="it-IT" dirty="0">
                <a:sym typeface="Symbol" panose="05050102010706020507" pitchFamily="18" charset="2"/>
              </a:rPr>
              <a:t></a:t>
            </a:r>
            <a:r>
              <a:rPr lang="it-IT" baseline="-25000" dirty="0">
                <a:sym typeface="Symbol" panose="05050102010706020507" pitchFamily="18" charset="2"/>
              </a:rPr>
              <a:t>b</a:t>
            </a:r>
            <a:r>
              <a:rPr lang="it-IT" dirty="0">
                <a:sym typeface="Symbol" panose="05050102010706020507" pitchFamily="18" charset="2"/>
              </a:rPr>
              <a:t> deve avere energia sufficiente per produrre l</a:t>
            </a:r>
            <a:r>
              <a:rPr lang="it-IT" baseline="-25000" dirty="0">
                <a:sym typeface="Symbol" panose="05050102010706020507" pitchFamily="18" charset="2"/>
              </a:rPr>
              <a:t>b</a:t>
            </a:r>
            <a:endParaRPr lang="it-IT" dirty="0">
              <a:sym typeface="Symbol" panose="05050102010706020507" pitchFamily="18" charset="2"/>
            </a:endParaRPr>
          </a:p>
          <a:p>
            <a:pPr marL="342900" indent="-342900">
              <a:buAutoNum type="arabicParenR"/>
            </a:pPr>
            <a:r>
              <a:rPr lang="it-IT" dirty="0">
                <a:sym typeface="Symbol" panose="05050102010706020507" pitchFamily="18" charset="2"/>
              </a:rPr>
              <a:t>Grande efficienza nella rivelazione di l</a:t>
            </a:r>
            <a:r>
              <a:rPr lang="it-IT" baseline="-25000" dirty="0">
                <a:sym typeface="Symbol" panose="05050102010706020507" pitchFamily="18" charset="2"/>
              </a:rPr>
              <a:t>b</a:t>
            </a:r>
          </a:p>
          <a:p>
            <a:pPr marL="342900" indent="-342900">
              <a:buAutoNum type="arabicParenR"/>
            </a:pPr>
            <a:endParaRPr lang="it-IT" baseline="-25000" dirty="0"/>
          </a:p>
        </p:txBody>
      </p:sp>
      <p:sp>
        <p:nvSpPr>
          <p:cNvPr id="16" name="CasellaDiTesto 15">
            <a:extLst>
              <a:ext uri="{FF2B5EF4-FFF2-40B4-BE49-F238E27FC236}">
                <a16:creationId xmlns:a16="http://schemas.microsoft.com/office/drawing/2014/main" id="{14CB4FAD-C8E1-4AA2-8C44-E463DB1B568D}"/>
              </a:ext>
            </a:extLst>
          </p:cNvPr>
          <p:cNvSpPr txBox="1"/>
          <p:nvPr/>
        </p:nvSpPr>
        <p:spPr>
          <a:xfrm>
            <a:off x="6271522" y="3910910"/>
            <a:ext cx="2932167" cy="2215991"/>
          </a:xfrm>
          <a:prstGeom prst="rect">
            <a:avLst/>
          </a:prstGeom>
          <a:noFill/>
        </p:spPr>
        <p:txBody>
          <a:bodyPr wrap="square" rtlCol="0">
            <a:spAutoFit/>
          </a:bodyPr>
          <a:lstStyle/>
          <a:p>
            <a:pPr marL="342900" indent="-342900">
              <a:buAutoNum type="arabicParenR"/>
            </a:pPr>
            <a:r>
              <a:rPr lang="it-IT" dirty="0">
                <a:sym typeface="Symbol" panose="05050102010706020507" pitchFamily="18" charset="2"/>
              </a:rPr>
              <a:t>Rivelatori multipli identici misurano lo stesso </a:t>
            </a:r>
            <a:r>
              <a:rPr lang="it-IT" baseline="-25000" dirty="0">
                <a:sym typeface="Symbol" panose="05050102010706020507" pitchFamily="18" charset="2"/>
              </a:rPr>
              <a:t>a</a:t>
            </a:r>
            <a:r>
              <a:rPr lang="it-IT" dirty="0">
                <a:sym typeface="Symbol" panose="05050102010706020507" pitchFamily="18" charset="2"/>
              </a:rPr>
              <a:t>  </a:t>
            </a:r>
            <a:r>
              <a:rPr lang="it-IT" sz="1200" dirty="0">
                <a:sym typeface="Symbol" panose="05050102010706020507" pitchFamily="18" charset="2"/>
              </a:rPr>
              <a:t>(più semplice perché i numeri sono «grandi»)</a:t>
            </a:r>
            <a:endParaRPr lang="it-IT" dirty="0">
              <a:sym typeface="Symbol" panose="05050102010706020507" pitchFamily="18" charset="2"/>
            </a:endParaRPr>
          </a:p>
          <a:p>
            <a:pPr marL="342900" indent="-342900">
              <a:buAutoNum type="arabicParenR"/>
            </a:pPr>
            <a:r>
              <a:rPr lang="it-IT" dirty="0">
                <a:sym typeface="Symbol" panose="05050102010706020507" pitchFamily="18" charset="2"/>
              </a:rPr>
              <a:t>Ottima conoscenza del fascio e ottima ripetibilità dei rivelatori</a:t>
            </a:r>
          </a:p>
          <a:p>
            <a:endParaRPr lang="it-IT" baseline="-25000" dirty="0">
              <a:sym typeface="Symbol" panose="05050102010706020507" pitchFamily="18" charset="2"/>
            </a:endParaRPr>
          </a:p>
          <a:p>
            <a:pPr marL="342900" indent="-342900">
              <a:buAutoNum type="arabicParenR"/>
            </a:pPr>
            <a:endParaRPr lang="it-IT" baseline="-25000" dirty="0"/>
          </a:p>
        </p:txBody>
      </p:sp>
    </p:spTree>
    <p:extLst>
      <p:ext uri="{BB962C8B-B14F-4D97-AF65-F5344CB8AC3E}">
        <p14:creationId xmlns:p14="http://schemas.microsoft.com/office/powerpoint/2010/main" val="3431365126"/>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5337D9A0-7FC3-4741-8438-FF0CC246D32E}"/>
              </a:ext>
            </a:extLst>
          </p:cNvPr>
          <p:cNvSpPr>
            <a:spLocks noGrp="1"/>
          </p:cNvSpPr>
          <p:nvPr>
            <p:ph type="ctrTitle"/>
          </p:nvPr>
        </p:nvSpPr>
        <p:spPr>
          <a:xfrm>
            <a:off x="539552" y="1259967"/>
            <a:ext cx="7772400" cy="1470025"/>
          </a:xfrm>
        </p:spPr>
        <p:txBody>
          <a:bodyPr/>
          <a:lstStyle/>
          <a:p>
            <a:r>
              <a:rPr lang="it-IT" dirty="0"/>
              <a:t>VEDERE L’OSCILLAZIONE DEI NEUTRINI: SUPERKAMIOKANDE</a:t>
            </a:r>
          </a:p>
        </p:txBody>
      </p:sp>
      <p:sp>
        <p:nvSpPr>
          <p:cNvPr id="5" name="Sottotitolo 4">
            <a:extLst>
              <a:ext uri="{FF2B5EF4-FFF2-40B4-BE49-F238E27FC236}">
                <a16:creationId xmlns:a16="http://schemas.microsoft.com/office/drawing/2014/main" id="{C89D05DB-8B86-4182-8C06-220793816A2C}"/>
              </a:ext>
            </a:extLst>
          </p:cNvPr>
          <p:cNvSpPr>
            <a:spLocks noGrp="1"/>
          </p:cNvSpPr>
          <p:nvPr>
            <p:ph type="subTitle" idx="1"/>
          </p:nvPr>
        </p:nvSpPr>
        <p:spPr>
          <a:xfrm>
            <a:off x="3851920" y="3789040"/>
            <a:ext cx="4964088" cy="720080"/>
          </a:xfrm>
        </p:spPr>
        <p:txBody>
          <a:bodyPr/>
          <a:lstStyle/>
          <a:p>
            <a:r>
              <a:rPr lang="it-IT" sz="3600" dirty="0">
                <a:solidFill>
                  <a:srgbClr val="FF0000"/>
                </a:solidFill>
              </a:rPr>
              <a:t>Samuele </a:t>
            </a:r>
            <a:r>
              <a:rPr lang="it-IT" sz="3600" dirty="0" err="1">
                <a:solidFill>
                  <a:srgbClr val="FF0000"/>
                </a:solidFill>
              </a:rPr>
              <a:t>Brunati</a:t>
            </a:r>
            <a:r>
              <a:rPr lang="it-IT" sz="3600" dirty="0">
                <a:solidFill>
                  <a:srgbClr val="FF0000"/>
                </a:solidFill>
              </a:rPr>
              <a:t> 5^E</a:t>
            </a:r>
          </a:p>
        </p:txBody>
      </p:sp>
      <p:pic>
        <p:nvPicPr>
          <p:cNvPr id="3" name="Immagine 2">
            <a:extLst>
              <a:ext uri="{FF2B5EF4-FFF2-40B4-BE49-F238E27FC236}">
                <a16:creationId xmlns:a16="http://schemas.microsoft.com/office/drawing/2014/main" id="{4274748D-339F-46BD-B8C5-48F429CE5672}"/>
              </a:ext>
            </a:extLst>
          </p:cNvPr>
          <p:cNvPicPr>
            <a:picLocks noChangeAspect="1"/>
          </p:cNvPicPr>
          <p:nvPr/>
        </p:nvPicPr>
        <p:blipFill>
          <a:blip r:embed="rId2"/>
          <a:stretch>
            <a:fillRect/>
          </a:stretch>
        </p:blipFill>
        <p:spPr>
          <a:xfrm>
            <a:off x="657314" y="3140968"/>
            <a:ext cx="3194606" cy="2489076"/>
          </a:xfrm>
          <a:prstGeom prst="rect">
            <a:avLst/>
          </a:prstGeom>
          <a:ln w="38100">
            <a:solidFill>
              <a:srgbClr val="FF0000"/>
            </a:solidFill>
          </a:ln>
        </p:spPr>
      </p:pic>
    </p:spTree>
    <p:extLst>
      <p:ext uri="{BB962C8B-B14F-4D97-AF65-F5344CB8AC3E}">
        <p14:creationId xmlns:p14="http://schemas.microsoft.com/office/powerpoint/2010/main" val="3566908838"/>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43608" y="0"/>
            <a:ext cx="6192688" cy="692696"/>
          </a:xfrm>
        </p:spPr>
        <p:txBody>
          <a:bodyPr/>
          <a:lstStyle/>
          <a:p>
            <a:r>
              <a:rPr lang="it-IT" dirty="0" err="1"/>
              <a:t>Kamiokande</a:t>
            </a:r>
            <a:endParaRPr lang="it-IT" dirty="0"/>
          </a:p>
        </p:txBody>
      </p:sp>
      <p:pic>
        <p:nvPicPr>
          <p:cNvPr id="1028" name="Picture 4" descr="Risultati immagini per cartina giappon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052736"/>
            <a:ext cx="3998844" cy="3528392"/>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sp>
        <p:nvSpPr>
          <p:cNvPr id="5" name="Ovale 4"/>
          <p:cNvSpPr/>
          <p:nvPr/>
        </p:nvSpPr>
        <p:spPr>
          <a:xfrm>
            <a:off x="2555776" y="3212976"/>
            <a:ext cx="144016" cy="144016"/>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1 6"/>
          <p:cNvCxnSpPr/>
          <p:nvPr/>
        </p:nvCxnSpPr>
        <p:spPr>
          <a:xfrm flipH="1">
            <a:off x="2555776" y="3356992"/>
            <a:ext cx="72008" cy="201622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CasellaDiTesto 8"/>
          <p:cNvSpPr txBox="1"/>
          <p:nvPr/>
        </p:nvSpPr>
        <p:spPr>
          <a:xfrm>
            <a:off x="1691680" y="5157192"/>
            <a:ext cx="3024336" cy="523220"/>
          </a:xfrm>
          <a:prstGeom prst="rect">
            <a:avLst/>
          </a:prstGeom>
          <a:solidFill>
            <a:schemeClr val="bg1"/>
          </a:solidFill>
          <a:ln w="38100">
            <a:solidFill>
              <a:srgbClr val="0070C0"/>
            </a:solidFill>
          </a:ln>
        </p:spPr>
        <p:txBody>
          <a:bodyPr wrap="square" rtlCol="0">
            <a:spAutoFit/>
          </a:bodyPr>
          <a:lstStyle/>
          <a:p>
            <a:r>
              <a:rPr lang="it-IT" sz="2800" dirty="0">
                <a:solidFill>
                  <a:srgbClr val="0070C0"/>
                </a:solidFill>
              </a:rPr>
              <a:t>Miniera di </a:t>
            </a:r>
            <a:r>
              <a:rPr lang="it-IT" sz="2800" dirty="0" err="1">
                <a:solidFill>
                  <a:srgbClr val="0070C0"/>
                </a:solidFill>
              </a:rPr>
              <a:t>Kamioka</a:t>
            </a:r>
            <a:endParaRPr lang="it-IT" sz="2800" dirty="0">
              <a:solidFill>
                <a:srgbClr val="0070C0"/>
              </a:solidFill>
            </a:endParaRPr>
          </a:p>
        </p:txBody>
      </p:sp>
      <p:sp>
        <p:nvSpPr>
          <p:cNvPr id="12" name="CasellaDiTesto 11"/>
          <p:cNvSpPr txBox="1"/>
          <p:nvPr/>
        </p:nvSpPr>
        <p:spPr>
          <a:xfrm>
            <a:off x="5508104" y="2216767"/>
            <a:ext cx="2880320" cy="1200329"/>
          </a:xfrm>
          <a:prstGeom prst="rect">
            <a:avLst/>
          </a:prstGeom>
          <a:solidFill>
            <a:schemeClr val="bg1"/>
          </a:solidFill>
          <a:ln w="38100">
            <a:solidFill>
              <a:srgbClr val="FF0000"/>
            </a:solidFill>
          </a:ln>
        </p:spPr>
        <p:txBody>
          <a:bodyPr wrap="square" rtlCol="0">
            <a:spAutoFit/>
          </a:bodyPr>
          <a:lstStyle/>
          <a:p>
            <a:pPr algn="ctr"/>
            <a:r>
              <a:rPr lang="it-IT" sz="3600" dirty="0">
                <a:solidFill>
                  <a:srgbClr val="FF0000"/>
                </a:solidFill>
              </a:rPr>
              <a:t>EFFETTO </a:t>
            </a:r>
          </a:p>
          <a:p>
            <a:pPr algn="ctr"/>
            <a:r>
              <a:rPr lang="it-IT" sz="3600" dirty="0">
                <a:solidFill>
                  <a:srgbClr val="FF0000"/>
                </a:solidFill>
              </a:rPr>
              <a:t>CHERENKOV</a:t>
            </a:r>
          </a:p>
        </p:txBody>
      </p:sp>
    </p:spTree>
    <p:extLst>
      <p:ext uri="{BB962C8B-B14F-4D97-AF65-F5344CB8AC3E}">
        <p14:creationId xmlns:p14="http://schemas.microsoft.com/office/powerpoint/2010/main" val="2751231775"/>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03648" y="188640"/>
            <a:ext cx="6192688" cy="1008112"/>
          </a:xfrm>
        </p:spPr>
        <p:txBody>
          <a:bodyPr/>
          <a:lstStyle/>
          <a:p>
            <a:r>
              <a:rPr lang="it-IT" sz="3200" dirty="0"/>
              <a:t>Decadimento beta : </a:t>
            </a:r>
            <a:br>
              <a:rPr lang="it-IT" sz="3200" dirty="0"/>
            </a:br>
            <a:r>
              <a:rPr lang="it-IT" sz="3200" dirty="0"/>
              <a:t>prima interpretazione</a:t>
            </a:r>
          </a:p>
        </p:txBody>
      </p:sp>
      <p:pic>
        <p:nvPicPr>
          <p:cNvPr id="36867" name="Picture 3"/>
          <p:cNvPicPr>
            <a:picLocks noChangeAspect="1" noChangeArrowheads="1"/>
          </p:cNvPicPr>
          <p:nvPr/>
        </p:nvPicPr>
        <p:blipFill>
          <a:blip r:embed="rId3" cstate="print"/>
          <a:srcRect/>
          <a:stretch>
            <a:fillRect/>
          </a:stretch>
        </p:blipFill>
        <p:spPr bwMode="auto">
          <a:xfrm>
            <a:off x="139701" y="1417417"/>
            <a:ext cx="3712219" cy="2480012"/>
          </a:xfrm>
          <a:prstGeom prst="rect">
            <a:avLst/>
          </a:prstGeom>
          <a:noFill/>
          <a:ln w="25400">
            <a:solidFill>
              <a:schemeClr val="tx1"/>
            </a:solidFill>
            <a:miter lim="800000"/>
            <a:headEnd/>
            <a:tailEnd/>
          </a:ln>
        </p:spPr>
      </p:pic>
      <p:sp>
        <p:nvSpPr>
          <p:cNvPr id="12" name="CasellaDiTesto 11"/>
          <p:cNvSpPr txBox="1"/>
          <p:nvPr/>
        </p:nvSpPr>
        <p:spPr>
          <a:xfrm>
            <a:off x="4211960" y="3525707"/>
            <a:ext cx="4487762" cy="830997"/>
          </a:xfrm>
          <a:prstGeom prst="rect">
            <a:avLst/>
          </a:prstGeom>
          <a:solidFill>
            <a:srgbClr val="FFFF00"/>
          </a:solidFill>
          <a:ln w="38100">
            <a:solidFill>
              <a:schemeClr val="tx1"/>
            </a:solidFill>
          </a:ln>
        </p:spPr>
        <p:txBody>
          <a:bodyPr wrap="square" rtlCol="0">
            <a:spAutoFit/>
          </a:bodyPr>
          <a:lstStyle/>
          <a:p>
            <a:pPr eaLnBrk="0" fontAlgn="base" hangingPunct="0">
              <a:spcBef>
                <a:spcPct val="0"/>
              </a:spcBef>
              <a:spcAft>
                <a:spcPct val="0"/>
              </a:spcAft>
            </a:pPr>
            <a:r>
              <a:rPr lang="it-IT" sz="2400" b="1" dirty="0"/>
              <a:t>Tutti gli e</a:t>
            </a:r>
            <a:r>
              <a:rPr lang="it-IT" sz="2400" b="1" baseline="30000" dirty="0"/>
              <a:t>-</a:t>
            </a:r>
            <a:r>
              <a:rPr lang="it-IT" sz="2400" b="1" dirty="0"/>
              <a:t> avrebbero dovuto avere la stessa energia</a:t>
            </a:r>
          </a:p>
        </p:txBody>
      </p:sp>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568" r="3652"/>
          <a:stretch/>
        </p:blipFill>
        <p:spPr bwMode="auto">
          <a:xfrm>
            <a:off x="6724311" y="1985319"/>
            <a:ext cx="2228850" cy="504056"/>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960" y="2724677"/>
            <a:ext cx="441960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Immagine 5">
            <a:extLst>
              <a:ext uri="{FF2B5EF4-FFF2-40B4-BE49-F238E27FC236}">
                <a16:creationId xmlns:a16="http://schemas.microsoft.com/office/drawing/2014/main" id="{6F16A49E-32FD-4143-997B-C203DF79BF76}"/>
              </a:ext>
            </a:extLst>
          </p:cNvPr>
          <p:cNvPicPr>
            <a:picLocks noChangeAspect="1"/>
          </p:cNvPicPr>
          <p:nvPr/>
        </p:nvPicPr>
        <p:blipFill>
          <a:blip r:embed="rId6"/>
          <a:stretch>
            <a:fillRect/>
          </a:stretch>
        </p:blipFill>
        <p:spPr>
          <a:xfrm>
            <a:off x="2168495" y="5385117"/>
            <a:ext cx="5427841" cy="811057"/>
          </a:xfrm>
          <a:prstGeom prst="rect">
            <a:avLst/>
          </a:prstGeom>
          <a:ln w="38100">
            <a:solidFill>
              <a:schemeClr val="tx1"/>
            </a:solidFill>
          </a:ln>
        </p:spPr>
      </p:pic>
      <p:pic>
        <p:nvPicPr>
          <p:cNvPr id="13" name="Immagine 12">
            <a:extLst>
              <a:ext uri="{FF2B5EF4-FFF2-40B4-BE49-F238E27FC236}">
                <a16:creationId xmlns:a16="http://schemas.microsoft.com/office/drawing/2014/main" id="{1E30A95D-67F6-40AE-B419-42CF9AC8FC24}"/>
              </a:ext>
            </a:extLst>
          </p:cNvPr>
          <p:cNvPicPr>
            <a:picLocks noChangeAspect="1"/>
          </p:cNvPicPr>
          <p:nvPr/>
        </p:nvPicPr>
        <p:blipFill>
          <a:blip r:embed="rId7"/>
          <a:stretch>
            <a:fillRect/>
          </a:stretch>
        </p:blipFill>
        <p:spPr>
          <a:xfrm>
            <a:off x="2161599" y="4577155"/>
            <a:ext cx="5398740" cy="587510"/>
          </a:xfrm>
          <a:prstGeom prst="rect">
            <a:avLst/>
          </a:prstGeom>
          <a:ln w="38100">
            <a:solidFill>
              <a:schemeClr val="tx1"/>
            </a:solidFill>
          </a:ln>
        </p:spPr>
      </p:pic>
      <p:pic>
        <p:nvPicPr>
          <p:cNvPr id="7" name="Immagine 6">
            <a:extLst>
              <a:ext uri="{FF2B5EF4-FFF2-40B4-BE49-F238E27FC236}">
                <a16:creationId xmlns:a16="http://schemas.microsoft.com/office/drawing/2014/main" id="{9BC8DDDA-39B6-4A2D-A126-E456753C3FE3}"/>
              </a:ext>
            </a:extLst>
          </p:cNvPr>
          <p:cNvPicPr>
            <a:picLocks noChangeAspect="1"/>
          </p:cNvPicPr>
          <p:nvPr/>
        </p:nvPicPr>
        <p:blipFill>
          <a:blip r:embed="rId8"/>
          <a:stretch>
            <a:fillRect/>
          </a:stretch>
        </p:blipFill>
        <p:spPr>
          <a:xfrm>
            <a:off x="3992714" y="1858109"/>
            <a:ext cx="2590802" cy="654424"/>
          </a:xfrm>
          <a:prstGeom prst="rect">
            <a:avLst/>
          </a:prstGeom>
          <a:ln w="38100">
            <a:solidFill>
              <a:schemeClr val="tx1"/>
            </a:solidFill>
          </a:ln>
        </p:spPr>
      </p:pic>
    </p:spTree>
    <p:extLst>
      <p:ext uri="{BB962C8B-B14F-4D97-AF65-F5344CB8AC3E}">
        <p14:creationId xmlns:p14="http://schemas.microsoft.com/office/powerpoint/2010/main" val="227175602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43608" y="0"/>
            <a:ext cx="6192688" cy="764704"/>
          </a:xfrm>
        </p:spPr>
        <p:txBody>
          <a:bodyPr/>
          <a:lstStyle/>
          <a:p>
            <a:r>
              <a:rPr lang="it-IT" dirty="0"/>
              <a:t>Effetto </a:t>
            </a:r>
            <a:r>
              <a:rPr lang="it-IT" dirty="0" err="1"/>
              <a:t>Cherenkov</a:t>
            </a:r>
            <a:endParaRPr lang="it-IT" dirty="0"/>
          </a:p>
        </p:txBody>
      </p:sp>
      <p:pic>
        <p:nvPicPr>
          <p:cNvPr id="4" name="Immagine 3" descr="image01">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467544" y="1340768"/>
            <a:ext cx="2444874" cy="3240360"/>
          </a:xfrm>
          <a:prstGeom prst="rect">
            <a:avLst/>
          </a:prstGeom>
          <a:noFill/>
          <a:ln w="38100">
            <a:solidFill>
              <a:srgbClr val="FF0000"/>
            </a:solidFill>
          </a:ln>
        </p:spPr>
      </p:pic>
      <p:pic>
        <p:nvPicPr>
          <p:cNvPr id="5" name="Immagine 4" descr="image00">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6084168" y="1340768"/>
            <a:ext cx="2448714" cy="3240360"/>
          </a:xfrm>
          <a:prstGeom prst="rect">
            <a:avLst/>
          </a:prstGeom>
          <a:noFill/>
          <a:ln w="38100">
            <a:solidFill>
              <a:srgbClr val="FF0000"/>
            </a:solidFill>
          </a:ln>
        </p:spPr>
      </p:pic>
      <p:pic>
        <p:nvPicPr>
          <p:cNvPr id="6" name="Immagine 5" descr="image03">
            <a:hlinkClick r:id="rId6"/>
          </p:cNvPr>
          <p:cNvPicPr/>
          <p:nvPr/>
        </p:nvPicPr>
        <p:blipFill>
          <a:blip r:embed="rId7">
            <a:extLst>
              <a:ext uri="{28A0092B-C50C-407E-A947-70E740481C1C}">
                <a14:useLocalDpi xmlns:a14="http://schemas.microsoft.com/office/drawing/2010/main" val="0"/>
              </a:ext>
            </a:extLst>
          </a:blip>
          <a:srcRect/>
          <a:stretch>
            <a:fillRect/>
          </a:stretch>
        </p:blipFill>
        <p:spPr bwMode="auto">
          <a:xfrm>
            <a:off x="2123728" y="1641595"/>
            <a:ext cx="5465390" cy="4585667"/>
          </a:xfrm>
          <a:prstGeom prst="rect">
            <a:avLst/>
          </a:prstGeom>
          <a:noFill/>
          <a:ln w="38100">
            <a:solidFill>
              <a:srgbClr val="FF0000"/>
            </a:solidFill>
          </a:ln>
        </p:spPr>
      </p:pic>
      <mc:AlternateContent xmlns:mc="http://schemas.openxmlformats.org/markup-compatibility/2006" xmlns:a14="http://schemas.microsoft.com/office/drawing/2010/main">
        <mc:Choice Requires="a14">
          <p:sp>
            <p:nvSpPr>
              <p:cNvPr id="9" name="CasellaDiTesto 8"/>
              <p:cNvSpPr txBox="1"/>
              <p:nvPr/>
            </p:nvSpPr>
            <p:spPr>
              <a:xfrm>
                <a:off x="239948" y="2372269"/>
                <a:ext cx="3986498" cy="1031501"/>
              </a:xfrm>
              <a:prstGeom prst="rect">
                <a:avLst/>
              </a:prstGeom>
              <a:solidFill>
                <a:schemeClr val="bg1"/>
              </a:solidFill>
              <a:ln w="38100">
                <a:solidFill>
                  <a:srgbClr val="FF0000"/>
                </a:solidFill>
              </a:ln>
            </p:spPr>
            <p:txBody>
              <a:bodyPr wrap="square" rtlCol="0">
                <a:spAutoFit/>
              </a:bodyPr>
              <a:lstStyle/>
              <a:p>
                <a:pPr algn="ctr"/>
                <a:r>
                  <a:rPr lang="it-IT" sz="3600" dirty="0">
                    <a:solidFill>
                      <a:srgbClr val="FF0000"/>
                    </a:solidFill>
                  </a:rPr>
                  <a:t>cos </a:t>
                </a:r>
                <a:r>
                  <a:rPr lang="el-GR" sz="3600" dirty="0">
                    <a:solidFill>
                      <a:srgbClr val="FF0000"/>
                    </a:solidFill>
                  </a:rPr>
                  <a:t>α</a:t>
                </a:r>
                <a:r>
                  <a:rPr lang="it-IT" sz="3600" dirty="0">
                    <a:solidFill>
                      <a:srgbClr val="FF0000"/>
                    </a:solidFill>
                  </a:rPr>
                  <a:t> = </a:t>
                </a:r>
                <a14:m>
                  <m:oMath xmlns:m="http://schemas.openxmlformats.org/officeDocument/2006/math">
                    <m:f>
                      <m:fPr>
                        <m:ctrlPr>
                          <a:rPr lang="it-IT" sz="3600" i="1" smtClean="0">
                            <a:solidFill>
                              <a:srgbClr val="FF0000"/>
                            </a:solidFill>
                            <a:latin typeface="Cambria Math" panose="02040503050406030204" pitchFamily="18" charset="0"/>
                          </a:rPr>
                        </m:ctrlPr>
                      </m:fPr>
                      <m:num>
                        <m:r>
                          <a:rPr lang="it-IT" sz="3600" b="0" i="1" smtClean="0">
                            <a:solidFill>
                              <a:srgbClr val="FF0000"/>
                            </a:solidFill>
                            <a:latin typeface="Cambria Math"/>
                          </a:rPr>
                          <m:t>1</m:t>
                        </m:r>
                      </m:num>
                      <m:den>
                        <m:r>
                          <a:rPr lang="it-IT" sz="3600" b="0" i="1" smtClean="0">
                            <a:solidFill>
                              <a:srgbClr val="FF0000"/>
                            </a:solidFill>
                            <a:latin typeface="Cambria Math"/>
                          </a:rPr>
                          <m:t>𝑛</m:t>
                        </m:r>
                      </m:den>
                    </m:f>
                    <m:r>
                      <a:rPr lang="it-IT" sz="3600" i="1" smtClean="0">
                        <a:solidFill>
                          <a:srgbClr val="FF0000"/>
                        </a:solidFill>
                        <a:latin typeface="Cambria Math"/>
                        <a:ea typeface="Cambria Math"/>
                      </a:rPr>
                      <m:t>∙</m:t>
                    </m:r>
                    <m:f>
                      <m:fPr>
                        <m:ctrlPr>
                          <a:rPr lang="it-IT" sz="3600" i="1" smtClean="0">
                            <a:solidFill>
                              <a:srgbClr val="FF0000"/>
                            </a:solidFill>
                            <a:latin typeface="Cambria Math" panose="02040503050406030204" pitchFamily="18" charset="0"/>
                            <a:ea typeface="Cambria Math"/>
                          </a:rPr>
                        </m:ctrlPr>
                      </m:fPr>
                      <m:num>
                        <m:r>
                          <a:rPr lang="it-IT" sz="3600" b="0" i="1" smtClean="0">
                            <a:solidFill>
                              <a:srgbClr val="FF0000"/>
                            </a:solidFill>
                            <a:latin typeface="Cambria Math"/>
                            <a:ea typeface="Cambria Math"/>
                          </a:rPr>
                          <m:t>𝑐</m:t>
                        </m:r>
                      </m:num>
                      <m:den>
                        <m:r>
                          <a:rPr lang="it-IT" sz="3600" b="0" i="1" smtClean="0">
                            <a:solidFill>
                              <a:srgbClr val="FF0000"/>
                            </a:solidFill>
                            <a:latin typeface="Cambria Math"/>
                            <a:ea typeface="Cambria Math"/>
                          </a:rPr>
                          <m:t>𝑣</m:t>
                        </m:r>
                      </m:den>
                    </m:f>
                  </m:oMath>
                </a14:m>
                <a:endParaRPr lang="it-IT" sz="3600" dirty="0">
                  <a:solidFill>
                    <a:srgbClr val="FF0000"/>
                  </a:solidFill>
                  <a:ea typeface="Cambria Math"/>
                </a:endParaRPr>
              </a:p>
              <a:p>
                <a:pPr algn="ctr"/>
                <a:endParaRPr lang="it-IT" sz="1000" dirty="0">
                  <a:solidFill>
                    <a:srgbClr val="FF0000"/>
                  </a:solidFill>
                </a:endParaRPr>
              </a:p>
            </p:txBody>
          </p:sp>
        </mc:Choice>
        <mc:Fallback xmlns="">
          <p:sp>
            <p:nvSpPr>
              <p:cNvPr id="9" name="CasellaDiTesto 8"/>
              <p:cNvSpPr txBox="1">
                <a:spLocks noRot="1" noChangeAspect="1" noMove="1" noResize="1" noEditPoints="1" noAdjustHandles="1" noChangeArrowheads="1" noChangeShapeType="1" noTextEdit="1"/>
              </p:cNvSpPr>
              <p:nvPr/>
            </p:nvSpPr>
            <p:spPr>
              <a:xfrm>
                <a:off x="239948" y="2372269"/>
                <a:ext cx="3986498" cy="1031501"/>
              </a:xfrm>
              <a:prstGeom prst="rect">
                <a:avLst/>
              </a:prstGeom>
              <a:blipFill rotWithShape="1">
                <a:blip r:embed="rId8"/>
                <a:stretch>
                  <a:fillRect/>
                </a:stretch>
              </a:blipFill>
              <a:ln w="38100">
                <a:solidFill>
                  <a:srgbClr val="FF0000"/>
                </a:solidFill>
              </a:ln>
            </p:spPr>
            <p:txBody>
              <a:bodyPr/>
              <a:lstStyle/>
              <a:p>
                <a:r>
                  <a:rPr lang="it-IT">
                    <a:noFill/>
                  </a:rPr>
                  <a:t> </a:t>
                </a:r>
              </a:p>
            </p:txBody>
          </p:sp>
        </mc:Fallback>
      </mc:AlternateContent>
    </p:spTree>
    <p:extLst>
      <p:ext uri="{BB962C8B-B14F-4D97-AF65-F5344CB8AC3E}">
        <p14:creationId xmlns:p14="http://schemas.microsoft.com/office/powerpoint/2010/main" val="2103730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31426" y="215702"/>
            <a:ext cx="6004870" cy="693017"/>
          </a:xfrm>
        </p:spPr>
        <p:txBody>
          <a:bodyPr/>
          <a:lstStyle/>
          <a:p>
            <a:r>
              <a:rPr lang="it-IT" dirty="0" err="1"/>
              <a:t>Kamiokande</a:t>
            </a:r>
            <a:endParaRPr lang="it-IT" dirty="0"/>
          </a:p>
        </p:txBody>
      </p:sp>
      <p:pic>
        <p:nvPicPr>
          <p:cNvPr id="8" name="Immagine 7">
            <a:extLst>
              <a:ext uri="{FF2B5EF4-FFF2-40B4-BE49-F238E27FC236}">
                <a16:creationId xmlns:a16="http://schemas.microsoft.com/office/drawing/2014/main" id="{60483A27-9CBD-4499-8309-7BA04BFCB113}"/>
              </a:ext>
            </a:extLst>
          </p:cNvPr>
          <p:cNvPicPr>
            <a:picLocks noChangeAspect="1"/>
          </p:cNvPicPr>
          <p:nvPr/>
        </p:nvPicPr>
        <p:blipFill>
          <a:blip r:embed="rId2"/>
          <a:stretch>
            <a:fillRect/>
          </a:stretch>
        </p:blipFill>
        <p:spPr>
          <a:xfrm>
            <a:off x="1231426" y="1052735"/>
            <a:ext cx="6777945" cy="5040560"/>
          </a:xfrm>
          <a:prstGeom prst="rect">
            <a:avLst/>
          </a:prstGeom>
        </p:spPr>
      </p:pic>
      <p:sp>
        <p:nvSpPr>
          <p:cNvPr id="9" name="Rettangolo 8"/>
          <p:cNvSpPr/>
          <p:nvPr/>
        </p:nvSpPr>
        <p:spPr>
          <a:xfrm>
            <a:off x="5868144" y="2852936"/>
            <a:ext cx="283046" cy="288032"/>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p:cNvSpPr/>
          <p:nvPr/>
        </p:nvSpPr>
        <p:spPr>
          <a:xfrm>
            <a:off x="7135338" y="2436168"/>
            <a:ext cx="318914" cy="288032"/>
          </a:xfrm>
          <a:prstGeom prst="rect">
            <a:avLst/>
          </a:prstGeom>
          <a:solidFill>
            <a:srgbClr val="AFD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Immagine 11">
            <a:extLst>
              <a:ext uri="{FF2B5EF4-FFF2-40B4-BE49-F238E27FC236}">
                <a16:creationId xmlns:a16="http://schemas.microsoft.com/office/drawing/2014/main" id="{2C9BCF74-1C09-4F88-9C3D-596E864D7946}"/>
              </a:ext>
            </a:extLst>
          </p:cNvPr>
          <p:cNvPicPr>
            <a:picLocks noChangeAspect="1"/>
          </p:cNvPicPr>
          <p:nvPr/>
        </p:nvPicPr>
        <p:blipFill>
          <a:blip r:embed="rId3"/>
          <a:stretch>
            <a:fillRect/>
          </a:stretch>
        </p:blipFill>
        <p:spPr>
          <a:xfrm>
            <a:off x="426186" y="1052735"/>
            <a:ext cx="8388424" cy="4623633"/>
          </a:xfrm>
          <a:prstGeom prst="rect">
            <a:avLst/>
          </a:prstGeom>
        </p:spPr>
      </p:pic>
      <p:sp>
        <p:nvSpPr>
          <p:cNvPr id="14" name="Ovale 13"/>
          <p:cNvSpPr/>
          <p:nvPr/>
        </p:nvSpPr>
        <p:spPr>
          <a:xfrm>
            <a:off x="6228184" y="1858564"/>
            <a:ext cx="2448272" cy="2980772"/>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5" name="Connettore 2 14"/>
          <p:cNvCxnSpPr/>
          <p:nvPr/>
        </p:nvCxnSpPr>
        <p:spPr>
          <a:xfrm>
            <a:off x="6266256" y="5013176"/>
            <a:ext cx="869082"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pic>
        <p:nvPicPr>
          <p:cNvPr id="16" name="Immagine 15">
            <a:extLst>
              <a:ext uri="{FF2B5EF4-FFF2-40B4-BE49-F238E27FC236}">
                <a16:creationId xmlns:a16="http://schemas.microsoft.com/office/drawing/2014/main" id="{58D2B2A8-5372-44F0-BC02-F2B3257D4A17}"/>
              </a:ext>
            </a:extLst>
          </p:cNvPr>
          <p:cNvPicPr>
            <a:picLocks noChangeAspect="1"/>
          </p:cNvPicPr>
          <p:nvPr/>
        </p:nvPicPr>
        <p:blipFill>
          <a:blip r:embed="rId4"/>
          <a:stretch>
            <a:fillRect/>
          </a:stretch>
        </p:blipFill>
        <p:spPr>
          <a:xfrm>
            <a:off x="383283" y="1456339"/>
            <a:ext cx="4533604" cy="3816424"/>
          </a:xfrm>
          <a:prstGeom prst="rect">
            <a:avLst/>
          </a:prstGeom>
        </p:spPr>
      </p:pic>
      <p:sp>
        <p:nvSpPr>
          <p:cNvPr id="17" name="CasellaDiTesto 16"/>
          <p:cNvSpPr txBox="1"/>
          <p:nvPr/>
        </p:nvSpPr>
        <p:spPr>
          <a:xfrm>
            <a:off x="685847" y="1150143"/>
            <a:ext cx="7869102" cy="4524315"/>
          </a:xfrm>
          <a:prstGeom prst="rect">
            <a:avLst/>
          </a:prstGeom>
          <a:solidFill>
            <a:schemeClr val="bg1"/>
          </a:solidFill>
          <a:ln w="38100">
            <a:solidFill>
              <a:srgbClr val="FF0000"/>
            </a:solidFill>
          </a:ln>
        </p:spPr>
        <p:txBody>
          <a:bodyPr wrap="square" rtlCol="0">
            <a:spAutoFit/>
          </a:bodyPr>
          <a:lstStyle/>
          <a:p>
            <a:pPr algn="ctr"/>
            <a:endParaRPr lang="it-IT" sz="3600" dirty="0">
              <a:solidFill>
                <a:srgbClr val="FF0000"/>
              </a:solidFill>
            </a:endParaRPr>
          </a:p>
          <a:p>
            <a:pPr algn="ctr"/>
            <a:r>
              <a:rPr lang="it-IT" sz="3600" dirty="0">
                <a:solidFill>
                  <a:srgbClr val="FF0000"/>
                </a:solidFill>
              </a:rPr>
              <a:t>Vantaggi di </a:t>
            </a:r>
            <a:r>
              <a:rPr lang="it-IT" sz="3600" dirty="0" err="1">
                <a:solidFill>
                  <a:srgbClr val="FF0000"/>
                </a:solidFill>
              </a:rPr>
              <a:t>Kamiokande</a:t>
            </a:r>
            <a:r>
              <a:rPr lang="it-IT" sz="3600" dirty="0">
                <a:solidFill>
                  <a:srgbClr val="FF0000"/>
                </a:solidFill>
              </a:rPr>
              <a:t>:</a:t>
            </a:r>
          </a:p>
          <a:p>
            <a:pPr marL="571500" indent="-571500" algn="ctr">
              <a:buFontTx/>
              <a:buChar char="-"/>
            </a:pPr>
            <a:r>
              <a:rPr lang="it-IT" sz="3600" dirty="0">
                <a:solidFill>
                  <a:srgbClr val="FF0000"/>
                </a:solidFill>
              </a:rPr>
              <a:t>rileva la singola interazione</a:t>
            </a:r>
          </a:p>
          <a:p>
            <a:pPr marL="571500" indent="-571500" algn="ctr">
              <a:buFontTx/>
              <a:buChar char="-"/>
            </a:pPr>
            <a:r>
              <a:rPr lang="it-IT" sz="3600" dirty="0">
                <a:solidFill>
                  <a:srgbClr val="FF0000"/>
                </a:solidFill>
              </a:rPr>
              <a:t>permette di calcolare l’energia del neutrino di partenza</a:t>
            </a:r>
          </a:p>
          <a:p>
            <a:pPr marL="571500" indent="-571500" algn="ctr">
              <a:buFontTx/>
              <a:buChar char="-"/>
            </a:pPr>
            <a:r>
              <a:rPr lang="it-IT" sz="3600" dirty="0">
                <a:solidFill>
                  <a:srgbClr val="FF0000"/>
                </a:solidFill>
              </a:rPr>
              <a:t>permette di ricavare la direzione </a:t>
            </a:r>
            <a:br>
              <a:rPr lang="it-IT" sz="3600" dirty="0">
                <a:solidFill>
                  <a:srgbClr val="FF0000"/>
                </a:solidFill>
              </a:rPr>
            </a:br>
            <a:r>
              <a:rPr lang="it-IT" sz="3600" dirty="0">
                <a:solidFill>
                  <a:srgbClr val="FF0000"/>
                </a:solidFill>
              </a:rPr>
              <a:t>del neutrino</a:t>
            </a:r>
          </a:p>
          <a:p>
            <a:pPr marL="571500" indent="-571500" algn="ctr">
              <a:buFontTx/>
              <a:buChar char="-"/>
            </a:pPr>
            <a:endParaRPr lang="it-IT" sz="3600" dirty="0">
              <a:solidFill>
                <a:srgbClr val="FF0000"/>
              </a:solidFill>
            </a:endParaRPr>
          </a:p>
        </p:txBody>
      </p:sp>
    </p:spTree>
    <p:extLst>
      <p:ext uri="{BB962C8B-B14F-4D97-AF65-F5344CB8AC3E}">
        <p14:creationId xmlns:p14="http://schemas.microsoft.com/office/powerpoint/2010/main" val="29902409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fltVal val="0"/>
                                          </p:val>
                                        </p:tav>
                                        <p:tav tm="100000">
                                          <p:val>
                                            <p:strVal val="#ppt_w"/>
                                          </p:val>
                                        </p:tav>
                                      </p:tavLst>
                                    </p:anim>
                                    <p:anim calcmode="lin" valueType="num">
                                      <p:cBhvr>
                                        <p:cTn id="13" dur="1000" fill="hold"/>
                                        <p:tgtEl>
                                          <p:spTgt spid="14"/>
                                        </p:tgtEl>
                                        <p:attrNameLst>
                                          <p:attrName>ppt_h</p:attrName>
                                        </p:attrNameLst>
                                      </p:cBhvr>
                                      <p:tavLst>
                                        <p:tav tm="0">
                                          <p:val>
                                            <p:fltVal val="0"/>
                                          </p:val>
                                        </p:tav>
                                        <p:tav tm="100000">
                                          <p:val>
                                            <p:strVal val="#ppt_h"/>
                                          </p:val>
                                        </p:tav>
                                      </p:tavLst>
                                    </p:anim>
                                    <p:animEffect transition="in" filter="fade">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80">
                                          <p:stCondLst>
                                            <p:cond delay="0"/>
                                          </p:stCondLst>
                                        </p:cTn>
                                        <p:tgtEl>
                                          <p:spTgt spid="15"/>
                                        </p:tgtEl>
                                      </p:cBhvr>
                                    </p:animEffect>
                                    <p:anim calcmode="lin" valueType="num">
                                      <p:cBhvr>
                                        <p:cTn id="20"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5" dur="26">
                                          <p:stCondLst>
                                            <p:cond delay="650"/>
                                          </p:stCondLst>
                                        </p:cTn>
                                        <p:tgtEl>
                                          <p:spTgt spid="15"/>
                                        </p:tgtEl>
                                      </p:cBhvr>
                                      <p:to x="100000" y="60000"/>
                                    </p:animScale>
                                    <p:animScale>
                                      <p:cBhvr>
                                        <p:cTn id="26" dur="166" decel="50000">
                                          <p:stCondLst>
                                            <p:cond delay="676"/>
                                          </p:stCondLst>
                                        </p:cTn>
                                        <p:tgtEl>
                                          <p:spTgt spid="15"/>
                                        </p:tgtEl>
                                      </p:cBhvr>
                                      <p:to x="100000" y="100000"/>
                                    </p:animScale>
                                    <p:animScale>
                                      <p:cBhvr>
                                        <p:cTn id="27" dur="26">
                                          <p:stCondLst>
                                            <p:cond delay="1312"/>
                                          </p:stCondLst>
                                        </p:cTn>
                                        <p:tgtEl>
                                          <p:spTgt spid="15"/>
                                        </p:tgtEl>
                                      </p:cBhvr>
                                      <p:to x="100000" y="80000"/>
                                    </p:animScale>
                                    <p:animScale>
                                      <p:cBhvr>
                                        <p:cTn id="28" dur="166" decel="50000">
                                          <p:stCondLst>
                                            <p:cond delay="1338"/>
                                          </p:stCondLst>
                                        </p:cTn>
                                        <p:tgtEl>
                                          <p:spTgt spid="15"/>
                                        </p:tgtEl>
                                      </p:cBhvr>
                                      <p:to x="100000" y="100000"/>
                                    </p:animScale>
                                    <p:animScale>
                                      <p:cBhvr>
                                        <p:cTn id="29" dur="26">
                                          <p:stCondLst>
                                            <p:cond delay="1642"/>
                                          </p:stCondLst>
                                        </p:cTn>
                                        <p:tgtEl>
                                          <p:spTgt spid="15"/>
                                        </p:tgtEl>
                                      </p:cBhvr>
                                      <p:to x="100000" y="90000"/>
                                    </p:animScale>
                                    <p:animScale>
                                      <p:cBhvr>
                                        <p:cTn id="30" dur="166" decel="50000">
                                          <p:stCondLst>
                                            <p:cond delay="1668"/>
                                          </p:stCondLst>
                                        </p:cTn>
                                        <p:tgtEl>
                                          <p:spTgt spid="15"/>
                                        </p:tgtEl>
                                      </p:cBhvr>
                                      <p:to x="100000" y="100000"/>
                                    </p:animScale>
                                    <p:animScale>
                                      <p:cBhvr>
                                        <p:cTn id="31" dur="26">
                                          <p:stCondLst>
                                            <p:cond delay="1808"/>
                                          </p:stCondLst>
                                        </p:cTn>
                                        <p:tgtEl>
                                          <p:spTgt spid="15"/>
                                        </p:tgtEl>
                                      </p:cBhvr>
                                      <p:to x="100000" y="95000"/>
                                    </p:animScale>
                                    <p:animScale>
                                      <p:cBhvr>
                                        <p:cTn id="32" dur="166" decel="50000">
                                          <p:stCondLst>
                                            <p:cond delay="1834"/>
                                          </p:stCondLst>
                                        </p:cTn>
                                        <p:tgtEl>
                                          <p:spTgt spid="15"/>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1000" fill="hold"/>
                                        <p:tgtEl>
                                          <p:spTgt spid="17"/>
                                        </p:tgtEl>
                                        <p:attrNameLst>
                                          <p:attrName>ppt_w</p:attrName>
                                        </p:attrNameLst>
                                      </p:cBhvr>
                                      <p:tavLst>
                                        <p:tav tm="0">
                                          <p:val>
                                            <p:fltVal val="0"/>
                                          </p:val>
                                        </p:tav>
                                        <p:tav tm="100000">
                                          <p:val>
                                            <p:strVal val="#ppt_w"/>
                                          </p:val>
                                        </p:tav>
                                      </p:tavLst>
                                    </p:anim>
                                    <p:anim calcmode="lin" valueType="num">
                                      <p:cBhvr>
                                        <p:cTn id="45" dur="1000" fill="hold"/>
                                        <p:tgtEl>
                                          <p:spTgt spid="17"/>
                                        </p:tgtEl>
                                        <p:attrNameLst>
                                          <p:attrName>ppt_h</p:attrName>
                                        </p:attrNameLst>
                                      </p:cBhvr>
                                      <p:tavLst>
                                        <p:tav tm="0">
                                          <p:val>
                                            <p:fltVal val="0"/>
                                          </p:val>
                                        </p:tav>
                                        <p:tav tm="100000">
                                          <p:val>
                                            <p:strVal val="#ppt_h"/>
                                          </p:val>
                                        </p:tav>
                                      </p:tavLst>
                                    </p:anim>
                                    <p:anim calcmode="lin" valueType="num">
                                      <p:cBhvr>
                                        <p:cTn id="46" dur="1000" fill="hold"/>
                                        <p:tgtEl>
                                          <p:spTgt spid="17"/>
                                        </p:tgtEl>
                                        <p:attrNameLst>
                                          <p:attrName>style.rotation</p:attrName>
                                        </p:attrNameLst>
                                      </p:cBhvr>
                                      <p:tavLst>
                                        <p:tav tm="0">
                                          <p:val>
                                            <p:fltVal val="90"/>
                                          </p:val>
                                        </p:tav>
                                        <p:tav tm="100000">
                                          <p:val>
                                            <p:fltVal val="0"/>
                                          </p:val>
                                        </p:tav>
                                      </p:tavLst>
                                    </p:anim>
                                    <p:animEffect transition="in" filter="fade">
                                      <p:cBhvr>
                                        <p:cTn id="4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567A5F2-958B-4C41-935B-84B25CE59C1B}"/>
              </a:ext>
            </a:extLst>
          </p:cNvPr>
          <p:cNvSpPr>
            <a:spLocks noGrp="1"/>
          </p:cNvSpPr>
          <p:nvPr>
            <p:ph type="title"/>
          </p:nvPr>
        </p:nvSpPr>
        <p:spPr>
          <a:xfrm>
            <a:off x="1043608" y="181397"/>
            <a:ext cx="6264696" cy="637955"/>
          </a:xfrm>
        </p:spPr>
        <p:txBody>
          <a:bodyPr/>
          <a:lstStyle/>
          <a:p>
            <a:r>
              <a:rPr lang="it-IT" dirty="0"/>
              <a:t>Super </a:t>
            </a:r>
            <a:r>
              <a:rPr lang="it-IT" dirty="0" err="1"/>
              <a:t>Kamiokande</a:t>
            </a:r>
            <a:endParaRPr lang="it-IT" dirty="0"/>
          </a:p>
        </p:txBody>
      </p:sp>
      <p:pic>
        <p:nvPicPr>
          <p:cNvPr id="5" name="Immagine 4">
            <a:extLst>
              <a:ext uri="{FF2B5EF4-FFF2-40B4-BE49-F238E27FC236}">
                <a16:creationId xmlns:a16="http://schemas.microsoft.com/office/drawing/2014/main" id="{ABFE6BD3-053C-4102-A8AF-E58E4D7103F7}"/>
              </a:ext>
            </a:extLst>
          </p:cNvPr>
          <p:cNvPicPr>
            <a:picLocks noChangeAspect="1"/>
          </p:cNvPicPr>
          <p:nvPr/>
        </p:nvPicPr>
        <p:blipFill>
          <a:blip r:embed="rId3"/>
          <a:stretch>
            <a:fillRect/>
          </a:stretch>
        </p:blipFill>
        <p:spPr>
          <a:xfrm>
            <a:off x="1370355" y="980728"/>
            <a:ext cx="6092577" cy="3493766"/>
          </a:xfrm>
          <a:prstGeom prst="rect">
            <a:avLst/>
          </a:prstGeom>
          <a:ln w="57150">
            <a:solidFill>
              <a:srgbClr val="FF0000"/>
            </a:solidFill>
          </a:ln>
        </p:spPr>
      </p:pic>
      <p:sp>
        <p:nvSpPr>
          <p:cNvPr id="9" name="CasellaDiTesto 8">
            <a:extLst>
              <a:ext uri="{FF2B5EF4-FFF2-40B4-BE49-F238E27FC236}">
                <a16:creationId xmlns:a16="http://schemas.microsoft.com/office/drawing/2014/main" id="{61DD3E7C-F4EA-4CF2-9291-6A30AF1B3DB1}"/>
              </a:ext>
            </a:extLst>
          </p:cNvPr>
          <p:cNvSpPr txBox="1"/>
          <p:nvPr/>
        </p:nvSpPr>
        <p:spPr>
          <a:xfrm>
            <a:off x="1763688" y="4653136"/>
            <a:ext cx="7188164" cy="1754326"/>
          </a:xfrm>
          <a:prstGeom prst="rect">
            <a:avLst/>
          </a:prstGeom>
          <a:noFill/>
        </p:spPr>
        <p:txBody>
          <a:bodyPr wrap="square" rtlCol="0">
            <a:spAutoFit/>
          </a:bodyPr>
          <a:lstStyle/>
          <a:p>
            <a:pPr marL="285750" indent="-285750">
              <a:buFont typeface="Arial" panose="020B0604020202020204" pitchFamily="34" charset="0"/>
              <a:buChar char="•"/>
            </a:pPr>
            <a:r>
              <a:rPr lang="it-IT" b="1" dirty="0"/>
              <a:t>Il rivelatore si trova nella miniera di </a:t>
            </a:r>
            <a:r>
              <a:rPr lang="it-IT" b="1" dirty="0" err="1"/>
              <a:t>Kamioka</a:t>
            </a:r>
            <a:r>
              <a:rPr lang="it-IT" b="1" dirty="0"/>
              <a:t>, 240 km a ovest di Tokyo 1000 mt sotto terra</a:t>
            </a:r>
          </a:p>
          <a:p>
            <a:pPr marL="285750" indent="-285750">
              <a:buFont typeface="Arial" panose="020B0604020202020204" pitchFamily="34" charset="0"/>
              <a:buChar char="•"/>
            </a:pPr>
            <a:r>
              <a:rPr lang="it-IT" b="1" dirty="0"/>
              <a:t>La struttura cilindrica misura 41,4 m di altezza e 39,3 m di diametro. </a:t>
            </a:r>
          </a:p>
          <a:p>
            <a:pPr marL="285750" indent="-285750">
              <a:buFont typeface="Arial" panose="020B0604020202020204" pitchFamily="34" charset="0"/>
              <a:buChar char="•"/>
            </a:pPr>
            <a:r>
              <a:rPr lang="it-IT" b="1" dirty="0"/>
              <a:t>Contiene 50.000 tonnellate di acqua ultra-pura.</a:t>
            </a:r>
          </a:p>
          <a:p>
            <a:pPr marL="285750" indent="-285750">
              <a:buFont typeface="Arial" panose="020B0604020202020204" pitchFamily="34" charset="0"/>
              <a:buChar char="•"/>
            </a:pPr>
            <a:r>
              <a:rPr lang="it-IT" b="1" dirty="0"/>
              <a:t>Circondato da 11.146 tubi fotomoltiplicatori</a:t>
            </a:r>
          </a:p>
          <a:p>
            <a:endParaRPr lang="it-IT" dirty="0"/>
          </a:p>
        </p:txBody>
      </p:sp>
      <p:sp>
        <p:nvSpPr>
          <p:cNvPr id="7" name="CasellaDiTesto 6"/>
          <p:cNvSpPr txBox="1"/>
          <p:nvPr/>
        </p:nvSpPr>
        <p:spPr>
          <a:xfrm>
            <a:off x="283640" y="1124744"/>
            <a:ext cx="8266005" cy="3970318"/>
          </a:xfrm>
          <a:prstGeom prst="rect">
            <a:avLst/>
          </a:prstGeom>
          <a:solidFill>
            <a:schemeClr val="bg1"/>
          </a:solidFill>
          <a:ln w="57150">
            <a:solidFill>
              <a:srgbClr val="00B050"/>
            </a:solidFill>
          </a:ln>
        </p:spPr>
        <p:txBody>
          <a:bodyPr wrap="square" rtlCol="0">
            <a:spAutoFit/>
          </a:bodyPr>
          <a:lstStyle/>
          <a:p>
            <a:pPr algn="ctr"/>
            <a:r>
              <a:rPr lang="it-IT" sz="3600" dirty="0">
                <a:solidFill>
                  <a:srgbClr val="00B050"/>
                </a:solidFill>
              </a:rPr>
              <a:t>UPGRADE</a:t>
            </a:r>
          </a:p>
          <a:p>
            <a:pPr algn="ctr"/>
            <a:endParaRPr lang="it-IT" sz="3600" dirty="0">
              <a:solidFill>
                <a:srgbClr val="00B050"/>
              </a:solidFill>
            </a:endParaRPr>
          </a:p>
          <a:p>
            <a:pPr algn="ctr"/>
            <a:endParaRPr lang="it-IT" sz="3600" dirty="0">
              <a:solidFill>
                <a:srgbClr val="00B050"/>
              </a:solidFill>
            </a:endParaRPr>
          </a:p>
          <a:p>
            <a:pPr algn="ctr"/>
            <a:endParaRPr lang="it-IT" sz="3600" dirty="0">
              <a:solidFill>
                <a:srgbClr val="00B050"/>
              </a:solidFill>
            </a:endParaRPr>
          </a:p>
          <a:p>
            <a:pPr algn="ctr"/>
            <a:endParaRPr lang="it-IT" sz="3600" dirty="0">
              <a:solidFill>
                <a:srgbClr val="00B050"/>
              </a:solidFill>
            </a:endParaRPr>
          </a:p>
          <a:p>
            <a:pPr algn="ctr"/>
            <a:endParaRPr lang="it-IT" sz="3600" dirty="0">
              <a:solidFill>
                <a:srgbClr val="00B050"/>
              </a:solidFill>
            </a:endParaRPr>
          </a:p>
          <a:p>
            <a:pPr algn="ctr"/>
            <a:endParaRPr lang="it-IT" sz="3600" dirty="0">
              <a:solidFill>
                <a:srgbClr val="00B050"/>
              </a:solidFill>
            </a:endParaRPr>
          </a:p>
        </p:txBody>
      </p:sp>
      <p:graphicFrame>
        <p:nvGraphicFramePr>
          <p:cNvPr id="3" name="Tabella 2"/>
          <p:cNvGraphicFramePr>
            <a:graphicFrameLocks noGrp="1"/>
          </p:cNvGraphicFramePr>
          <p:nvPr>
            <p:extLst/>
          </p:nvPr>
        </p:nvGraphicFramePr>
        <p:xfrm>
          <a:off x="456203" y="2275105"/>
          <a:ext cx="7920880" cy="2072640"/>
        </p:xfrm>
        <a:graphic>
          <a:graphicData uri="http://schemas.openxmlformats.org/drawingml/2006/table">
            <a:tbl>
              <a:tblPr firstRow="1" bandRow="1">
                <a:tableStyleId>{EB344D84-9AFB-497E-A393-DC336BA19D2E}</a:tableStyleId>
              </a:tblPr>
              <a:tblGrid>
                <a:gridCol w="2819653">
                  <a:extLst>
                    <a:ext uri="{9D8B030D-6E8A-4147-A177-3AD203B41FA5}">
                      <a16:colId xmlns:a16="http://schemas.microsoft.com/office/drawing/2014/main" val="20000"/>
                    </a:ext>
                  </a:extLst>
                </a:gridCol>
                <a:gridCol w="2088232">
                  <a:extLst>
                    <a:ext uri="{9D8B030D-6E8A-4147-A177-3AD203B41FA5}">
                      <a16:colId xmlns:a16="http://schemas.microsoft.com/office/drawing/2014/main" val="20001"/>
                    </a:ext>
                  </a:extLst>
                </a:gridCol>
                <a:gridCol w="3012995">
                  <a:extLst>
                    <a:ext uri="{9D8B030D-6E8A-4147-A177-3AD203B41FA5}">
                      <a16:colId xmlns:a16="http://schemas.microsoft.com/office/drawing/2014/main" val="20002"/>
                    </a:ext>
                  </a:extLst>
                </a:gridCol>
              </a:tblGrid>
              <a:tr h="370840">
                <a:tc>
                  <a:txBody>
                    <a:bodyPr/>
                    <a:lstStyle/>
                    <a:p>
                      <a:endParaRPr lang="it-IT" sz="2800" dirty="0"/>
                    </a:p>
                  </a:txBody>
                  <a:tcPr/>
                </a:tc>
                <a:tc>
                  <a:txBody>
                    <a:bodyPr/>
                    <a:lstStyle/>
                    <a:p>
                      <a:pPr algn="ctr"/>
                      <a:r>
                        <a:rPr lang="it-IT" sz="2800" dirty="0" err="1"/>
                        <a:t>Kamiokande</a:t>
                      </a:r>
                      <a:endParaRPr lang="it-IT" sz="2800" dirty="0"/>
                    </a:p>
                  </a:txBody>
                  <a:tcPr/>
                </a:tc>
                <a:tc>
                  <a:txBody>
                    <a:bodyPr/>
                    <a:lstStyle/>
                    <a:p>
                      <a:pPr algn="ctr"/>
                      <a:r>
                        <a:rPr lang="it-IT" sz="2800" dirty="0"/>
                        <a:t>Super </a:t>
                      </a:r>
                      <a:r>
                        <a:rPr lang="it-IT" sz="2800" dirty="0" err="1"/>
                        <a:t>Kamiokande</a:t>
                      </a:r>
                      <a:endParaRPr lang="it-IT" sz="2800" dirty="0"/>
                    </a:p>
                  </a:txBody>
                  <a:tcPr/>
                </a:tc>
                <a:extLst>
                  <a:ext uri="{0D108BD9-81ED-4DB2-BD59-A6C34878D82A}">
                    <a16:rowId xmlns:a16="http://schemas.microsoft.com/office/drawing/2014/main" val="10000"/>
                  </a:ext>
                </a:extLst>
              </a:tr>
              <a:tr h="370840">
                <a:tc>
                  <a:txBody>
                    <a:bodyPr/>
                    <a:lstStyle/>
                    <a:p>
                      <a:r>
                        <a:rPr lang="it-IT" sz="2800" dirty="0"/>
                        <a:t>acqua</a:t>
                      </a:r>
                    </a:p>
                  </a:txBody>
                  <a:tcPr/>
                </a:tc>
                <a:tc>
                  <a:txBody>
                    <a:bodyPr/>
                    <a:lstStyle/>
                    <a:p>
                      <a:pPr algn="ctr"/>
                      <a:r>
                        <a:rPr lang="it-IT" sz="2800" dirty="0"/>
                        <a:t>3’000 ton</a:t>
                      </a:r>
                    </a:p>
                  </a:txBody>
                  <a:tcPr/>
                </a:tc>
                <a:tc>
                  <a:txBody>
                    <a:bodyPr/>
                    <a:lstStyle/>
                    <a:p>
                      <a:pPr algn="ctr"/>
                      <a:r>
                        <a:rPr lang="it-IT" sz="2800" dirty="0"/>
                        <a:t>50’000 ton</a:t>
                      </a:r>
                    </a:p>
                  </a:txBody>
                  <a:tcPr/>
                </a:tc>
                <a:extLst>
                  <a:ext uri="{0D108BD9-81ED-4DB2-BD59-A6C34878D82A}">
                    <a16:rowId xmlns:a16="http://schemas.microsoft.com/office/drawing/2014/main" val="10001"/>
                  </a:ext>
                </a:extLst>
              </a:tr>
              <a:tr h="370840">
                <a:tc>
                  <a:txBody>
                    <a:bodyPr/>
                    <a:lstStyle/>
                    <a:p>
                      <a:r>
                        <a:rPr lang="it-IT" sz="2800" dirty="0"/>
                        <a:t>fotomoltiplicatori</a:t>
                      </a:r>
                    </a:p>
                  </a:txBody>
                  <a:tcPr/>
                </a:tc>
                <a:tc>
                  <a:txBody>
                    <a:bodyPr/>
                    <a:lstStyle/>
                    <a:p>
                      <a:pPr algn="ctr"/>
                      <a:r>
                        <a:rPr lang="it-IT" sz="2800" dirty="0"/>
                        <a:t>1’000</a:t>
                      </a:r>
                    </a:p>
                  </a:txBody>
                  <a:tcPr/>
                </a:tc>
                <a:tc>
                  <a:txBody>
                    <a:bodyPr/>
                    <a:lstStyle/>
                    <a:p>
                      <a:pPr algn="ctr"/>
                      <a:r>
                        <a:rPr lang="it-IT" sz="2800" dirty="0"/>
                        <a:t>11’146</a:t>
                      </a:r>
                    </a:p>
                  </a:txBody>
                  <a:tcPr/>
                </a:tc>
                <a:extLst>
                  <a:ext uri="{0D108BD9-81ED-4DB2-BD59-A6C34878D82A}">
                    <a16:rowId xmlns:a16="http://schemas.microsoft.com/office/drawing/2014/main" val="10002"/>
                  </a:ext>
                </a:extLst>
              </a:tr>
              <a:tr h="370840">
                <a:tc>
                  <a:txBody>
                    <a:bodyPr/>
                    <a:lstStyle/>
                    <a:p>
                      <a:r>
                        <a:rPr lang="it-IT" sz="2800" dirty="0"/>
                        <a:t>dimensioni</a:t>
                      </a:r>
                    </a:p>
                  </a:txBody>
                  <a:tcPr/>
                </a:tc>
                <a:tc>
                  <a:txBody>
                    <a:bodyPr/>
                    <a:lstStyle/>
                    <a:p>
                      <a:pPr algn="ctr"/>
                      <a:r>
                        <a:rPr lang="it-IT" sz="2800" dirty="0"/>
                        <a:t>16x15,6</a:t>
                      </a:r>
                      <a:r>
                        <a:rPr lang="it-IT" sz="2800" baseline="0" dirty="0"/>
                        <a:t> m</a:t>
                      </a:r>
                      <a:endParaRPr lang="it-IT" sz="2800" dirty="0"/>
                    </a:p>
                  </a:txBody>
                  <a:tcPr/>
                </a:tc>
                <a:tc>
                  <a:txBody>
                    <a:bodyPr/>
                    <a:lstStyle/>
                    <a:p>
                      <a:pPr algn="ctr"/>
                      <a:r>
                        <a:rPr lang="it-IT" sz="2800" dirty="0"/>
                        <a:t>41,4x39,3 m</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57991618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552784-D639-4EDE-8713-5BEE9D96D317}"/>
              </a:ext>
            </a:extLst>
          </p:cNvPr>
          <p:cNvSpPr>
            <a:spLocks noGrp="1"/>
          </p:cNvSpPr>
          <p:nvPr>
            <p:ph type="title"/>
          </p:nvPr>
        </p:nvSpPr>
        <p:spPr>
          <a:xfrm>
            <a:off x="1043608" y="0"/>
            <a:ext cx="6192688" cy="836712"/>
          </a:xfrm>
        </p:spPr>
        <p:txBody>
          <a:bodyPr/>
          <a:lstStyle/>
          <a:p>
            <a:r>
              <a:rPr lang="it-IT" sz="2800" dirty="0"/>
              <a:t>Super-</a:t>
            </a:r>
            <a:r>
              <a:rPr lang="it-IT" sz="2800" dirty="0" err="1"/>
              <a:t>Kamiokande</a:t>
            </a:r>
            <a:r>
              <a:rPr lang="it-IT" sz="2800" dirty="0"/>
              <a:t> </a:t>
            </a:r>
            <a:br>
              <a:rPr lang="it-IT" sz="2800" dirty="0"/>
            </a:br>
            <a:r>
              <a:rPr lang="it-IT" sz="2800" dirty="0"/>
              <a:t>durante il riempimento</a:t>
            </a:r>
          </a:p>
        </p:txBody>
      </p:sp>
      <p:pic>
        <p:nvPicPr>
          <p:cNvPr id="4" name="Immagine 3">
            <a:extLst>
              <a:ext uri="{FF2B5EF4-FFF2-40B4-BE49-F238E27FC236}">
                <a16:creationId xmlns:a16="http://schemas.microsoft.com/office/drawing/2014/main" id="{ED927EB6-C89F-421B-83EE-C10B7E956E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152" y="1052736"/>
            <a:ext cx="8227696" cy="5298331"/>
          </a:xfrm>
          <a:prstGeom prst="rect">
            <a:avLst/>
          </a:prstGeom>
          <a:ln w="38100">
            <a:solidFill>
              <a:srgbClr val="FF0000"/>
            </a:solidFill>
          </a:ln>
        </p:spPr>
      </p:pic>
    </p:spTree>
    <p:extLst>
      <p:ext uri="{BB962C8B-B14F-4D97-AF65-F5344CB8AC3E}">
        <p14:creationId xmlns:p14="http://schemas.microsoft.com/office/powerpoint/2010/main" val="1429024131"/>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943AA55-15F4-445D-B767-761493F1B31A}"/>
              </a:ext>
            </a:extLst>
          </p:cNvPr>
          <p:cNvSpPr>
            <a:spLocks noGrp="1"/>
          </p:cNvSpPr>
          <p:nvPr>
            <p:ph type="title"/>
          </p:nvPr>
        </p:nvSpPr>
        <p:spPr>
          <a:xfrm>
            <a:off x="1130488" y="107189"/>
            <a:ext cx="6177816" cy="1075601"/>
          </a:xfrm>
        </p:spPr>
        <p:txBody>
          <a:bodyPr/>
          <a:lstStyle/>
          <a:p>
            <a:r>
              <a:rPr lang="it-IT" sz="3600" dirty="0"/>
              <a:t>Anche con i neutrini atmosferici i conti non tornano</a:t>
            </a:r>
          </a:p>
        </p:txBody>
      </p:sp>
      <p:pic>
        <p:nvPicPr>
          <p:cNvPr id="16" name="Immagine 15">
            <a:extLst>
              <a:ext uri="{FF2B5EF4-FFF2-40B4-BE49-F238E27FC236}">
                <a16:creationId xmlns:a16="http://schemas.microsoft.com/office/drawing/2014/main" id="{7684180C-9567-445D-8FA7-483E64BED819}"/>
              </a:ext>
            </a:extLst>
          </p:cNvPr>
          <p:cNvPicPr>
            <a:picLocks noChangeAspect="1"/>
          </p:cNvPicPr>
          <p:nvPr/>
        </p:nvPicPr>
        <p:blipFill>
          <a:blip r:embed="rId3"/>
          <a:stretch>
            <a:fillRect/>
          </a:stretch>
        </p:blipFill>
        <p:spPr>
          <a:xfrm>
            <a:off x="251519" y="3645023"/>
            <a:ext cx="2195479" cy="1102451"/>
          </a:xfrm>
          <a:prstGeom prst="rect">
            <a:avLst/>
          </a:prstGeom>
        </p:spPr>
      </p:pic>
      <p:sp>
        <p:nvSpPr>
          <p:cNvPr id="17" name="CasellaDiTesto 16">
            <a:extLst>
              <a:ext uri="{FF2B5EF4-FFF2-40B4-BE49-F238E27FC236}">
                <a16:creationId xmlns:a16="http://schemas.microsoft.com/office/drawing/2014/main" id="{2D528F28-9CEF-4003-90D4-0D77DB815EFA}"/>
              </a:ext>
            </a:extLst>
          </p:cNvPr>
          <p:cNvSpPr txBox="1"/>
          <p:nvPr/>
        </p:nvSpPr>
        <p:spPr>
          <a:xfrm>
            <a:off x="251520" y="3140968"/>
            <a:ext cx="2195479" cy="369332"/>
          </a:xfrm>
          <a:prstGeom prst="rect">
            <a:avLst/>
          </a:prstGeom>
          <a:noFill/>
        </p:spPr>
        <p:txBody>
          <a:bodyPr wrap="square" rtlCol="0">
            <a:spAutoFit/>
          </a:bodyPr>
          <a:lstStyle/>
          <a:p>
            <a:r>
              <a:rPr lang="it-IT" dirty="0"/>
              <a:t>Se  tutti i </a:t>
            </a:r>
            <a:r>
              <a:rPr lang="it-IT" dirty="0">
                <a:sym typeface="Symbol" panose="05050102010706020507" pitchFamily="18" charset="2"/>
              </a:rPr>
              <a:t> decadono</a:t>
            </a:r>
          </a:p>
        </p:txBody>
      </p:sp>
      <p:pic>
        <p:nvPicPr>
          <p:cNvPr id="19" name="Immagine 18">
            <a:extLst>
              <a:ext uri="{FF2B5EF4-FFF2-40B4-BE49-F238E27FC236}">
                <a16:creationId xmlns:a16="http://schemas.microsoft.com/office/drawing/2014/main" id="{2C01C531-3B5A-436E-90F2-F02769853556}"/>
              </a:ext>
            </a:extLst>
          </p:cNvPr>
          <p:cNvPicPr>
            <a:picLocks noChangeAspect="1"/>
          </p:cNvPicPr>
          <p:nvPr/>
        </p:nvPicPr>
        <p:blipFill>
          <a:blip r:embed="rId4"/>
          <a:stretch>
            <a:fillRect/>
          </a:stretch>
        </p:blipFill>
        <p:spPr>
          <a:xfrm>
            <a:off x="5364088" y="1333439"/>
            <a:ext cx="3114375" cy="5055217"/>
          </a:xfrm>
          <a:prstGeom prst="rect">
            <a:avLst/>
          </a:prstGeom>
        </p:spPr>
      </p:pic>
      <p:pic>
        <p:nvPicPr>
          <p:cNvPr id="4" name="Immagine 3">
            <a:extLst>
              <a:ext uri="{FF2B5EF4-FFF2-40B4-BE49-F238E27FC236}">
                <a16:creationId xmlns:a16="http://schemas.microsoft.com/office/drawing/2014/main" id="{D34C4D30-29B3-4082-BB24-6D17AC9A40BE}"/>
              </a:ext>
            </a:extLst>
          </p:cNvPr>
          <p:cNvPicPr>
            <a:picLocks noChangeAspect="1"/>
          </p:cNvPicPr>
          <p:nvPr/>
        </p:nvPicPr>
        <p:blipFill>
          <a:blip r:embed="rId5"/>
          <a:stretch>
            <a:fillRect/>
          </a:stretch>
        </p:blipFill>
        <p:spPr>
          <a:xfrm>
            <a:off x="395536" y="1532935"/>
            <a:ext cx="4691849" cy="1268346"/>
          </a:xfrm>
          <a:prstGeom prst="rect">
            <a:avLst/>
          </a:prstGeom>
          <a:ln w="38100">
            <a:solidFill>
              <a:schemeClr val="tx1"/>
            </a:solidFill>
          </a:ln>
        </p:spPr>
      </p:pic>
      <p:grpSp>
        <p:nvGrpSpPr>
          <p:cNvPr id="12" name="Gruppo 11">
            <a:extLst>
              <a:ext uri="{FF2B5EF4-FFF2-40B4-BE49-F238E27FC236}">
                <a16:creationId xmlns:a16="http://schemas.microsoft.com/office/drawing/2014/main" id="{AD7E78C5-EDB8-4D3D-AC1E-68B2D3CDED41}"/>
              </a:ext>
            </a:extLst>
          </p:cNvPr>
          <p:cNvGrpSpPr/>
          <p:nvPr/>
        </p:nvGrpSpPr>
        <p:grpSpPr>
          <a:xfrm>
            <a:off x="771050" y="2167108"/>
            <a:ext cx="3940820" cy="3845287"/>
            <a:chOff x="771050" y="2167108"/>
            <a:chExt cx="3940820" cy="3845287"/>
          </a:xfrm>
        </p:grpSpPr>
        <p:grpSp>
          <p:nvGrpSpPr>
            <p:cNvPr id="9" name="Gruppo 8">
              <a:extLst>
                <a:ext uri="{FF2B5EF4-FFF2-40B4-BE49-F238E27FC236}">
                  <a16:creationId xmlns:a16="http://schemas.microsoft.com/office/drawing/2014/main" id="{60A82A22-B121-4622-9829-7BB1C4A46C91}"/>
                </a:ext>
              </a:extLst>
            </p:cNvPr>
            <p:cNvGrpSpPr/>
            <p:nvPr/>
          </p:nvGrpSpPr>
          <p:grpSpPr>
            <a:xfrm>
              <a:off x="771050" y="2167108"/>
              <a:ext cx="3940820" cy="3845287"/>
              <a:chOff x="1119080" y="2167108"/>
              <a:chExt cx="3940820" cy="3845287"/>
            </a:xfrm>
          </p:grpSpPr>
          <p:grpSp>
            <p:nvGrpSpPr>
              <p:cNvPr id="6" name="Gruppo 5">
                <a:extLst>
                  <a:ext uri="{FF2B5EF4-FFF2-40B4-BE49-F238E27FC236}">
                    <a16:creationId xmlns:a16="http://schemas.microsoft.com/office/drawing/2014/main" id="{C6359B37-3371-4E57-8E52-4A918196DBB1}"/>
                  </a:ext>
                </a:extLst>
              </p:cNvPr>
              <p:cNvGrpSpPr/>
              <p:nvPr/>
            </p:nvGrpSpPr>
            <p:grpSpPr>
              <a:xfrm>
                <a:off x="1119080" y="2167108"/>
                <a:ext cx="3940820" cy="3845287"/>
                <a:chOff x="1119080" y="2167108"/>
                <a:chExt cx="3940820" cy="3845287"/>
              </a:xfrm>
            </p:grpSpPr>
            <p:pic>
              <p:nvPicPr>
                <p:cNvPr id="10" name="Immagine 9">
                  <a:extLst>
                    <a:ext uri="{FF2B5EF4-FFF2-40B4-BE49-F238E27FC236}">
                      <a16:creationId xmlns:a16="http://schemas.microsoft.com/office/drawing/2014/main" id="{F7928BB3-E467-4E7F-8A93-598BC1F4119C}"/>
                    </a:ext>
                  </a:extLst>
                </p:cNvPr>
                <p:cNvPicPr>
                  <a:picLocks noChangeAspect="1"/>
                </p:cNvPicPr>
                <p:nvPr/>
              </p:nvPicPr>
              <p:blipFill>
                <a:blip r:embed="rId6"/>
                <a:stretch>
                  <a:fillRect/>
                </a:stretch>
              </p:blipFill>
              <p:spPr>
                <a:xfrm>
                  <a:off x="1119080" y="2167108"/>
                  <a:ext cx="3940820" cy="3845287"/>
                </a:xfrm>
                <a:prstGeom prst="rect">
                  <a:avLst/>
                </a:prstGeom>
                <a:ln w="38100">
                  <a:solidFill>
                    <a:srgbClr val="FF0000"/>
                  </a:solidFill>
                </a:ln>
              </p:spPr>
            </p:pic>
            <p:sp>
              <p:nvSpPr>
                <p:cNvPr id="5" name="Rettangolo 4">
                  <a:extLst>
                    <a:ext uri="{FF2B5EF4-FFF2-40B4-BE49-F238E27FC236}">
                      <a16:creationId xmlns:a16="http://schemas.microsoft.com/office/drawing/2014/main" id="{E51301BC-0A98-4AA7-9FCF-E77B84CB2B51}"/>
                    </a:ext>
                  </a:extLst>
                </p:cNvPr>
                <p:cNvSpPr/>
                <p:nvPr/>
              </p:nvSpPr>
              <p:spPr>
                <a:xfrm>
                  <a:off x="2195736" y="2801281"/>
                  <a:ext cx="1512168" cy="1059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7" name="Immagine 6">
                <a:extLst>
                  <a:ext uri="{FF2B5EF4-FFF2-40B4-BE49-F238E27FC236}">
                    <a16:creationId xmlns:a16="http://schemas.microsoft.com/office/drawing/2014/main" id="{19F8AC1E-9A28-4C99-B62D-A1588A1E9030}"/>
                  </a:ext>
                </a:extLst>
              </p:cNvPr>
              <p:cNvPicPr>
                <a:picLocks noChangeAspect="1"/>
              </p:cNvPicPr>
              <p:nvPr/>
            </p:nvPicPr>
            <p:blipFill>
              <a:blip r:embed="rId7"/>
              <a:stretch>
                <a:fillRect/>
              </a:stretch>
            </p:blipFill>
            <p:spPr>
              <a:xfrm>
                <a:off x="1130488" y="3595831"/>
                <a:ext cx="478918" cy="913289"/>
              </a:xfrm>
              <a:prstGeom prst="rect">
                <a:avLst/>
              </a:prstGeom>
            </p:spPr>
          </p:pic>
        </p:grpSp>
        <p:pic>
          <p:nvPicPr>
            <p:cNvPr id="11" name="Immagine 10">
              <a:extLst>
                <a:ext uri="{FF2B5EF4-FFF2-40B4-BE49-F238E27FC236}">
                  <a16:creationId xmlns:a16="http://schemas.microsoft.com/office/drawing/2014/main" id="{8F192371-7D24-4CF5-A870-5FE4D13AD96C}"/>
                </a:ext>
              </a:extLst>
            </p:cNvPr>
            <p:cNvPicPr>
              <a:picLocks noChangeAspect="1"/>
            </p:cNvPicPr>
            <p:nvPr/>
          </p:nvPicPr>
          <p:blipFill>
            <a:blip r:embed="rId8"/>
            <a:stretch>
              <a:fillRect/>
            </a:stretch>
          </p:blipFill>
          <p:spPr>
            <a:xfrm>
              <a:off x="2307991" y="5614137"/>
              <a:ext cx="1139272" cy="391353"/>
            </a:xfrm>
            <a:prstGeom prst="rect">
              <a:avLst/>
            </a:prstGeom>
          </p:spPr>
        </p:pic>
      </p:grpSp>
    </p:spTree>
    <p:extLst>
      <p:ext uri="{BB962C8B-B14F-4D97-AF65-F5344CB8AC3E}">
        <p14:creationId xmlns:p14="http://schemas.microsoft.com/office/powerpoint/2010/main" val="53475565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3600" dirty="0"/>
              <a:t>Anche con i neutrini atmosferici i conti non tornano</a:t>
            </a:r>
          </a:p>
        </p:txBody>
      </p:sp>
      <p:pic>
        <p:nvPicPr>
          <p:cNvPr id="4" name="Immagine 3">
            <a:extLst>
              <a:ext uri="{FF2B5EF4-FFF2-40B4-BE49-F238E27FC236}">
                <a16:creationId xmlns:a16="http://schemas.microsoft.com/office/drawing/2014/main" id="{42D59D10-D52F-4D1F-A862-1084B55200F3}"/>
              </a:ext>
            </a:extLst>
          </p:cNvPr>
          <p:cNvPicPr>
            <a:picLocks noChangeAspect="1"/>
          </p:cNvPicPr>
          <p:nvPr/>
        </p:nvPicPr>
        <p:blipFill>
          <a:blip r:embed="rId2"/>
          <a:stretch>
            <a:fillRect/>
          </a:stretch>
        </p:blipFill>
        <p:spPr>
          <a:xfrm>
            <a:off x="1403648" y="1628800"/>
            <a:ext cx="6604475" cy="3225441"/>
          </a:xfrm>
          <a:prstGeom prst="rect">
            <a:avLst/>
          </a:prstGeom>
          <a:ln w="28575">
            <a:solidFill>
              <a:srgbClr val="FF0000"/>
            </a:solidFill>
          </a:ln>
        </p:spPr>
      </p:pic>
      <p:pic>
        <p:nvPicPr>
          <p:cNvPr id="6" name="Immagine 5">
            <a:extLst>
              <a:ext uri="{FF2B5EF4-FFF2-40B4-BE49-F238E27FC236}">
                <a16:creationId xmlns:a16="http://schemas.microsoft.com/office/drawing/2014/main" id="{9C117566-CA4D-4942-827D-A3D383FA9023}"/>
              </a:ext>
            </a:extLst>
          </p:cNvPr>
          <p:cNvPicPr>
            <a:picLocks noChangeAspect="1"/>
          </p:cNvPicPr>
          <p:nvPr/>
        </p:nvPicPr>
        <p:blipFill>
          <a:blip r:embed="rId3"/>
          <a:stretch>
            <a:fillRect/>
          </a:stretch>
        </p:blipFill>
        <p:spPr>
          <a:xfrm>
            <a:off x="3131840" y="5045504"/>
            <a:ext cx="3384376" cy="835660"/>
          </a:xfrm>
          <a:prstGeom prst="rect">
            <a:avLst/>
          </a:prstGeom>
          <a:ln w="38100">
            <a:solidFill>
              <a:srgbClr val="FF0000"/>
            </a:solidFill>
          </a:ln>
        </p:spPr>
      </p:pic>
      <p:pic>
        <p:nvPicPr>
          <p:cNvPr id="7" name="Immagine 6">
            <a:extLst>
              <a:ext uri="{FF2B5EF4-FFF2-40B4-BE49-F238E27FC236}">
                <a16:creationId xmlns:a16="http://schemas.microsoft.com/office/drawing/2014/main" id="{44EA1155-6881-46B5-96F5-29BBCE6F7258}"/>
              </a:ext>
            </a:extLst>
          </p:cNvPr>
          <p:cNvPicPr>
            <a:picLocks noChangeAspect="1"/>
          </p:cNvPicPr>
          <p:nvPr/>
        </p:nvPicPr>
        <p:blipFill>
          <a:blip r:embed="rId4"/>
          <a:stretch>
            <a:fillRect/>
          </a:stretch>
        </p:blipFill>
        <p:spPr>
          <a:xfrm>
            <a:off x="-5071" y="2109018"/>
            <a:ext cx="9144000" cy="3744859"/>
          </a:xfrm>
          <a:prstGeom prst="rect">
            <a:avLst/>
          </a:prstGeom>
          <a:ln w="57150">
            <a:solidFill>
              <a:srgbClr val="0070C0"/>
            </a:solidFill>
          </a:ln>
        </p:spPr>
      </p:pic>
    </p:spTree>
    <p:extLst>
      <p:ext uri="{BB962C8B-B14F-4D97-AF65-F5344CB8AC3E}">
        <p14:creationId xmlns:p14="http://schemas.microsoft.com/office/powerpoint/2010/main" val="350370271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49789C-F204-405E-84D2-EA8A26F67A79}"/>
              </a:ext>
            </a:extLst>
          </p:cNvPr>
          <p:cNvSpPr>
            <a:spLocks noGrp="1"/>
          </p:cNvSpPr>
          <p:nvPr>
            <p:ph type="title"/>
          </p:nvPr>
        </p:nvSpPr>
        <p:spPr>
          <a:xfrm>
            <a:off x="1026840" y="260648"/>
            <a:ext cx="6569496" cy="836712"/>
          </a:xfrm>
        </p:spPr>
        <p:txBody>
          <a:bodyPr/>
          <a:lstStyle/>
          <a:p>
            <a:r>
              <a:rPr lang="it-IT" dirty="0"/>
              <a:t>1998 – Super-</a:t>
            </a:r>
            <a:r>
              <a:rPr lang="it-IT" dirty="0" err="1"/>
              <a:t>Kamiokande</a:t>
            </a:r>
            <a:endParaRPr lang="it-IT" dirty="0"/>
          </a:p>
        </p:txBody>
      </p:sp>
      <p:pic>
        <p:nvPicPr>
          <p:cNvPr id="4" name="Immagine 3">
            <a:extLst>
              <a:ext uri="{FF2B5EF4-FFF2-40B4-BE49-F238E27FC236}">
                <a16:creationId xmlns:a16="http://schemas.microsoft.com/office/drawing/2014/main" id="{1DB22EBC-4147-4871-A764-DAC46E908BA6}"/>
              </a:ext>
            </a:extLst>
          </p:cNvPr>
          <p:cNvPicPr>
            <a:picLocks noChangeAspect="1"/>
          </p:cNvPicPr>
          <p:nvPr/>
        </p:nvPicPr>
        <p:blipFill>
          <a:blip r:embed="rId3"/>
          <a:stretch>
            <a:fillRect/>
          </a:stretch>
        </p:blipFill>
        <p:spPr>
          <a:xfrm>
            <a:off x="173286" y="2070271"/>
            <a:ext cx="8778566" cy="3492026"/>
          </a:xfrm>
          <a:prstGeom prst="rect">
            <a:avLst/>
          </a:prstGeom>
          <a:ln w="38100">
            <a:solidFill>
              <a:srgbClr val="FF0000"/>
            </a:solidFill>
          </a:ln>
        </p:spPr>
      </p:pic>
      <p:pic>
        <p:nvPicPr>
          <p:cNvPr id="6" name="Immagine 5">
            <a:extLst>
              <a:ext uri="{FF2B5EF4-FFF2-40B4-BE49-F238E27FC236}">
                <a16:creationId xmlns:a16="http://schemas.microsoft.com/office/drawing/2014/main" id="{60483A27-9CBD-4499-8309-7BA04BFCB113}"/>
              </a:ext>
            </a:extLst>
          </p:cNvPr>
          <p:cNvPicPr>
            <a:picLocks noChangeAspect="1"/>
          </p:cNvPicPr>
          <p:nvPr/>
        </p:nvPicPr>
        <p:blipFill>
          <a:blip r:embed="rId4"/>
          <a:stretch>
            <a:fillRect/>
          </a:stretch>
        </p:blipFill>
        <p:spPr>
          <a:xfrm>
            <a:off x="1183027" y="1268760"/>
            <a:ext cx="6777945" cy="5040560"/>
          </a:xfrm>
          <a:prstGeom prst="rect">
            <a:avLst/>
          </a:prstGeom>
        </p:spPr>
      </p:pic>
    </p:spTree>
    <p:extLst>
      <p:ext uri="{BB962C8B-B14F-4D97-AF65-F5344CB8AC3E}">
        <p14:creationId xmlns:p14="http://schemas.microsoft.com/office/powerpoint/2010/main" val="291786334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F683CF-6C1D-40DC-A77A-CA9CB08F9213}"/>
              </a:ext>
            </a:extLst>
          </p:cNvPr>
          <p:cNvSpPr>
            <a:spLocks noGrp="1"/>
          </p:cNvSpPr>
          <p:nvPr>
            <p:ph type="title"/>
          </p:nvPr>
        </p:nvSpPr>
        <p:spPr>
          <a:xfrm>
            <a:off x="1187624" y="223644"/>
            <a:ext cx="6192688" cy="1296144"/>
          </a:xfrm>
        </p:spPr>
        <p:txBody>
          <a:bodyPr/>
          <a:lstStyle/>
          <a:p>
            <a:r>
              <a:rPr lang="it-IT" sz="3600" dirty="0"/>
              <a:t>Eventi tipici di neutrini in Super-</a:t>
            </a:r>
            <a:r>
              <a:rPr lang="it-IT" sz="3600" dirty="0" err="1"/>
              <a:t>Kamiokande</a:t>
            </a:r>
            <a:endParaRPr lang="it-IT" sz="3600" dirty="0"/>
          </a:p>
        </p:txBody>
      </p:sp>
      <p:pic>
        <p:nvPicPr>
          <p:cNvPr id="7" name="Immagine 6">
            <a:extLst>
              <a:ext uri="{FF2B5EF4-FFF2-40B4-BE49-F238E27FC236}">
                <a16:creationId xmlns:a16="http://schemas.microsoft.com/office/drawing/2014/main" id="{3481A72E-D8F9-4CA3-9B86-0F0735A64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2177435"/>
            <a:ext cx="3384376" cy="3166964"/>
          </a:xfrm>
          <a:prstGeom prst="rect">
            <a:avLst/>
          </a:prstGeom>
        </p:spPr>
      </p:pic>
      <p:pic>
        <p:nvPicPr>
          <p:cNvPr id="8" name="Immagine 7">
            <a:extLst>
              <a:ext uri="{FF2B5EF4-FFF2-40B4-BE49-F238E27FC236}">
                <a16:creationId xmlns:a16="http://schemas.microsoft.com/office/drawing/2014/main" id="{6DD0E1C5-4FA5-409A-A7DE-464CD21E0312}"/>
              </a:ext>
            </a:extLst>
          </p:cNvPr>
          <p:cNvPicPr>
            <a:picLocks noChangeAspect="1"/>
          </p:cNvPicPr>
          <p:nvPr/>
        </p:nvPicPr>
        <p:blipFill>
          <a:blip r:embed="rId4"/>
          <a:stretch>
            <a:fillRect/>
          </a:stretch>
        </p:blipFill>
        <p:spPr>
          <a:xfrm>
            <a:off x="4850501" y="2157412"/>
            <a:ext cx="3657229" cy="3287812"/>
          </a:xfrm>
          <a:prstGeom prst="rect">
            <a:avLst/>
          </a:prstGeom>
        </p:spPr>
      </p:pic>
      <p:pic>
        <p:nvPicPr>
          <p:cNvPr id="4" name="Immagine 3">
            <a:extLst>
              <a:ext uri="{FF2B5EF4-FFF2-40B4-BE49-F238E27FC236}">
                <a16:creationId xmlns:a16="http://schemas.microsoft.com/office/drawing/2014/main" id="{AE9B2A56-DCE1-442C-B097-CFA2ACDE37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40709" y="1625117"/>
            <a:ext cx="4476768" cy="4213678"/>
          </a:xfrm>
          <a:prstGeom prst="rect">
            <a:avLst/>
          </a:prstGeom>
        </p:spPr>
      </p:pic>
      <p:pic>
        <p:nvPicPr>
          <p:cNvPr id="6" name="Immagine 5">
            <a:extLst>
              <a:ext uri="{FF2B5EF4-FFF2-40B4-BE49-F238E27FC236}">
                <a16:creationId xmlns:a16="http://schemas.microsoft.com/office/drawing/2014/main" id="{1864EBAC-7126-4384-85C0-3BDECBF134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8686" y="1625117"/>
            <a:ext cx="4515515" cy="4258220"/>
          </a:xfrm>
          <a:prstGeom prst="rect">
            <a:avLst/>
          </a:prstGeom>
        </p:spPr>
      </p:pic>
    </p:spTree>
    <p:extLst>
      <p:ext uri="{BB962C8B-B14F-4D97-AF65-F5344CB8AC3E}">
        <p14:creationId xmlns:p14="http://schemas.microsoft.com/office/powerpoint/2010/main" val="27674063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anim calcmode="lin" valueType="num">
                                      <p:cBhvr>
                                        <p:cTn id="8" dur="600" fill="hold"/>
                                        <p:tgtEl>
                                          <p:spTgt spid="4"/>
                                        </p:tgtEl>
                                        <p:attrNameLst>
                                          <p:attrName>ppt_x</p:attrName>
                                        </p:attrNameLst>
                                      </p:cBhvr>
                                      <p:tavLst>
                                        <p:tav tm="0">
                                          <p:val>
                                            <p:strVal val="#ppt_x"/>
                                          </p:val>
                                        </p:tav>
                                        <p:tav tm="100000">
                                          <p:val>
                                            <p:strVal val="#ppt_x"/>
                                          </p:val>
                                        </p:tav>
                                      </p:tavLst>
                                    </p:anim>
                                    <p:anim calcmode="lin" valueType="num">
                                      <p:cBhvr>
                                        <p:cTn id="9" dur="6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600"/>
                                        <p:tgtEl>
                                          <p:spTgt spid="6"/>
                                        </p:tgtEl>
                                      </p:cBhvr>
                                    </p:animEffect>
                                    <p:anim calcmode="lin" valueType="num">
                                      <p:cBhvr>
                                        <p:cTn id="15" dur="600" fill="hold"/>
                                        <p:tgtEl>
                                          <p:spTgt spid="6"/>
                                        </p:tgtEl>
                                        <p:attrNameLst>
                                          <p:attrName>ppt_x</p:attrName>
                                        </p:attrNameLst>
                                      </p:cBhvr>
                                      <p:tavLst>
                                        <p:tav tm="0">
                                          <p:val>
                                            <p:strVal val="#ppt_x"/>
                                          </p:val>
                                        </p:tav>
                                        <p:tav tm="100000">
                                          <p:val>
                                            <p:strVal val="#ppt_x"/>
                                          </p:val>
                                        </p:tav>
                                      </p:tavLst>
                                    </p:anim>
                                    <p:anim calcmode="lin" valueType="num">
                                      <p:cBhvr>
                                        <p:cTn id="16" dur="6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23E099-E1B0-4263-A05A-FE65591B733F}"/>
              </a:ext>
            </a:extLst>
          </p:cNvPr>
          <p:cNvSpPr>
            <a:spLocks noGrp="1"/>
          </p:cNvSpPr>
          <p:nvPr>
            <p:ph type="title"/>
          </p:nvPr>
        </p:nvSpPr>
        <p:spPr>
          <a:xfrm>
            <a:off x="1259632" y="260648"/>
            <a:ext cx="6120680" cy="620688"/>
          </a:xfrm>
        </p:spPr>
        <p:txBody>
          <a:bodyPr/>
          <a:lstStyle/>
          <a:p>
            <a:r>
              <a:rPr lang="it-IT" sz="2800" dirty="0"/>
              <a:t>Primi risultati di Super-</a:t>
            </a:r>
            <a:r>
              <a:rPr lang="it-IT" sz="2800" dirty="0" err="1"/>
              <a:t>Kamiokande</a:t>
            </a:r>
            <a:endParaRPr lang="it-IT" sz="2800" dirty="0"/>
          </a:p>
        </p:txBody>
      </p:sp>
      <p:pic>
        <p:nvPicPr>
          <p:cNvPr id="5" name="Immagine 4">
            <a:extLst>
              <a:ext uri="{FF2B5EF4-FFF2-40B4-BE49-F238E27FC236}">
                <a16:creationId xmlns:a16="http://schemas.microsoft.com/office/drawing/2014/main" id="{087A534C-4494-4D75-A03B-2823E6D59F25}"/>
              </a:ext>
            </a:extLst>
          </p:cNvPr>
          <p:cNvPicPr>
            <a:picLocks noChangeAspect="1"/>
          </p:cNvPicPr>
          <p:nvPr/>
        </p:nvPicPr>
        <p:blipFill>
          <a:blip r:embed="rId3"/>
          <a:stretch>
            <a:fillRect/>
          </a:stretch>
        </p:blipFill>
        <p:spPr>
          <a:xfrm>
            <a:off x="1691680" y="1130225"/>
            <a:ext cx="5256584" cy="4597550"/>
          </a:xfrm>
          <a:prstGeom prst="rect">
            <a:avLst/>
          </a:prstGeom>
        </p:spPr>
      </p:pic>
      <p:sp>
        <p:nvSpPr>
          <p:cNvPr id="3" name="CasellaDiTesto 2">
            <a:extLst>
              <a:ext uri="{FF2B5EF4-FFF2-40B4-BE49-F238E27FC236}">
                <a16:creationId xmlns:a16="http://schemas.microsoft.com/office/drawing/2014/main" id="{938B8863-832A-470F-A4DE-134FCF1BD2B9}"/>
              </a:ext>
            </a:extLst>
          </p:cNvPr>
          <p:cNvSpPr txBox="1"/>
          <p:nvPr/>
        </p:nvSpPr>
        <p:spPr>
          <a:xfrm>
            <a:off x="7236296" y="2828835"/>
            <a:ext cx="1763688" cy="1200329"/>
          </a:xfrm>
          <a:prstGeom prst="rect">
            <a:avLst/>
          </a:prstGeom>
          <a:noFill/>
        </p:spPr>
        <p:txBody>
          <a:bodyPr wrap="square" rtlCol="0">
            <a:spAutoFit/>
          </a:bodyPr>
          <a:lstStyle/>
          <a:p>
            <a:r>
              <a:rPr lang="it-IT" sz="2400" b="1" dirty="0"/>
              <a:t>Evidenza oscillazione </a:t>
            </a:r>
            <a:r>
              <a:rPr lang="it-IT" sz="2400" b="1" dirty="0">
                <a:sym typeface="Symbol" panose="05050102010706020507" pitchFamily="18" charset="2"/>
              </a:rPr>
              <a:t> </a:t>
            </a:r>
            <a:r>
              <a:rPr lang="it-IT" sz="2400" b="1" baseline="-25000" dirty="0">
                <a:sym typeface="Symbol" panose="05050102010706020507" pitchFamily="18" charset="2"/>
              </a:rPr>
              <a:t> </a:t>
            </a:r>
            <a:r>
              <a:rPr lang="it-IT" sz="2400" b="1" dirty="0">
                <a:sym typeface="Symbol" panose="05050102010706020507" pitchFamily="18" charset="2"/>
              </a:rPr>
              <a:t>/ </a:t>
            </a:r>
            <a:r>
              <a:rPr lang="it-IT" sz="2400" b="1" baseline="-25000" dirty="0">
                <a:sym typeface="Symbol" panose="05050102010706020507" pitchFamily="18" charset="2"/>
              </a:rPr>
              <a:t></a:t>
            </a:r>
            <a:endParaRPr lang="it-IT" sz="2400" b="1" baseline="-25000" dirty="0"/>
          </a:p>
        </p:txBody>
      </p:sp>
    </p:spTree>
    <p:extLst>
      <p:ext uri="{BB962C8B-B14F-4D97-AF65-F5344CB8AC3E}">
        <p14:creationId xmlns:p14="http://schemas.microsoft.com/office/powerpoint/2010/main" val="350166137"/>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19B8E77D-0477-4EDB-BC40-C915A65E3C88}"/>
              </a:ext>
            </a:extLst>
          </p:cNvPr>
          <p:cNvPicPr/>
          <p:nvPr/>
        </p:nvPicPr>
        <p:blipFill>
          <a:blip r:embed="rId3"/>
          <a:stretch>
            <a:fillRect/>
          </a:stretch>
        </p:blipFill>
        <p:spPr>
          <a:xfrm>
            <a:off x="287525" y="1172460"/>
            <a:ext cx="8424936" cy="4248472"/>
          </a:xfrm>
          <a:prstGeom prst="rect">
            <a:avLst/>
          </a:prstGeom>
        </p:spPr>
      </p:pic>
      <p:sp>
        <p:nvSpPr>
          <p:cNvPr id="2" name="Titolo 1">
            <a:extLst>
              <a:ext uri="{FF2B5EF4-FFF2-40B4-BE49-F238E27FC236}">
                <a16:creationId xmlns:a16="http://schemas.microsoft.com/office/drawing/2014/main" id="{D784CBCB-9C53-4804-B595-DA5BB9D8AD17}"/>
              </a:ext>
            </a:extLst>
          </p:cNvPr>
          <p:cNvSpPr>
            <a:spLocks noGrp="1"/>
          </p:cNvSpPr>
          <p:nvPr>
            <p:ph type="title"/>
          </p:nvPr>
        </p:nvSpPr>
        <p:spPr>
          <a:xfrm>
            <a:off x="1212887" y="188640"/>
            <a:ext cx="6120680" cy="620688"/>
          </a:xfrm>
        </p:spPr>
        <p:txBody>
          <a:bodyPr/>
          <a:lstStyle/>
          <a:p>
            <a:r>
              <a:rPr lang="it-IT" sz="2400" dirty="0"/>
              <a:t>Distribuzione azimutale dei </a:t>
            </a:r>
            <a:r>
              <a:rPr lang="it-IT" sz="2400" dirty="0">
                <a:sym typeface="Symbol" panose="05050102010706020507" pitchFamily="18" charset="2"/>
              </a:rPr>
              <a:t></a:t>
            </a:r>
            <a:r>
              <a:rPr lang="it-IT" sz="2400" baseline="-25000" dirty="0">
                <a:sym typeface="Symbol" panose="05050102010706020507" pitchFamily="18" charset="2"/>
              </a:rPr>
              <a:t></a:t>
            </a:r>
            <a:endParaRPr lang="it-IT" sz="2400" baseline="-25000" dirty="0"/>
          </a:p>
        </p:txBody>
      </p:sp>
      <p:pic>
        <p:nvPicPr>
          <p:cNvPr id="6" name="Immagine 5">
            <a:extLst>
              <a:ext uri="{FF2B5EF4-FFF2-40B4-BE49-F238E27FC236}">
                <a16:creationId xmlns:a16="http://schemas.microsoft.com/office/drawing/2014/main" id="{A40CA74E-3BCB-4880-8FB6-641BAC596FC7}"/>
              </a:ext>
            </a:extLst>
          </p:cNvPr>
          <p:cNvPicPr>
            <a:picLocks noChangeAspect="1"/>
          </p:cNvPicPr>
          <p:nvPr/>
        </p:nvPicPr>
        <p:blipFill>
          <a:blip r:embed="rId4"/>
          <a:stretch>
            <a:fillRect/>
          </a:stretch>
        </p:blipFill>
        <p:spPr>
          <a:xfrm>
            <a:off x="1849115" y="4082826"/>
            <a:ext cx="5484452" cy="2678453"/>
          </a:xfrm>
          <a:prstGeom prst="rect">
            <a:avLst/>
          </a:prstGeom>
          <a:ln w="28575">
            <a:solidFill>
              <a:srgbClr val="FF0000"/>
            </a:solidFill>
          </a:ln>
        </p:spPr>
      </p:pic>
      <p:grpSp>
        <p:nvGrpSpPr>
          <p:cNvPr id="16" name="Gruppo 15">
            <a:extLst>
              <a:ext uri="{FF2B5EF4-FFF2-40B4-BE49-F238E27FC236}">
                <a16:creationId xmlns:a16="http://schemas.microsoft.com/office/drawing/2014/main" id="{43FAC763-6D92-4247-B3F1-DCC28DE9DCA6}"/>
              </a:ext>
            </a:extLst>
          </p:cNvPr>
          <p:cNvGrpSpPr/>
          <p:nvPr/>
        </p:nvGrpSpPr>
        <p:grpSpPr>
          <a:xfrm>
            <a:off x="2267745" y="947138"/>
            <a:ext cx="4392488" cy="2997878"/>
            <a:chOff x="2339753" y="1020940"/>
            <a:chExt cx="4320480" cy="2880320"/>
          </a:xfrm>
        </p:grpSpPr>
        <p:grpSp>
          <p:nvGrpSpPr>
            <p:cNvPr id="14" name="Gruppo 13">
              <a:extLst>
                <a:ext uri="{FF2B5EF4-FFF2-40B4-BE49-F238E27FC236}">
                  <a16:creationId xmlns:a16="http://schemas.microsoft.com/office/drawing/2014/main" id="{55D14735-8E8F-4E3F-B237-9274ABF9320E}"/>
                </a:ext>
              </a:extLst>
            </p:cNvPr>
            <p:cNvGrpSpPr/>
            <p:nvPr/>
          </p:nvGrpSpPr>
          <p:grpSpPr>
            <a:xfrm>
              <a:off x="2339753" y="1020940"/>
              <a:ext cx="4320480" cy="2880320"/>
              <a:chOff x="2339753" y="1020940"/>
              <a:chExt cx="4320480" cy="2880320"/>
            </a:xfrm>
          </p:grpSpPr>
          <p:grpSp>
            <p:nvGrpSpPr>
              <p:cNvPr id="12" name="Gruppo 11">
                <a:extLst>
                  <a:ext uri="{FF2B5EF4-FFF2-40B4-BE49-F238E27FC236}">
                    <a16:creationId xmlns:a16="http://schemas.microsoft.com/office/drawing/2014/main" id="{7F384439-02A2-4342-B2E2-15BEBA57746D}"/>
                  </a:ext>
                </a:extLst>
              </p:cNvPr>
              <p:cNvGrpSpPr/>
              <p:nvPr/>
            </p:nvGrpSpPr>
            <p:grpSpPr>
              <a:xfrm>
                <a:off x="2339753" y="1020940"/>
                <a:ext cx="4320480" cy="2880320"/>
                <a:chOff x="2267744" y="980728"/>
                <a:chExt cx="4392488" cy="2941002"/>
              </a:xfrm>
            </p:grpSpPr>
            <p:pic>
              <p:nvPicPr>
                <p:cNvPr id="8" name="Immagine 7">
                  <a:extLst>
                    <a:ext uri="{FF2B5EF4-FFF2-40B4-BE49-F238E27FC236}">
                      <a16:creationId xmlns:a16="http://schemas.microsoft.com/office/drawing/2014/main" id="{25AC569E-D09E-43E3-8FFC-3402B9A9A1B7}"/>
                    </a:ext>
                  </a:extLst>
                </p:cNvPr>
                <p:cNvPicPr/>
                <p:nvPr/>
              </p:nvPicPr>
              <p:blipFill>
                <a:blip r:embed="rId5"/>
                <a:stretch>
                  <a:fillRect/>
                </a:stretch>
              </p:blipFill>
              <p:spPr>
                <a:xfrm>
                  <a:off x="2267744" y="980728"/>
                  <a:ext cx="4392488" cy="2941002"/>
                </a:xfrm>
                <a:prstGeom prst="rect">
                  <a:avLst/>
                </a:prstGeom>
                <a:ln w="57150">
                  <a:solidFill>
                    <a:srgbClr val="FF0000"/>
                  </a:solidFill>
                </a:ln>
              </p:spPr>
            </p:pic>
            <p:pic>
              <p:nvPicPr>
                <p:cNvPr id="11" name="Immagine 10">
                  <a:extLst>
                    <a:ext uri="{FF2B5EF4-FFF2-40B4-BE49-F238E27FC236}">
                      <a16:creationId xmlns:a16="http://schemas.microsoft.com/office/drawing/2014/main" id="{907C1230-288D-4632-8A6F-66D127065785}"/>
                    </a:ext>
                  </a:extLst>
                </p:cNvPr>
                <p:cNvPicPr>
                  <a:picLocks noChangeAspect="1"/>
                </p:cNvPicPr>
                <p:nvPr/>
              </p:nvPicPr>
              <p:blipFill>
                <a:blip r:embed="rId6"/>
                <a:stretch>
                  <a:fillRect/>
                </a:stretch>
              </p:blipFill>
              <p:spPr>
                <a:xfrm rot="16200000">
                  <a:off x="1163005" y="2195502"/>
                  <a:ext cx="2720931" cy="511453"/>
                </a:xfrm>
                <a:prstGeom prst="rect">
                  <a:avLst/>
                </a:prstGeom>
              </p:spPr>
            </p:pic>
          </p:grpSp>
          <p:pic>
            <p:nvPicPr>
              <p:cNvPr id="13" name="Immagine 12">
                <a:extLst>
                  <a:ext uri="{FF2B5EF4-FFF2-40B4-BE49-F238E27FC236}">
                    <a16:creationId xmlns:a16="http://schemas.microsoft.com/office/drawing/2014/main" id="{61CFDD0A-5BB2-4D4D-9420-1BB1A1BD54C8}"/>
                  </a:ext>
                </a:extLst>
              </p:cNvPr>
              <p:cNvPicPr>
                <a:picLocks noChangeAspect="1"/>
              </p:cNvPicPr>
              <p:nvPr/>
            </p:nvPicPr>
            <p:blipFill>
              <a:blip r:embed="rId7"/>
              <a:stretch>
                <a:fillRect/>
              </a:stretch>
            </p:blipFill>
            <p:spPr>
              <a:xfrm rot="16200000">
                <a:off x="5444232" y="1968724"/>
                <a:ext cx="2012265" cy="419737"/>
              </a:xfrm>
              <a:prstGeom prst="rect">
                <a:avLst/>
              </a:prstGeom>
            </p:spPr>
          </p:pic>
        </p:grpSp>
        <p:pic>
          <p:nvPicPr>
            <p:cNvPr id="15" name="Immagine 14">
              <a:extLst>
                <a:ext uri="{FF2B5EF4-FFF2-40B4-BE49-F238E27FC236}">
                  <a16:creationId xmlns:a16="http://schemas.microsoft.com/office/drawing/2014/main" id="{7DFDA8CE-FC74-4B62-A6F8-E835F8DCF9AD}"/>
                </a:ext>
              </a:extLst>
            </p:cNvPr>
            <p:cNvPicPr>
              <a:picLocks noChangeAspect="1"/>
            </p:cNvPicPr>
            <p:nvPr/>
          </p:nvPicPr>
          <p:blipFill>
            <a:blip r:embed="rId8"/>
            <a:stretch>
              <a:fillRect/>
            </a:stretch>
          </p:blipFill>
          <p:spPr>
            <a:xfrm>
              <a:off x="3203095" y="1025796"/>
              <a:ext cx="3037400" cy="295303"/>
            </a:xfrm>
            <a:prstGeom prst="rect">
              <a:avLst/>
            </a:prstGeom>
            <a:ln>
              <a:noFill/>
            </a:ln>
          </p:spPr>
        </p:pic>
      </p:grpSp>
      <p:pic>
        <p:nvPicPr>
          <p:cNvPr id="17" name="Immagine 16">
            <a:extLst>
              <a:ext uri="{FF2B5EF4-FFF2-40B4-BE49-F238E27FC236}">
                <a16:creationId xmlns:a16="http://schemas.microsoft.com/office/drawing/2014/main" id="{7AE551D7-3CE3-46FC-9D4C-E29F7DAE82F6}"/>
              </a:ext>
            </a:extLst>
          </p:cNvPr>
          <p:cNvPicPr>
            <a:picLocks noChangeAspect="1"/>
          </p:cNvPicPr>
          <p:nvPr/>
        </p:nvPicPr>
        <p:blipFill>
          <a:blip r:embed="rId9"/>
          <a:stretch>
            <a:fillRect/>
          </a:stretch>
        </p:blipFill>
        <p:spPr>
          <a:xfrm>
            <a:off x="4304601" y="3607629"/>
            <a:ext cx="893852" cy="337387"/>
          </a:xfrm>
          <a:prstGeom prst="rect">
            <a:avLst/>
          </a:prstGeom>
        </p:spPr>
      </p:pic>
      <p:pic>
        <p:nvPicPr>
          <p:cNvPr id="18" name="Immagine 17">
            <a:extLst>
              <a:ext uri="{FF2B5EF4-FFF2-40B4-BE49-F238E27FC236}">
                <a16:creationId xmlns:a16="http://schemas.microsoft.com/office/drawing/2014/main" id="{087A534C-4494-4D75-A03B-2823E6D59F25}"/>
              </a:ext>
            </a:extLst>
          </p:cNvPr>
          <p:cNvPicPr>
            <a:picLocks noChangeAspect="1"/>
          </p:cNvPicPr>
          <p:nvPr/>
        </p:nvPicPr>
        <p:blipFill>
          <a:blip r:embed="rId10"/>
          <a:stretch>
            <a:fillRect/>
          </a:stretch>
        </p:blipFill>
        <p:spPr>
          <a:xfrm>
            <a:off x="1500919" y="947138"/>
            <a:ext cx="5832648" cy="5101391"/>
          </a:xfrm>
          <a:prstGeom prst="rect">
            <a:avLst/>
          </a:prstGeom>
          <a:ln w="57150">
            <a:solidFill>
              <a:srgbClr val="FF0000"/>
            </a:solidFill>
          </a:ln>
        </p:spPr>
      </p:pic>
    </p:spTree>
    <p:extLst>
      <p:ext uri="{BB962C8B-B14F-4D97-AF65-F5344CB8AC3E}">
        <p14:creationId xmlns:p14="http://schemas.microsoft.com/office/powerpoint/2010/main" val="321683368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87624" y="58316"/>
            <a:ext cx="6120680" cy="1368152"/>
          </a:xfrm>
        </p:spPr>
        <p:txBody>
          <a:bodyPr/>
          <a:lstStyle/>
          <a:p>
            <a:r>
              <a:rPr lang="it-IT" sz="3200" dirty="0"/>
              <a:t>Decadimento </a:t>
            </a:r>
            <a:r>
              <a:rPr lang="it-IT" sz="3200" dirty="0">
                <a:sym typeface="Symbol"/>
              </a:rPr>
              <a:t> </a:t>
            </a:r>
            <a:br>
              <a:rPr lang="it-IT" sz="3200" dirty="0">
                <a:sym typeface="Symbol"/>
              </a:rPr>
            </a:br>
            <a:r>
              <a:rPr lang="it-IT" sz="3200" dirty="0">
                <a:sym typeface="Symbol"/>
              </a:rPr>
              <a:t>il problema dello spettro continuo </a:t>
            </a:r>
            <a:r>
              <a:rPr lang="it-IT" sz="2000" dirty="0">
                <a:sym typeface="Symbol"/>
              </a:rPr>
              <a:t>(1912 – 1913)</a:t>
            </a:r>
            <a:endParaRPr lang="it-IT" sz="2000" dirty="0"/>
          </a:p>
        </p:txBody>
      </p:sp>
      <p:pic>
        <p:nvPicPr>
          <p:cNvPr id="37892" name="Picture 4"/>
          <p:cNvPicPr>
            <a:picLocks noChangeAspect="1" noChangeArrowheads="1"/>
          </p:cNvPicPr>
          <p:nvPr/>
        </p:nvPicPr>
        <p:blipFill>
          <a:blip r:embed="rId2" cstate="print"/>
          <a:srcRect/>
          <a:stretch>
            <a:fillRect/>
          </a:stretch>
        </p:blipFill>
        <p:spPr bwMode="auto">
          <a:xfrm>
            <a:off x="395536" y="1628800"/>
            <a:ext cx="5449794" cy="4536504"/>
          </a:xfrm>
          <a:prstGeom prst="rect">
            <a:avLst/>
          </a:prstGeom>
          <a:noFill/>
          <a:ln w="25400">
            <a:solidFill>
              <a:schemeClr val="tx1"/>
            </a:solidFill>
            <a:miter lim="800000"/>
            <a:headEnd/>
            <a:tailEnd/>
          </a:ln>
        </p:spPr>
      </p:pic>
      <p:sp>
        <p:nvSpPr>
          <p:cNvPr id="9" name="CasellaDiTesto 8"/>
          <p:cNvSpPr txBox="1"/>
          <p:nvPr/>
        </p:nvSpPr>
        <p:spPr>
          <a:xfrm>
            <a:off x="6696940" y="2969568"/>
            <a:ext cx="1728192" cy="461665"/>
          </a:xfrm>
          <a:prstGeom prst="rect">
            <a:avLst/>
          </a:prstGeom>
          <a:solidFill>
            <a:srgbClr val="FFFF00"/>
          </a:solidFill>
          <a:ln w="38100">
            <a:solidFill>
              <a:srgbClr val="FF0000"/>
            </a:solidFill>
          </a:ln>
        </p:spPr>
        <p:txBody>
          <a:bodyPr wrap="square" rtlCol="0">
            <a:spAutoFit/>
          </a:bodyPr>
          <a:lstStyle/>
          <a:p>
            <a:pPr eaLnBrk="0" fontAlgn="base" hangingPunct="0">
              <a:spcBef>
                <a:spcPct val="0"/>
              </a:spcBef>
              <a:spcAft>
                <a:spcPct val="0"/>
              </a:spcAft>
            </a:pPr>
            <a:r>
              <a:rPr lang="it-IT" sz="2400" b="1" dirty="0">
                <a:solidFill>
                  <a:prstClr val="black"/>
                </a:solidFill>
              </a:rPr>
              <a:t>+ 18,6 </a:t>
            </a:r>
            <a:r>
              <a:rPr lang="it-IT" sz="2400" b="1" dirty="0" err="1">
                <a:solidFill>
                  <a:prstClr val="black"/>
                </a:solidFill>
              </a:rPr>
              <a:t>keV</a:t>
            </a:r>
            <a:endParaRPr lang="it-IT" sz="2400" b="1" dirty="0">
              <a:solidFill>
                <a:prstClr val="black"/>
              </a:solidFill>
            </a:endParaRPr>
          </a:p>
        </p:txBody>
      </p:sp>
      <p:pic>
        <p:nvPicPr>
          <p:cNvPr id="37895" name="Picture 7"/>
          <p:cNvPicPr>
            <a:picLocks noChangeAspect="1" noChangeArrowheads="1"/>
          </p:cNvPicPr>
          <p:nvPr/>
        </p:nvPicPr>
        <p:blipFill>
          <a:blip r:embed="rId3" cstate="print"/>
          <a:srcRect/>
          <a:stretch>
            <a:fillRect/>
          </a:stretch>
        </p:blipFill>
        <p:spPr bwMode="auto">
          <a:xfrm>
            <a:off x="6352778" y="3691882"/>
            <a:ext cx="2619886" cy="1949858"/>
          </a:xfrm>
          <a:prstGeom prst="rect">
            <a:avLst/>
          </a:prstGeom>
          <a:noFill/>
          <a:ln w="9525">
            <a:noFill/>
            <a:miter lim="800000"/>
            <a:headEnd/>
            <a:tailEnd/>
          </a:ln>
        </p:spPr>
      </p:pic>
      <p:pic>
        <p:nvPicPr>
          <p:cNvPr id="4" name="Immagine 3">
            <a:extLst>
              <a:ext uri="{FF2B5EF4-FFF2-40B4-BE49-F238E27FC236}">
                <a16:creationId xmlns:a16="http://schemas.microsoft.com/office/drawing/2014/main" id="{9B1FE986-F67C-4611-8E53-F891BA38CE35}"/>
              </a:ext>
            </a:extLst>
          </p:cNvPr>
          <p:cNvPicPr>
            <a:picLocks noChangeAspect="1"/>
          </p:cNvPicPr>
          <p:nvPr/>
        </p:nvPicPr>
        <p:blipFill>
          <a:blip r:embed="rId4"/>
          <a:stretch>
            <a:fillRect/>
          </a:stretch>
        </p:blipFill>
        <p:spPr>
          <a:xfrm>
            <a:off x="6113236" y="1854325"/>
            <a:ext cx="2895600" cy="704850"/>
          </a:xfrm>
          <a:prstGeom prst="rect">
            <a:avLst/>
          </a:prstGeom>
          <a:ln w="38100">
            <a:solidFill>
              <a:srgbClr val="FF0000"/>
            </a:solidFill>
          </a:ln>
        </p:spPr>
      </p:pic>
    </p:spTree>
    <p:extLst>
      <p:ext uri="{BB962C8B-B14F-4D97-AF65-F5344CB8AC3E}">
        <p14:creationId xmlns:p14="http://schemas.microsoft.com/office/powerpoint/2010/main" val="398392912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7895"/>
                                        </p:tgtEl>
                                        <p:attrNameLst>
                                          <p:attrName>style.visibility</p:attrName>
                                        </p:attrNameLst>
                                      </p:cBhvr>
                                      <p:to>
                                        <p:strVal val="visible"/>
                                      </p:to>
                                    </p:set>
                                    <p:anim calcmode="lin" valueType="num">
                                      <p:cBhvr>
                                        <p:cTn id="7" dur="1000" fill="hold"/>
                                        <p:tgtEl>
                                          <p:spTgt spid="37895"/>
                                        </p:tgtEl>
                                        <p:attrNameLst>
                                          <p:attrName>ppt_w</p:attrName>
                                        </p:attrNameLst>
                                      </p:cBhvr>
                                      <p:tavLst>
                                        <p:tav tm="0">
                                          <p:val>
                                            <p:strVal val="#ppt_w*0.70"/>
                                          </p:val>
                                        </p:tav>
                                        <p:tav tm="100000">
                                          <p:val>
                                            <p:strVal val="#ppt_w"/>
                                          </p:val>
                                        </p:tav>
                                      </p:tavLst>
                                    </p:anim>
                                    <p:anim calcmode="lin" valueType="num">
                                      <p:cBhvr>
                                        <p:cTn id="8" dur="1000" fill="hold"/>
                                        <p:tgtEl>
                                          <p:spTgt spid="37895"/>
                                        </p:tgtEl>
                                        <p:attrNameLst>
                                          <p:attrName>ppt_h</p:attrName>
                                        </p:attrNameLst>
                                      </p:cBhvr>
                                      <p:tavLst>
                                        <p:tav tm="0">
                                          <p:val>
                                            <p:strVal val="#ppt_h"/>
                                          </p:val>
                                        </p:tav>
                                        <p:tav tm="100000">
                                          <p:val>
                                            <p:strVal val="#ppt_h"/>
                                          </p:val>
                                        </p:tav>
                                      </p:tavLst>
                                    </p:anim>
                                    <p:animEffect transition="in" filter="fade">
                                      <p:cBhvr>
                                        <p:cTn id="9" dur="1000"/>
                                        <p:tgtEl>
                                          <p:spTgt spid="378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67544" y="1268760"/>
            <a:ext cx="7772400" cy="1692188"/>
          </a:xfrm>
        </p:spPr>
        <p:txBody>
          <a:bodyPr/>
          <a:lstStyle/>
          <a:p>
            <a:r>
              <a:rPr lang="it-IT" dirty="0">
                <a:solidFill>
                  <a:srgbClr val="FF0000"/>
                </a:solidFill>
              </a:rPr>
              <a:t>Vedere l’oscillazione di neutrini</a:t>
            </a:r>
            <a:br>
              <a:rPr lang="it-IT" dirty="0">
                <a:solidFill>
                  <a:srgbClr val="FF0000"/>
                </a:solidFill>
              </a:rPr>
            </a:br>
            <a:r>
              <a:rPr lang="it-IT" dirty="0" err="1">
                <a:solidFill>
                  <a:srgbClr val="FF0000"/>
                </a:solidFill>
              </a:rPr>
              <a:t>C</a:t>
            </a:r>
            <a:r>
              <a:rPr lang="it-IT" sz="2000" dirty="0" err="1">
                <a:solidFill>
                  <a:srgbClr val="FF0000"/>
                </a:solidFill>
              </a:rPr>
              <a:t>ern</a:t>
            </a:r>
            <a:r>
              <a:rPr lang="it-IT" dirty="0">
                <a:solidFill>
                  <a:srgbClr val="FF0000"/>
                </a:solidFill>
              </a:rPr>
              <a:t> </a:t>
            </a:r>
            <a:r>
              <a:rPr lang="it-IT" dirty="0" err="1">
                <a:solidFill>
                  <a:srgbClr val="FF0000"/>
                </a:solidFill>
              </a:rPr>
              <a:t>N</a:t>
            </a:r>
            <a:r>
              <a:rPr lang="it-IT" sz="2000" dirty="0" err="1">
                <a:solidFill>
                  <a:srgbClr val="FF0000"/>
                </a:solidFill>
              </a:rPr>
              <a:t>eutrinos</a:t>
            </a:r>
            <a:r>
              <a:rPr lang="it-IT" dirty="0">
                <a:solidFill>
                  <a:srgbClr val="FF0000"/>
                </a:solidFill>
              </a:rPr>
              <a:t> </a:t>
            </a:r>
            <a:r>
              <a:rPr lang="it-IT" sz="2000" dirty="0">
                <a:solidFill>
                  <a:srgbClr val="FF0000"/>
                </a:solidFill>
              </a:rPr>
              <a:t>to</a:t>
            </a:r>
            <a:r>
              <a:rPr lang="it-IT" dirty="0">
                <a:solidFill>
                  <a:srgbClr val="FF0000"/>
                </a:solidFill>
              </a:rPr>
              <a:t> G</a:t>
            </a:r>
            <a:r>
              <a:rPr lang="it-IT" sz="2000" dirty="0">
                <a:solidFill>
                  <a:srgbClr val="FF0000"/>
                </a:solidFill>
              </a:rPr>
              <a:t>ran</a:t>
            </a:r>
            <a:r>
              <a:rPr lang="it-IT" dirty="0">
                <a:solidFill>
                  <a:srgbClr val="FF0000"/>
                </a:solidFill>
              </a:rPr>
              <a:t> S</a:t>
            </a:r>
            <a:r>
              <a:rPr lang="it-IT" sz="2000" dirty="0">
                <a:solidFill>
                  <a:srgbClr val="FF0000"/>
                </a:solidFill>
              </a:rPr>
              <a:t>asso</a:t>
            </a:r>
          </a:p>
        </p:txBody>
      </p:sp>
      <p:sp>
        <p:nvSpPr>
          <p:cNvPr id="3" name="Sottotitolo 2"/>
          <p:cNvSpPr>
            <a:spLocks noGrp="1"/>
          </p:cNvSpPr>
          <p:nvPr>
            <p:ph type="subTitle" idx="1"/>
          </p:nvPr>
        </p:nvSpPr>
        <p:spPr>
          <a:xfrm>
            <a:off x="2339752" y="3789040"/>
            <a:ext cx="6400800" cy="720080"/>
          </a:xfrm>
        </p:spPr>
        <p:txBody>
          <a:bodyPr/>
          <a:lstStyle/>
          <a:p>
            <a:pPr algn="r"/>
            <a:r>
              <a:rPr lang="it-IT" sz="3600" dirty="0">
                <a:solidFill>
                  <a:srgbClr val="FF0000"/>
                </a:solidFill>
              </a:rPr>
              <a:t>Susanna Orsenigo 5^E</a:t>
            </a:r>
          </a:p>
        </p:txBody>
      </p:sp>
      <p:pic>
        <p:nvPicPr>
          <p:cNvPr id="5" name="Immagine 4">
            <a:extLst>
              <a:ext uri="{FF2B5EF4-FFF2-40B4-BE49-F238E27FC236}">
                <a16:creationId xmlns:a16="http://schemas.microsoft.com/office/drawing/2014/main" id="{E02E2287-A47A-44AF-873C-E80C02FAECB1}"/>
              </a:ext>
            </a:extLst>
          </p:cNvPr>
          <p:cNvPicPr>
            <a:picLocks noChangeAspect="1"/>
          </p:cNvPicPr>
          <p:nvPr/>
        </p:nvPicPr>
        <p:blipFill>
          <a:blip r:embed="rId2"/>
          <a:stretch>
            <a:fillRect/>
          </a:stretch>
        </p:blipFill>
        <p:spPr>
          <a:xfrm>
            <a:off x="1043608" y="3212977"/>
            <a:ext cx="2935134" cy="2473898"/>
          </a:xfrm>
          <a:prstGeom prst="rect">
            <a:avLst/>
          </a:prstGeom>
        </p:spPr>
      </p:pic>
    </p:spTree>
    <p:extLst>
      <p:ext uri="{BB962C8B-B14F-4D97-AF65-F5344CB8AC3E}">
        <p14:creationId xmlns:p14="http://schemas.microsoft.com/office/powerpoint/2010/main" val="3980341564"/>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66B5BB-931B-4CAB-A8CA-BAA2BA5D888B}"/>
              </a:ext>
            </a:extLst>
          </p:cNvPr>
          <p:cNvSpPr>
            <a:spLocks noGrp="1"/>
          </p:cNvSpPr>
          <p:nvPr>
            <p:ph type="title"/>
          </p:nvPr>
        </p:nvSpPr>
        <p:spPr>
          <a:xfrm>
            <a:off x="1043608" y="207810"/>
            <a:ext cx="6120680" cy="980728"/>
          </a:xfrm>
        </p:spPr>
        <p:txBody>
          <a:bodyPr/>
          <a:lstStyle/>
          <a:p>
            <a:r>
              <a:rPr lang="it-IT" dirty="0" err="1"/>
              <a:t>C</a:t>
            </a:r>
            <a:r>
              <a:rPr lang="it-IT" sz="2000" dirty="0" err="1"/>
              <a:t>ern</a:t>
            </a:r>
            <a:r>
              <a:rPr lang="it-IT" dirty="0"/>
              <a:t> N</a:t>
            </a:r>
            <a:r>
              <a:rPr lang="it-IT" sz="2000" dirty="0"/>
              <a:t>eutrino</a:t>
            </a:r>
            <a:r>
              <a:rPr lang="it-IT" dirty="0"/>
              <a:t> </a:t>
            </a:r>
            <a:r>
              <a:rPr lang="it-IT" sz="2000" dirty="0"/>
              <a:t>to</a:t>
            </a:r>
            <a:r>
              <a:rPr lang="it-IT" dirty="0"/>
              <a:t> G</a:t>
            </a:r>
            <a:r>
              <a:rPr lang="it-IT" sz="2000" dirty="0"/>
              <a:t>ran</a:t>
            </a:r>
            <a:r>
              <a:rPr lang="it-IT" dirty="0"/>
              <a:t> S</a:t>
            </a:r>
            <a:r>
              <a:rPr lang="it-IT" sz="2000" dirty="0"/>
              <a:t>asso</a:t>
            </a:r>
            <a:br>
              <a:rPr lang="it-IT" sz="2000" dirty="0"/>
            </a:br>
            <a:r>
              <a:rPr lang="it-IT" sz="2000" dirty="0"/>
              <a:t>(in funzione dal 2006 – Prima rivelazione 2010)</a:t>
            </a:r>
          </a:p>
        </p:txBody>
      </p:sp>
      <p:pic>
        <p:nvPicPr>
          <p:cNvPr id="6" name="Immagine 5">
            <a:extLst>
              <a:ext uri="{FF2B5EF4-FFF2-40B4-BE49-F238E27FC236}">
                <a16:creationId xmlns:a16="http://schemas.microsoft.com/office/drawing/2014/main" id="{809146C6-753A-4BAC-B2CA-377F7A3C3EE0}"/>
              </a:ext>
            </a:extLst>
          </p:cNvPr>
          <p:cNvPicPr>
            <a:picLocks noChangeAspect="1"/>
          </p:cNvPicPr>
          <p:nvPr/>
        </p:nvPicPr>
        <p:blipFill>
          <a:blip r:embed="rId3"/>
          <a:stretch>
            <a:fillRect/>
          </a:stretch>
        </p:blipFill>
        <p:spPr>
          <a:xfrm>
            <a:off x="1730286" y="4033182"/>
            <a:ext cx="5993002" cy="2564170"/>
          </a:xfrm>
          <a:prstGeom prst="rect">
            <a:avLst/>
          </a:prstGeom>
          <a:ln w="38100">
            <a:solidFill>
              <a:srgbClr val="FF0000"/>
            </a:solidFill>
          </a:ln>
        </p:spPr>
      </p:pic>
      <p:sp>
        <p:nvSpPr>
          <p:cNvPr id="3" name="CasellaDiTesto 2"/>
          <p:cNvSpPr txBox="1"/>
          <p:nvPr/>
        </p:nvSpPr>
        <p:spPr>
          <a:xfrm>
            <a:off x="319746" y="1313273"/>
            <a:ext cx="8432105" cy="1077218"/>
          </a:xfrm>
          <a:prstGeom prst="rect">
            <a:avLst/>
          </a:prstGeom>
          <a:noFill/>
        </p:spPr>
        <p:txBody>
          <a:bodyPr wrap="square" rtlCol="0">
            <a:spAutoFit/>
          </a:bodyPr>
          <a:lstStyle/>
          <a:p>
            <a:pPr marL="285750" indent="-285750">
              <a:buFont typeface="Arial" panose="020B0604020202020204" pitchFamily="34" charset="0"/>
              <a:buChar char="•"/>
            </a:pPr>
            <a:r>
              <a:rPr lang="it-IT" sz="3200" b="1" dirty="0">
                <a:ln>
                  <a:solidFill>
                    <a:schemeClr val="tx2">
                      <a:lumMod val="50000"/>
                    </a:schemeClr>
                  </a:solidFill>
                </a:ln>
                <a:solidFill>
                  <a:srgbClr val="10253F"/>
                </a:solidFill>
                <a:latin typeface="+mn-lt"/>
              </a:rPr>
              <a:t>Scopo? </a:t>
            </a:r>
            <a:r>
              <a:rPr lang="it-IT" sz="3200" dirty="0">
                <a:ln>
                  <a:solidFill>
                    <a:schemeClr val="tx2">
                      <a:lumMod val="50000"/>
                    </a:schemeClr>
                  </a:solidFill>
                </a:ln>
                <a:solidFill>
                  <a:srgbClr val="10253F"/>
                </a:solidFill>
                <a:latin typeface="+mn-lt"/>
              </a:rPr>
              <a:t>Provare l’oscillazione da </a:t>
            </a:r>
            <a:r>
              <a:rPr lang="it-IT" sz="3200" dirty="0">
                <a:ln>
                  <a:solidFill>
                    <a:schemeClr val="tx2">
                      <a:lumMod val="50000"/>
                    </a:schemeClr>
                  </a:solidFill>
                </a:ln>
                <a:solidFill>
                  <a:srgbClr val="10253F"/>
                </a:solidFill>
                <a:latin typeface="+mn-lt"/>
                <a:sym typeface="Symbol" panose="05050102010706020507" pitchFamily="18" charset="2"/>
              </a:rPr>
              <a:t></a:t>
            </a:r>
            <a:r>
              <a:rPr lang="it-IT" sz="3200" baseline="-25000" dirty="0">
                <a:ln>
                  <a:solidFill>
                    <a:schemeClr val="tx2">
                      <a:lumMod val="50000"/>
                    </a:schemeClr>
                  </a:solidFill>
                </a:ln>
                <a:solidFill>
                  <a:srgbClr val="FF0000"/>
                </a:solidFill>
                <a:latin typeface="+mn-lt"/>
                <a:sym typeface="Symbol" panose="05050102010706020507" pitchFamily="18" charset="2"/>
              </a:rPr>
              <a:t></a:t>
            </a:r>
            <a:r>
              <a:rPr lang="it-IT" sz="3200" dirty="0">
                <a:ln>
                  <a:solidFill>
                    <a:schemeClr val="tx2">
                      <a:lumMod val="50000"/>
                    </a:schemeClr>
                  </a:solidFill>
                </a:ln>
                <a:solidFill>
                  <a:srgbClr val="10253F"/>
                </a:solidFill>
                <a:latin typeface="+mn-lt"/>
                <a:sym typeface="Symbol" panose="05050102010706020507" pitchFamily="18" charset="2"/>
              </a:rPr>
              <a:t>  </a:t>
            </a:r>
            <a:r>
              <a:rPr lang="it-IT" sz="3200" dirty="0">
                <a:ln>
                  <a:solidFill>
                    <a:schemeClr val="tx2">
                      <a:lumMod val="50000"/>
                    </a:schemeClr>
                  </a:solidFill>
                </a:ln>
                <a:solidFill>
                  <a:srgbClr val="10253F"/>
                </a:solidFill>
                <a:latin typeface="+mn-lt"/>
              </a:rPr>
              <a:t>a  </a:t>
            </a:r>
            <a:r>
              <a:rPr lang="it-IT" sz="3200" dirty="0">
                <a:ln>
                  <a:solidFill>
                    <a:schemeClr val="tx2">
                      <a:lumMod val="50000"/>
                    </a:schemeClr>
                  </a:solidFill>
                </a:ln>
                <a:solidFill>
                  <a:srgbClr val="10253F"/>
                </a:solidFill>
                <a:sym typeface="Symbol" panose="05050102010706020507" pitchFamily="18" charset="2"/>
              </a:rPr>
              <a:t></a:t>
            </a:r>
            <a:r>
              <a:rPr lang="it-IT" sz="3200" baseline="-25000" dirty="0">
                <a:ln>
                  <a:solidFill>
                    <a:schemeClr val="tx2">
                      <a:lumMod val="50000"/>
                    </a:schemeClr>
                  </a:solidFill>
                </a:ln>
                <a:solidFill>
                  <a:srgbClr val="FF0000"/>
                </a:solidFill>
                <a:sym typeface="Symbol" panose="05050102010706020507" pitchFamily="18" charset="2"/>
              </a:rPr>
              <a:t></a:t>
            </a:r>
          </a:p>
          <a:p>
            <a:pPr marL="285750" indent="-285750">
              <a:buFont typeface="Arial" panose="020B0604020202020204" pitchFamily="34" charset="0"/>
              <a:buChar char="•"/>
            </a:pPr>
            <a:r>
              <a:rPr lang="it-IT" sz="3200" b="1" dirty="0">
                <a:ln>
                  <a:solidFill>
                    <a:schemeClr val="tx2">
                      <a:lumMod val="50000"/>
                    </a:schemeClr>
                  </a:solidFill>
                </a:ln>
                <a:solidFill>
                  <a:srgbClr val="10253F"/>
                </a:solidFill>
              </a:rPr>
              <a:t>Come? </a:t>
            </a:r>
            <a:r>
              <a:rPr lang="it-IT" sz="3200" dirty="0">
                <a:ln>
                  <a:solidFill>
                    <a:schemeClr val="tx2">
                      <a:lumMod val="50000"/>
                    </a:schemeClr>
                  </a:solidFill>
                </a:ln>
                <a:solidFill>
                  <a:srgbClr val="10253F"/>
                </a:solidFill>
              </a:rPr>
              <a:t>Per apparizione di </a:t>
            </a:r>
            <a:r>
              <a:rPr lang="it-IT" sz="3200" dirty="0">
                <a:ln>
                  <a:solidFill>
                    <a:schemeClr val="tx2">
                      <a:lumMod val="50000"/>
                    </a:schemeClr>
                  </a:solidFill>
                </a:ln>
                <a:solidFill>
                  <a:srgbClr val="10253F"/>
                </a:solidFill>
                <a:sym typeface="Symbol" panose="05050102010706020507" pitchFamily="18" charset="2"/>
              </a:rPr>
              <a:t>    (m</a:t>
            </a:r>
            <a:r>
              <a:rPr lang="it-IT" sz="3200" baseline="-25000" dirty="0">
                <a:ln>
                  <a:solidFill>
                    <a:schemeClr val="tx2">
                      <a:lumMod val="50000"/>
                    </a:schemeClr>
                  </a:solidFill>
                </a:ln>
                <a:solidFill>
                  <a:srgbClr val="10253F"/>
                </a:solidFill>
                <a:sym typeface="Symbol" panose="05050102010706020507" pitchFamily="18" charset="2"/>
              </a:rPr>
              <a:t> </a:t>
            </a:r>
            <a:r>
              <a:rPr lang="it-IT" sz="3200" dirty="0">
                <a:ln>
                  <a:solidFill>
                    <a:schemeClr val="tx2">
                      <a:lumMod val="50000"/>
                    </a:schemeClr>
                  </a:solidFill>
                </a:ln>
                <a:solidFill>
                  <a:srgbClr val="10253F"/>
                </a:solidFill>
                <a:sym typeface="Symbol" panose="05050102010706020507" pitchFamily="18" charset="2"/>
              </a:rPr>
              <a:t> 3500 m</a:t>
            </a:r>
            <a:r>
              <a:rPr lang="it-IT" sz="3200" baseline="-25000" dirty="0">
                <a:ln>
                  <a:solidFill>
                    <a:schemeClr val="tx2">
                      <a:lumMod val="50000"/>
                    </a:schemeClr>
                  </a:solidFill>
                </a:ln>
                <a:solidFill>
                  <a:srgbClr val="10253F"/>
                </a:solidFill>
                <a:sym typeface="Symbol" panose="05050102010706020507" pitchFamily="18" charset="2"/>
              </a:rPr>
              <a:t>e </a:t>
            </a:r>
            <a:r>
              <a:rPr lang="it-IT" sz="3200" dirty="0">
                <a:ln>
                  <a:solidFill>
                    <a:schemeClr val="tx2">
                      <a:lumMod val="50000"/>
                    </a:schemeClr>
                  </a:solidFill>
                </a:ln>
                <a:solidFill>
                  <a:srgbClr val="10253F"/>
                </a:solidFill>
                <a:sym typeface="Symbol" panose="05050102010706020507" pitchFamily="18" charset="2"/>
              </a:rPr>
              <a:t>) </a:t>
            </a:r>
            <a:endParaRPr lang="it-IT" sz="2800" dirty="0">
              <a:ln>
                <a:solidFill>
                  <a:schemeClr val="tx2">
                    <a:lumMod val="50000"/>
                  </a:schemeClr>
                </a:solidFill>
              </a:ln>
              <a:solidFill>
                <a:srgbClr val="10253F"/>
              </a:solidFill>
              <a:latin typeface="+mn-lt"/>
            </a:endParaRPr>
          </a:p>
        </p:txBody>
      </p:sp>
      <p:sp>
        <p:nvSpPr>
          <p:cNvPr id="4" name="AutoShape 2" descr="Risultati immagini per TAUONE PARTICL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76320" r="38458"/>
          <a:stretch/>
        </p:blipFill>
        <p:spPr bwMode="auto">
          <a:xfrm>
            <a:off x="2915816" y="2543647"/>
            <a:ext cx="3624226" cy="1336378"/>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97536358"/>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C880BD-81F5-4279-B376-4EAE24A9C559}"/>
              </a:ext>
            </a:extLst>
          </p:cNvPr>
          <p:cNvSpPr>
            <a:spLocks noGrp="1"/>
          </p:cNvSpPr>
          <p:nvPr>
            <p:ph type="title"/>
          </p:nvPr>
        </p:nvSpPr>
        <p:spPr/>
        <p:txBody>
          <a:bodyPr/>
          <a:lstStyle/>
          <a:p>
            <a:r>
              <a:rPr lang="it-IT" dirty="0"/>
              <a:t>Schema di produzione del fascio</a:t>
            </a:r>
          </a:p>
        </p:txBody>
      </p:sp>
      <p:pic>
        <p:nvPicPr>
          <p:cNvPr id="4" name="Immagine 3">
            <a:extLst>
              <a:ext uri="{FF2B5EF4-FFF2-40B4-BE49-F238E27FC236}">
                <a16:creationId xmlns:a16="http://schemas.microsoft.com/office/drawing/2014/main" id="{1433A873-6958-43AA-BF56-1D64EC86BDB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2780928"/>
            <a:ext cx="9323087" cy="2635402"/>
          </a:xfrm>
          <a:prstGeom prst="rect">
            <a:avLst/>
          </a:prstGeom>
        </p:spPr>
      </p:pic>
      <p:sp>
        <p:nvSpPr>
          <p:cNvPr id="3" name="CasellaDiTesto 2"/>
          <p:cNvSpPr txBox="1"/>
          <p:nvPr/>
        </p:nvSpPr>
        <p:spPr>
          <a:xfrm>
            <a:off x="462824" y="1513157"/>
            <a:ext cx="2520280"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sz="2400" b="1" dirty="0">
                <a:solidFill>
                  <a:srgbClr val="002060"/>
                </a:solidFill>
              </a:rPr>
              <a:t>p + materia </a:t>
            </a:r>
            <a:r>
              <a:rPr lang="it-IT" sz="2400" b="1" dirty="0">
                <a:solidFill>
                  <a:srgbClr val="002060"/>
                </a:solidFill>
                <a:sym typeface="Wingdings" panose="05000000000000000000" pitchFamily="2" charset="2"/>
              </a:rPr>
              <a:t> </a:t>
            </a:r>
            <a:r>
              <a:rPr lang="it-IT" sz="2400" b="1" dirty="0">
                <a:solidFill>
                  <a:srgbClr val="002060"/>
                </a:solidFill>
                <a:sym typeface="Symbol" panose="05050102010706020507" pitchFamily="18" charset="2"/>
              </a:rPr>
              <a:t> </a:t>
            </a:r>
            <a:r>
              <a:rPr lang="it-IT" sz="2400" b="1" baseline="30000" dirty="0">
                <a:solidFill>
                  <a:srgbClr val="002060"/>
                </a:solidFill>
                <a:sym typeface="Symbol" panose="05050102010706020507" pitchFamily="18" charset="2"/>
              </a:rPr>
              <a:t>±</a:t>
            </a:r>
            <a:endParaRPr lang="it-IT" sz="2400" b="1" dirty="0">
              <a:solidFill>
                <a:srgbClr val="002060"/>
              </a:solidFill>
            </a:endParaRPr>
          </a:p>
        </p:txBody>
      </p:sp>
      <p:sp>
        <p:nvSpPr>
          <p:cNvPr id="5" name="CasellaDiTesto 4"/>
          <p:cNvSpPr txBox="1"/>
          <p:nvPr/>
        </p:nvSpPr>
        <p:spPr>
          <a:xfrm>
            <a:off x="3530341" y="1556164"/>
            <a:ext cx="2625835"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sz="2800" b="1" dirty="0">
                <a:solidFill>
                  <a:srgbClr val="002060"/>
                </a:solidFill>
                <a:sym typeface="Symbol" panose="05050102010706020507" pitchFamily="18" charset="2"/>
              </a:rPr>
              <a:t> </a:t>
            </a:r>
            <a:r>
              <a:rPr lang="it-IT" sz="2800" b="1" baseline="30000" dirty="0">
                <a:solidFill>
                  <a:srgbClr val="002060"/>
                </a:solidFill>
                <a:sym typeface="Symbol" panose="05050102010706020507" pitchFamily="18" charset="2"/>
              </a:rPr>
              <a:t>±</a:t>
            </a:r>
            <a:r>
              <a:rPr lang="it-IT" sz="2800" b="1" dirty="0">
                <a:solidFill>
                  <a:srgbClr val="002060"/>
                </a:solidFill>
              </a:rPr>
              <a:t> </a:t>
            </a:r>
            <a:r>
              <a:rPr lang="it-IT" sz="2800" b="1" dirty="0">
                <a:solidFill>
                  <a:srgbClr val="002060"/>
                </a:solidFill>
                <a:sym typeface="Wingdings" panose="05000000000000000000" pitchFamily="2" charset="2"/>
              </a:rPr>
              <a:t>  </a:t>
            </a:r>
            <a:r>
              <a:rPr lang="it-IT" sz="2800" b="1" dirty="0">
                <a:solidFill>
                  <a:srgbClr val="002060"/>
                </a:solidFill>
                <a:sym typeface="Symbol" panose="05050102010706020507" pitchFamily="18" charset="2"/>
              </a:rPr>
              <a:t> </a:t>
            </a:r>
            <a:r>
              <a:rPr lang="it-IT" sz="2800" b="1" baseline="30000" dirty="0">
                <a:solidFill>
                  <a:srgbClr val="002060"/>
                </a:solidFill>
                <a:sym typeface="Symbol" panose="05050102010706020507" pitchFamily="18" charset="2"/>
              </a:rPr>
              <a:t>±  </a:t>
            </a:r>
            <a:r>
              <a:rPr lang="it-IT" sz="2800" b="1" dirty="0">
                <a:solidFill>
                  <a:srgbClr val="002060"/>
                </a:solidFill>
                <a:sym typeface="Symbol" panose="05050102010706020507" pitchFamily="18" charset="2"/>
              </a:rPr>
              <a:t> +   </a:t>
            </a:r>
            <a:r>
              <a:rPr lang="it-IT" sz="2800" b="1" baseline="-25000" dirty="0">
                <a:solidFill>
                  <a:srgbClr val="002060"/>
                </a:solidFill>
                <a:sym typeface="Symbol" panose="05050102010706020507" pitchFamily="18" charset="2"/>
              </a:rPr>
              <a:t></a:t>
            </a:r>
            <a:endParaRPr lang="it-IT" sz="2800" b="1" baseline="-25000" dirty="0">
              <a:solidFill>
                <a:srgbClr val="002060"/>
              </a:solidFill>
            </a:endParaRPr>
          </a:p>
        </p:txBody>
      </p:sp>
      <p:sp>
        <p:nvSpPr>
          <p:cNvPr id="6" name="CasellaDiTesto 5"/>
          <p:cNvSpPr txBox="1"/>
          <p:nvPr/>
        </p:nvSpPr>
        <p:spPr>
          <a:xfrm>
            <a:off x="6372200" y="1553514"/>
            <a:ext cx="2304256"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b="1" dirty="0">
                <a:solidFill>
                  <a:srgbClr val="002060"/>
                </a:solidFill>
              </a:rPr>
              <a:t>FERMANO I MUONI </a:t>
            </a:r>
            <a:r>
              <a:rPr lang="it-IT" b="1" dirty="0">
                <a:solidFill>
                  <a:srgbClr val="002060"/>
                </a:solidFill>
                <a:sym typeface="Wingdings" panose="05000000000000000000" pitchFamily="2" charset="2"/>
              </a:rPr>
              <a:t> ESCONO SOLO NEUTRINI</a:t>
            </a:r>
            <a:endParaRPr lang="it-IT" b="1" dirty="0">
              <a:solidFill>
                <a:srgbClr val="002060"/>
              </a:solidFill>
            </a:endParaRPr>
          </a:p>
        </p:txBody>
      </p:sp>
      <p:cxnSp>
        <p:nvCxnSpPr>
          <p:cNvPr id="10" name="Connettore 2 9"/>
          <p:cNvCxnSpPr>
            <a:cxnSpLocks/>
            <a:stCxn id="3" idx="2"/>
          </p:cNvCxnSpPr>
          <p:nvPr/>
        </p:nvCxnSpPr>
        <p:spPr>
          <a:xfrm flipH="1">
            <a:off x="1099134" y="1974822"/>
            <a:ext cx="623830" cy="1338535"/>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1" name="Connettore 2 10"/>
          <p:cNvCxnSpPr/>
          <p:nvPr/>
        </p:nvCxnSpPr>
        <p:spPr>
          <a:xfrm>
            <a:off x="4646465" y="2199845"/>
            <a:ext cx="573607" cy="79710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3" name="Connettore 2 12"/>
          <p:cNvCxnSpPr/>
          <p:nvPr/>
        </p:nvCxnSpPr>
        <p:spPr>
          <a:xfrm>
            <a:off x="7524328" y="2199844"/>
            <a:ext cx="576064" cy="79710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pic>
        <p:nvPicPr>
          <p:cNvPr id="18" name="Immagine 17">
            <a:extLst>
              <a:ext uri="{FF2B5EF4-FFF2-40B4-BE49-F238E27FC236}">
                <a16:creationId xmlns:a16="http://schemas.microsoft.com/office/drawing/2014/main" id="{95676835-2E16-4980-95FE-B12121C307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4" y="2883448"/>
            <a:ext cx="2907491" cy="2183375"/>
          </a:xfrm>
          <a:prstGeom prst="rect">
            <a:avLst/>
          </a:prstGeom>
        </p:spPr>
      </p:pic>
      <p:pic>
        <p:nvPicPr>
          <p:cNvPr id="19" name="Immagine 18">
            <a:extLst>
              <a:ext uri="{FF2B5EF4-FFF2-40B4-BE49-F238E27FC236}">
                <a16:creationId xmlns:a16="http://schemas.microsoft.com/office/drawing/2014/main" id="{AB0AF265-7380-4398-A269-CF48F757BC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7062" y="2886661"/>
            <a:ext cx="2952327" cy="2214245"/>
          </a:xfrm>
          <a:prstGeom prst="rect">
            <a:avLst/>
          </a:prstGeom>
        </p:spPr>
      </p:pic>
      <p:pic>
        <p:nvPicPr>
          <p:cNvPr id="20" name="Immagine 19">
            <a:extLst>
              <a:ext uri="{FF2B5EF4-FFF2-40B4-BE49-F238E27FC236}">
                <a16:creationId xmlns:a16="http://schemas.microsoft.com/office/drawing/2014/main" id="{25D082C8-200B-4F0C-8F91-A22C35501294}"/>
              </a:ext>
            </a:extLst>
          </p:cNvPr>
          <p:cNvPicPr>
            <a:picLocks noChangeAspect="1"/>
          </p:cNvPicPr>
          <p:nvPr/>
        </p:nvPicPr>
        <p:blipFill>
          <a:blip r:embed="rId6"/>
          <a:stretch>
            <a:fillRect/>
          </a:stretch>
        </p:blipFill>
        <p:spPr>
          <a:xfrm>
            <a:off x="5999895" y="2933052"/>
            <a:ext cx="3291341" cy="2167854"/>
          </a:xfrm>
          <a:prstGeom prst="rect">
            <a:avLst/>
          </a:prstGeom>
        </p:spPr>
      </p:pic>
    </p:spTree>
    <p:extLst>
      <p:ext uri="{BB962C8B-B14F-4D97-AF65-F5344CB8AC3E}">
        <p14:creationId xmlns:p14="http://schemas.microsoft.com/office/powerpoint/2010/main" val="310468428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ox(out)">
                                      <p:cBhvr>
                                        <p:cTn id="7" dur="25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32" fill="hold" nodeType="clickEffect">
                                  <p:stCondLst>
                                    <p:cond delay="0"/>
                                  </p:stCondLst>
                                  <p:childTnLst>
                                    <p:animEffect transition="out" filter="box(out)">
                                      <p:cBhvr>
                                        <p:cTn id="11" dur="250"/>
                                        <p:tgtEl>
                                          <p:spTgt spid="18"/>
                                        </p:tgtEl>
                                      </p:cBhvr>
                                    </p:animEffect>
                                    <p:set>
                                      <p:cBhvr>
                                        <p:cTn id="12" dur="1" fill="hold">
                                          <p:stCondLst>
                                            <p:cond delay="249"/>
                                          </p:stCondLst>
                                        </p:cTn>
                                        <p:tgtEl>
                                          <p:spTgt spid="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ox(in)">
                                      <p:cBhvr>
                                        <p:cTn id="17" dur="25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xit" presetSubtype="32" fill="hold" nodeType="clickEffect">
                                  <p:stCondLst>
                                    <p:cond delay="0"/>
                                  </p:stCondLst>
                                  <p:childTnLst>
                                    <p:animEffect transition="out" filter="box(out)">
                                      <p:cBhvr>
                                        <p:cTn id="21" dur="250"/>
                                        <p:tgtEl>
                                          <p:spTgt spid="19"/>
                                        </p:tgtEl>
                                      </p:cBhvr>
                                    </p:animEffect>
                                    <p:set>
                                      <p:cBhvr>
                                        <p:cTn id="22" dur="1" fill="hold">
                                          <p:stCondLst>
                                            <p:cond delay="249"/>
                                          </p:stCondLst>
                                        </p:cTn>
                                        <p:tgtEl>
                                          <p:spTgt spid="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ox(in)">
                                      <p:cBhvr>
                                        <p:cTn id="27" dur="25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xit" presetSubtype="32" fill="hold" nodeType="clickEffect">
                                  <p:stCondLst>
                                    <p:cond delay="0"/>
                                  </p:stCondLst>
                                  <p:childTnLst>
                                    <p:animEffect transition="out" filter="box(out)">
                                      <p:cBhvr>
                                        <p:cTn id="31" dur="250"/>
                                        <p:tgtEl>
                                          <p:spTgt spid="20"/>
                                        </p:tgtEl>
                                      </p:cBhvr>
                                    </p:animEffect>
                                    <p:set>
                                      <p:cBhvr>
                                        <p:cTn id="32" dur="1" fill="hold">
                                          <p:stCondLst>
                                            <p:cond delay="24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205E1A5B-39BD-4551-BF40-CC92DD5D2C2B}"/>
              </a:ext>
            </a:extLst>
          </p:cNvPr>
          <p:cNvSpPr>
            <a:spLocks noGrp="1"/>
          </p:cNvSpPr>
          <p:nvPr>
            <p:ph type="ctrTitle"/>
          </p:nvPr>
        </p:nvSpPr>
        <p:spPr>
          <a:xfrm>
            <a:off x="360647" y="908720"/>
            <a:ext cx="8008336" cy="1830065"/>
          </a:xfrm>
        </p:spPr>
        <p:txBody>
          <a:bodyPr/>
          <a:lstStyle/>
          <a:p>
            <a:r>
              <a:rPr lang="it-IT" dirty="0"/>
              <a:t>OPERA </a:t>
            </a:r>
            <a:br>
              <a:rPr lang="it-IT" dirty="0"/>
            </a:br>
            <a:r>
              <a:rPr lang="it-IT" dirty="0"/>
              <a:t>un rivelatore per neutrini </a:t>
            </a:r>
            <a:r>
              <a:rPr lang="it-IT" dirty="0">
                <a:sym typeface="Symbol" panose="05050102010706020507" pitchFamily="18" charset="2"/>
              </a:rPr>
              <a:t></a:t>
            </a:r>
            <a:br>
              <a:rPr lang="it-IT" dirty="0"/>
            </a:br>
            <a:r>
              <a:rPr lang="it-IT" sz="2400" dirty="0"/>
              <a:t>Laboratori Nazionali del Gran Sasso </a:t>
            </a:r>
          </a:p>
        </p:txBody>
      </p:sp>
      <p:sp>
        <p:nvSpPr>
          <p:cNvPr id="2" name="CasellaDiTesto 1"/>
          <p:cNvSpPr txBox="1"/>
          <p:nvPr/>
        </p:nvSpPr>
        <p:spPr>
          <a:xfrm>
            <a:off x="4572000" y="3140968"/>
            <a:ext cx="4392488" cy="2062103"/>
          </a:xfrm>
          <a:prstGeom prst="rect">
            <a:avLst/>
          </a:prstGeom>
          <a:noFill/>
        </p:spPr>
        <p:txBody>
          <a:bodyPr wrap="square" rtlCol="0">
            <a:spAutoFit/>
          </a:bodyPr>
          <a:lstStyle/>
          <a:p>
            <a:r>
              <a:rPr lang="it-IT" sz="3200" dirty="0">
                <a:ln>
                  <a:solidFill>
                    <a:schemeClr val="tx2">
                      <a:lumMod val="50000"/>
                    </a:schemeClr>
                  </a:solidFill>
                </a:ln>
                <a:solidFill>
                  <a:srgbClr val="002060"/>
                </a:solidFill>
                <a:latin typeface="+mn-lt"/>
              </a:rPr>
              <a:t>LE SFIDE </a:t>
            </a:r>
          </a:p>
          <a:p>
            <a:pPr marL="285750" indent="-285750">
              <a:buFont typeface="Arial" panose="020B0604020202020204" pitchFamily="34" charset="0"/>
              <a:buChar char="•"/>
            </a:pPr>
            <a:r>
              <a:rPr lang="it-IT" sz="3200" dirty="0">
                <a:ln>
                  <a:solidFill>
                    <a:schemeClr val="tx2">
                      <a:lumMod val="50000"/>
                    </a:schemeClr>
                  </a:solidFill>
                </a:ln>
                <a:solidFill>
                  <a:srgbClr val="002060"/>
                </a:solidFill>
                <a:latin typeface="+mn-lt"/>
              </a:rPr>
              <a:t>Risoluzione del mm</a:t>
            </a:r>
          </a:p>
          <a:p>
            <a:pPr marL="285750" indent="-285750">
              <a:buFont typeface="Arial" panose="020B0604020202020204" pitchFamily="34" charset="0"/>
              <a:buChar char="•"/>
            </a:pPr>
            <a:r>
              <a:rPr lang="it-IT" sz="3200" dirty="0">
                <a:ln>
                  <a:solidFill>
                    <a:schemeClr val="tx2">
                      <a:lumMod val="50000"/>
                    </a:schemeClr>
                  </a:solidFill>
                </a:ln>
                <a:solidFill>
                  <a:srgbClr val="002060"/>
                </a:solidFill>
              </a:rPr>
              <a:t>Grandi volumi</a:t>
            </a:r>
            <a:endParaRPr lang="it-IT" sz="3200" dirty="0">
              <a:ln>
                <a:solidFill>
                  <a:schemeClr val="tx2">
                    <a:lumMod val="50000"/>
                  </a:schemeClr>
                </a:solidFill>
              </a:ln>
              <a:solidFill>
                <a:srgbClr val="002060"/>
              </a:solidFill>
              <a:latin typeface="+mn-lt"/>
            </a:endParaRPr>
          </a:p>
          <a:p>
            <a:pPr marL="285750" indent="-285750">
              <a:buFont typeface="Arial" panose="020B0604020202020204" pitchFamily="34" charset="0"/>
              <a:buChar char="•"/>
            </a:pPr>
            <a:r>
              <a:rPr lang="it-IT" sz="3200" dirty="0">
                <a:ln>
                  <a:solidFill>
                    <a:schemeClr val="tx2">
                      <a:lumMod val="50000"/>
                    </a:schemeClr>
                  </a:solidFill>
                </a:ln>
                <a:solidFill>
                  <a:srgbClr val="002060"/>
                </a:solidFill>
                <a:latin typeface="+mn-lt"/>
              </a:rPr>
              <a:t>Materiale molto denso</a:t>
            </a:r>
          </a:p>
        </p:txBody>
      </p:sp>
      <p:pic>
        <p:nvPicPr>
          <p:cNvPr id="7" name="Immagine 6">
            <a:extLst>
              <a:ext uri="{FF2B5EF4-FFF2-40B4-BE49-F238E27FC236}">
                <a16:creationId xmlns:a16="http://schemas.microsoft.com/office/drawing/2014/main" id="{640DA489-AFA6-4327-9FB3-9A88B7B18087}"/>
              </a:ext>
            </a:extLst>
          </p:cNvPr>
          <p:cNvPicPr>
            <a:picLocks noChangeAspect="1"/>
          </p:cNvPicPr>
          <p:nvPr/>
        </p:nvPicPr>
        <p:blipFill>
          <a:blip r:embed="rId3"/>
          <a:stretch>
            <a:fillRect/>
          </a:stretch>
        </p:blipFill>
        <p:spPr>
          <a:xfrm>
            <a:off x="20048" y="2996952"/>
            <a:ext cx="4344767" cy="2778447"/>
          </a:xfrm>
          <a:prstGeom prst="rect">
            <a:avLst/>
          </a:prstGeom>
        </p:spPr>
      </p:pic>
    </p:spTree>
    <p:extLst>
      <p:ext uri="{BB962C8B-B14F-4D97-AF65-F5344CB8AC3E}">
        <p14:creationId xmlns:p14="http://schemas.microsoft.com/office/powerpoint/2010/main" val="1463251639"/>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610926B-F73D-488E-A779-7D3C90372519}"/>
              </a:ext>
            </a:extLst>
          </p:cNvPr>
          <p:cNvSpPr>
            <a:spLocks noGrp="1"/>
          </p:cNvSpPr>
          <p:nvPr>
            <p:ph type="title"/>
          </p:nvPr>
        </p:nvSpPr>
        <p:spPr>
          <a:xfrm>
            <a:off x="1082502" y="9178"/>
            <a:ext cx="6435477" cy="1052736"/>
          </a:xfrm>
        </p:spPr>
        <p:txBody>
          <a:bodyPr/>
          <a:lstStyle/>
          <a:p>
            <a:r>
              <a:rPr lang="it-IT" sz="3600" dirty="0"/>
              <a:t>Opera in fase di costruzione</a:t>
            </a:r>
          </a:p>
        </p:txBody>
      </p:sp>
      <p:pic>
        <p:nvPicPr>
          <p:cNvPr id="4" name="Immagine 3">
            <a:extLst>
              <a:ext uri="{FF2B5EF4-FFF2-40B4-BE49-F238E27FC236}">
                <a16:creationId xmlns:a16="http://schemas.microsoft.com/office/drawing/2014/main" id="{17DA3919-A528-4276-8387-5FE6B6853743}"/>
              </a:ext>
            </a:extLst>
          </p:cNvPr>
          <p:cNvPicPr>
            <a:picLocks noChangeAspect="1"/>
          </p:cNvPicPr>
          <p:nvPr/>
        </p:nvPicPr>
        <p:blipFill>
          <a:blip r:embed="rId2"/>
          <a:stretch>
            <a:fillRect/>
          </a:stretch>
        </p:blipFill>
        <p:spPr>
          <a:xfrm>
            <a:off x="1095077" y="1268760"/>
            <a:ext cx="6410325" cy="4848225"/>
          </a:xfrm>
          <a:prstGeom prst="rect">
            <a:avLst/>
          </a:prstGeom>
        </p:spPr>
      </p:pic>
    </p:spTree>
    <p:extLst>
      <p:ext uri="{BB962C8B-B14F-4D97-AF65-F5344CB8AC3E}">
        <p14:creationId xmlns:p14="http://schemas.microsoft.com/office/powerpoint/2010/main" val="685670025"/>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06D9B9-F927-4163-8407-049FA6E98369}"/>
              </a:ext>
            </a:extLst>
          </p:cNvPr>
          <p:cNvSpPr>
            <a:spLocks noGrp="1"/>
          </p:cNvSpPr>
          <p:nvPr>
            <p:ph type="title"/>
          </p:nvPr>
        </p:nvSpPr>
        <p:spPr>
          <a:xfrm>
            <a:off x="1059270" y="224023"/>
            <a:ext cx="6192688" cy="764704"/>
          </a:xfrm>
        </p:spPr>
        <p:txBody>
          <a:bodyPr/>
          <a:lstStyle/>
          <a:p>
            <a:r>
              <a:rPr lang="it-IT" dirty="0"/>
              <a:t>Il cuore del rivelatore</a:t>
            </a:r>
          </a:p>
        </p:txBody>
      </p:sp>
      <p:sp>
        <p:nvSpPr>
          <p:cNvPr id="4" name="Rettangolo 3"/>
          <p:cNvSpPr/>
          <p:nvPr/>
        </p:nvSpPr>
        <p:spPr>
          <a:xfrm>
            <a:off x="3702841" y="3346171"/>
            <a:ext cx="180020" cy="90010"/>
          </a:xfrm>
          <a:prstGeom prst="rect">
            <a:avLst/>
          </a:prstGeom>
          <a:solidFill>
            <a:srgbClr val="AB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8" name="Gruppo 7"/>
          <p:cNvGrpSpPr/>
          <p:nvPr/>
        </p:nvGrpSpPr>
        <p:grpSpPr>
          <a:xfrm>
            <a:off x="107504" y="1412775"/>
            <a:ext cx="8974903" cy="4183645"/>
            <a:chOff x="1403648" y="1556792"/>
            <a:chExt cx="7344816" cy="3150836"/>
          </a:xfrm>
        </p:grpSpPr>
        <p:pic>
          <p:nvPicPr>
            <p:cNvPr id="3" name="Immagine 2">
              <a:extLst>
                <a:ext uri="{FF2B5EF4-FFF2-40B4-BE49-F238E27FC236}">
                  <a16:creationId xmlns:a16="http://schemas.microsoft.com/office/drawing/2014/main" id="{7576AF7D-AF93-46AD-8827-FB842D43EC32}"/>
                </a:ext>
              </a:extLst>
            </p:cNvPr>
            <p:cNvPicPr>
              <a:picLocks noChangeAspect="1"/>
            </p:cNvPicPr>
            <p:nvPr/>
          </p:nvPicPr>
          <p:blipFill rotWithShape="1">
            <a:blip r:embed="rId3"/>
            <a:srcRect b="42830"/>
            <a:stretch/>
          </p:blipFill>
          <p:spPr>
            <a:xfrm>
              <a:off x="1403648" y="1556792"/>
              <a:ext cx="7344816" cy="3150836"/>
            </a:xfrm>
            <a:prstGeom prst="rect">
              <a:avLst/>
            </a:prstGeom>
            <a:ln>
              <a:solidFill>
                <a:schemeClr val="tx1"/>
              </a:solidFill>
            </a:ln>
          </p:spPr>
        </p:pic>
        <p:sp>
          <p:nvSpPr>
            <p:cNvPr id="5" name="Rettangolo 4"/>
            <p:cNvSpPr/>
            <p:nvPr/>
          </p:nvSpPr>
          <p:spPr>
            <a:xfrm rot="2156786" flipV="1">
              <a:off x="3706893" y="3450286"/>
              <a:ext cx="384050" cy="90414"/>
            </a:xfrm>
            <a:prstGeom prst="rect">
              <a:avLst/>
            </a:prstGeom>
            <a:solidFill>
              <a:srgbClr val="ABAB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p:cNvSpPr/>
            <p:nvPr/>
          </p:nvSpPr>
          <p:spPr>
            <a:xfrm rot="2418836">
              <a:off x="4032435" y="4137951"/>
              <a:ext cx="1368152" cy="1442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p:cNvSpPr/>
            <p:nvPr/>
          </p:nvSpPr>
          <p:spPr>
            <a:xfrm>
              <a:off x="4080913" y="3495493"/>
              <a:ext cx="131047" cy="437563"/>
            </a:xfrm>
            <a:prstGeom prst="rect">
              <a:avLst/>
            </a:prstGeom>
            <a:solidFill>
              <a:srgbClr val="1E10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0" name="CasellaDiTesto 9"/>
          <p:cNvSpPr txBox="1"/>
          <p:nvPr/>
        </p:nvSpPr>
        <p:spPr>
          <a:xfrm>
            <a:off x="3347864" y="5932627"/>
            <a:ext cx="4464496"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b="1" dirty="0">
                <a:solidFill>
                  <a:srgbClr val="002060"/>
                </a:solidFill>
              </a:rPr>
              <a:t>Esempio di traccia lasciata nelle emulsioni</a:t>
            </a:r>
          </a:p>
        </p:txBody>
      </p:sp>
    </p:spTree>
    <p:extLst>
      <p:ext uri="{BB962C8B-B14F-4D97-AF65-F5344CB8AC3E}">
        <p14:creationId xmlns:p14="http://schemas.microsoft.com/office/powerpoint/2010/main" val="2425318062"/>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DE559E-9CF4-4536-934D-B1FD493BCD12}"/>
              </a:ext>
            </a:extLst>
          </p:cNvPr>
          <p:cNvSpPr>
            <a:spLocks noGrp="1"/>
          </p:cNvSpPr>
          <p:nvPr>
            <p:ph type="title"/>
          </p:nvPr>
        </p:nvSpPr>
        <p:spPr>
          <a:xfrm>
            <a:off x="1043608" y="0"/>
            <a:ext cx="6192688" cy="908720"/>
          </a:xfrm>
        </p:spPr>
        <p:txBody>
          <a:bodyPr/>
          <a:lstStyle/>
          <a:p>
            <a:r>
              <a:rPr lang="it-IT" dirty="0"/>
              <a:t>Emulsioni fotografiche</a:t>
            </a:r>
          </a:p>
        </p:txBody>
      </p:sp>
      <p:pic>
        <p:nvPicPr>
          <p:cNvPr id="3" name="Immagine 2">
            <a:extLst>
              <a:ext uri="{FF2B5EF4-FFF2-40B4-BE49-F238E27FC236}">
                <a16:creationId xmlns:a16="http://schemas.microsoft.com/office/drawing/2014/main" id="{655E09EC-27C4-49E5-AD5B-E6ACD6A65188}"/>
              </a:ext>
            </a:extLst>
          </p:cNvPr>
          <p:cNvPicPr>
            <a:picLocks noChangeAspect="1"/>
          </p:cNvPicPr>
          <p:nvPr/>
        </p:nvPicPr>
        <p:blipFill>
          <a:blip r:embed="rId3"/>
          <a:stretch>
            <a:fillRect/>
          </a:stretch>
        </p:blipFill>
        <p:spPr>
          <a:xfrm>
            <a:off x="1333903" y="1131731"/>
            <a:ext cx="6499959" cy="4550696"/>
          </a:xfrm>
          <a:prstGeom prst="rect">
            <a:avLst/>
          </a:prstGeom>
        </p:spPr>
      </p:pic>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5807" t="19054" r="26776" b="19856"/>
          <a:stretch/>
        </p:blipFill>
        <p:spPr bwMode="auto">
          <a:xfrm>
            <a:off x="1435099" y="3067289"/>
            <a:ext cx="6297565" cy="2465622"/>
          </a:xfrm>
          <a:prstGeom prst="flowChartProcess">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p:cNvSpPr txBox="1"/>
          <p:nvPr/>
        </p:nvSpPr>
        <p:spPr>
          <a:xfrm>
            <a:off x="2483768" y="5852161"/>
            <a:ext cx="4464496"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b="1" dirty="0">
                <a:solidFill>
                  <a:srgbClr val="002060"/>
                </a:solidFill>
              </a:rPr>
              <a:t>Esempio di traccia lasciata nelle emulsioni</a:t>
            </a:r>
          </a:p>
        </p:txBody>
      </p:sp>
      <p:cxnSp>
        <p:nvCxnSpPr>
          <p:cNvPr id="9" name="Connettore 2 8"/>
          <p:cNvCxnSpPr>
            <a:stCxn id="5" idx="0"/>
          </p:cNvCxnSpPr>
          <p:nvPr/>
        </p:nvCxnSpPr>
        <p:spPr>
          <a:xfrm flipH="1" flipV="1">
            <a:off x="4211960" y="5388755"/>
            <a:ext cx="504056" cy="46340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644320660"/>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14A778A-EBFC-454B-98CF-5FE2FCB5F4C5}"/>
              </a:ext>
            </a:extLst>
          </p:cNvPr>
          <p:cNvSpPr>
            <a:spLocks noGrp="1"/>
          </p:cNvSpPr>
          <p:nvPr>
            <p:ph type="title"/>
          </p:nvPr>
        </p:nvSpPr>
        <p:spPr>
          <a:xfrm>
            <a:off x="971600" y="116632"/>
            <a:ext cx="6408712" cy="908720"/>
          </a:xfrm>
        </p:spPr>
        <p:txBody>
          <a:bodyPr/>
          <a:lstStyle/>
          <a:p>
            <a:r>
              <a:rPr lang="it-IT" dirty="0"/>
              <a:t>Tracce di decadimento</a:t>
            </a:r>
          </a:p>
        </p:txBody>
      </p:sp>
      <p:pic>
        <p:nvPicPr>
          <p:cNvPr id="4" name="Immagine 3">
            <a:extLst>
              <a:ext uri="{FF2B5EF4-FFF2-40B4-BE49-F238E27FC236}">
                <a16:creationId xmlns:a16="http://schemas.microsoft.com/office/drawing/2014/main" id="{5D2EAD9E-410C-4B28-9190-EAA3FE51DF2B}"/>
              </a:ext>
            </a:extLst>
          </p:cNvPr>
          <p:cNvPicPr>
            <a:picLocks noChangeAspect="1"/>
          </p:cNvPicPr>
          <p:nvPr/>
        </p:nvPicPr>
        <p:blipFill rotWithShape="1">
          <a:blip r:embed="rId3"/>
          <a:srcRect t="34635" r="44785" b="23950"/>
          <a:stretch/>
        </p:blipFill>
        <p:spPr>
          <a:xfrm>
            <a:off x="479772" y="1257495"/>
            <a:ext cx="7692628" cy="4331745"/>
          </a:xfrm>
          <a:prstGeom prst="rect">
            <a:avLst/>
          </a:prstGeom>
          <a:ln w="38100">
            <a:solidFill>
              <a:schemeClr val="tx1"/>
            </a:solidFill>
          </a:ln>
        </p:spPr>
      </p:pic>
    </p:spTree>
    <p:extLst>
      <p:ext uri="{BB962C8B-B14F-4D97-AF65-F5344CB8AC3E}">
        <p14:creationId xmlns:p14="http://schemas.microsoft.com/office/powerpoint/2010/main" val="3540119908"/>
      </p:ext>
    </p:ext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06D9B9-F927-4163-8407-049FA6E98369}"/>
              </a:ext>
            </a:extLst>
          </p:cNvPr>
          <p:cNvSpPr>
            <a:spLocks noGrp="1"/>
          </p:cNvSpPr>
          <p:nvPr>
            <p:ph type="title"/>
          </p:nvPr>
        </p:nvSpPr>
        <p:spPr>
          <a:xfrm>
            <a:off x="1187624" y="0"/>
            <a:ext cx="6192688" cy="764704"/>
          </a:xfrm>
        </p:spPr>
        <p:txBody>
          <a:bodyPr/>
          <a:lstStyle/>
          <a:p>
            <a:r>
              <a:rPr lang="it-IT" dirty="0" err="1"/>
              <a:t>Scintallatori</a:t>
            </a:r>
            <a:r>
              <a:rPr lang="it-IT" dirty="0"/>
              <a:t> plastici</a:t>
            </a:r>
          </a:p>
        </p:txBody>
      </p:sp>
      <p:pic>
        <p:nvPicPr>
          <p:cNvPr id="3" name="Immagine 2">
            <a:extLst>
              <a:ext uri="{FF2B5EF4-FFF2-40B4-BE49-F238E27FC236}">
                <a16:creationId xmlns:a16="http://schemas.microsoft.com/office/drawing/2014/main" id="{3C0C657C-26AD-42CD-BF31-8D498B228155}"/>
              </a:ext>
            </a:extLst>
          </p:cNvPr>
          <p:cNvPicPr>
            <a:picLocks noChangeAspect="1"/>
          </p:cNvPicPr>
          <p:nvPr/>
        </p:nvPicPr>
        <p:blipFill>
          <a:blip r:embed="rId3"/>
          <a:stretch>
            <a:fillRect/>
          </a:stretch>
        </p:blipFill>
        <p:spPr>
          <a:xfrm>
            <a:off x="647564" y="908720"/>
            <a:ext cx="7272808" cy="5520723"/>
          </a:xfrm>
          <a:prstGeom prst="rect">
            <a:avLst/>
          </a:prstGeom>
        </p:spPr>
      </p:pic>
      <p:sp>
        <p:nvSpPr>
          <p:cNvPr id="4" name="Rettangolo 3">
            <a:extLst>
              <a:ext uri="{FF2B5EF4-FFF2-40B4-BE49-F238E27FC236}">
                <a16:creationId xmlns:a16="http://schemas.microsoft.com/office/drawing/2014/main" id="{604EC994-37E8-40F3-8427-D91C97D5537C}"/>
              </a:ext>
            </a:extLst>
          </p:cNvPr>
          <p:cNvSpPr/>
          <p:nvPr/>
        </p:nvSpPr>
        <p:spPr>
          <a:xfrm>
            <a:off x="647564" y="3356992"/>
            <a:ext cx="2484276" cy="230425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626878829"/>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8BDB599-897B-46DD-91FC-EE26EE92194A}"/>
              </a:ext>
            </a:extLst>
          </p:cNvPr>
          <p:cNvSpPr>
            <a:spLocks noGrp="1"/>
          </p:cNvSpPr>
          <p:nvPr>
            <p:ph type="title"/>
          </p:nvPr>
        </p:nvSpPr>
        <p:spPr>
          <a:xfrm>
            <a:off x="1043608" y="188640"/>
            <a:ext cx="6192688" cy="483443"/>
          </a:xfrm>
        </p:spPr>
        <p:txBody>
          <a:bodyPr/>
          <a:lstStyle/>
          <a:p>
            <a:r>
              <a:rPr lang="it-IT" sz="2800" dirty="0"/>
              <a:t>Un robot preleva un </a:t>
            </a:r>
            <a:r>
              <a:rPr lang="it-IT" sz="2800" dirty="0" err="1"/>
              <a:t>brick</a:t>
            </a:r>
            <a:r>
              <a:rPr lang="it-IT" sz="2800" dirty="0"/>
              <a:t> per l’analisi</a:t>
            </a:r>
          </a:p>
        </p:txBody>
      </p:sp>
      <p:pic>
        <p:nvPicPr>
          <p:cNvPr id="5" name="Immagine 4">
            <a:extLst>
              <a:ext uri="{FF2B5EF4-FFF2-40B4-BE49-F238E27FC236}">
                <a16:creationId xmlns:a16="http://schemas.microsoft.com/office/drawing/2014/main" id="{E6A559F7-85F7-454A-AFFF-23E2263325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836712"/>
            <a:ext cx="7228284" cy="5421213"/>
          </a:xfrm>
          <a:prstGeom prst="rect">
            <a:avLst/>
          </a:prstGeom>
        </p:spPr>
      </p:pic>
    </p:spTree>
    <p:extLst>
      <p:ext uri="{BB962C8B-B14F-4D97-AF65-F5344CB8AC3E}">
        <p14:creationId xmlns:p14="http://schemas.microsoft.com/office/powerpoint/2010/main" val="3658870329"/>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43608" y="188640"/>
            <a:ext cx="6192688" cy="1008112"/>
          </a:xfrm>
        </p:spPr>
        <p:txBody>
          <a:bodyPr/>
          <a:lstStyle/>
          <a:p>
            <a:r>
              <a:rPr lang="it-IT" sz="3600" dirty="0"/>
              <a:t>1930: Pauli</a:t>
            </a:r>
            <a:br>
              <a:rPr lang="it-IT" sz="3600" dirty="0"/>
            </a:br>
            <a:r>
              <a:rPr lang="it-IT" sz="3600" dirty="0"/>
              <a:t>“Un disperato rimedio”</a:t>
            </a:r>
          </a:p>
        </p:txBody>
      </p:sp>
      <p:pic>
        <p:nvPicPr>
          <p:cNvPr id="3" name="Immagine 2">
            <a:extLst>
              <a:ext uri="{FF2B5EF4-FFF2-40B4-BE49-F238E27FC236}">
                <a16:creationId xmlns:a16="http://schemas.microsoft.com/office/drawing/2014/main" id="{E5B8A1F1-C80F-4431-9D8A-FCBCBD320145}"/>
              </a:ext>
            </a:extLst>
          </p:cNvPr>
          <p:cNvPicPr>
            <a:picLocks noChangeAspect="1"/>
          </p:cNvPicPr>
          <p:nvPr/>
        </p:nvPicPr>
        <p:blipFill>
          <a:blip r:embed="rId3"/>
          <a:stretch>
            <a:fillRect/>
          </a:stretch>
        </p:blipFill>
        <p:spPr>
          <a:xfrm>
            <a:off x="1204396" y="1649375"/>
            <a:ext cx="5871111" cy="1182985"/>
          </a:xfrm>
          <a:prstGeom prst="rect">
            <a:avLst/>
          </a:prstGeom>
          <a:solidFill>
            <a:srgbClr val="FF0000"/>
          </a:solidFill>
          <a:ln w="38100">
            <a:solidFill>
              <a:srgbClr val="FF0000"/>
            </a:solidFill>
          </a:ln>
        </p:spPr>
      </p:pic>
      <p:pic>
        <p:nvPicPr>
          <p:cNvPr id="5" name="Picture 2">
            <a:extLst>
              <a:ext uri="{FF2B5EF4-FFF2-40B4-BE49-F238E27FC236}">
                <a16:creationId xmlns:a16="http://schemas.microsoft.com/office/drawing/2014/main" id="{B09437ED-5303-4E7D-ADE1-9DF71E8AA702}"/>
              </a:ext>
            </a:extLst>
          </p:cNvPr>
          <p:cNvPicPr>
            <a:picLocks noChangeAspect="1" noChangeArrowheads="1"/>
          </p:cNvPicPr>
          <p:nvPr/>
        </p:nvPicPr>
        <p:blipFill>
          <a:blip r:embed="rId4" cstate="print"/>
          <a:srcRect/>
          <a:stretch>
            <a:fillRect/>
          </a:stretch>
        </p:blipFill>
        <p:spPr bwMode="auto">
          <a:xfrm>
            <a:off x="683568" y="3068960"/>
            <a:ext cx="4032448" cy="2623184"/>
          </a:xfrm>
          <a:prstGeom prst="rect">
            <a:avLst/>
          </a:prstGeom>
          <a:solidFill>
            <a:srgbClr val="FFFF00"/>
          </a:solidFill>
          <a:ln w="25400">
            <a:solidFill>
              <a:schemeClr val="tx1"/>
            </a:solidFill>
            <a:miter lim="800000"/>
            <a:headEnd/>
            <a:tailEnd/>
          </a:ln>
        </p:spPr>
      </p:pic>
      <p:pic>
        <p:nvPicPr>
          <p:cNvPr id="7" name="Picture 2">
            <a:extLst>
              <a:ext uri="{FF2B5EF4-FFF2-40B4-BE49-F238E27FC236}">
                <a16:creationId xmlns:a16="http://schemas.microsoft.com/office/drawing/2014/main" id="{97CFB544-B185-41F7-A757-41DA7BF2DAD5}"/>
              </a:ext>
            </a:extLst>
          </p:cNvPr>
          <p:cNvPicPr>
            <a:picLocks noChangeAspect="1" noChangeArrowheads="1"/>
          </p:cNvPicPr>
          <p:nvPr/>
        </p:nvPicPr>
        <p:blipFill>
          <a:blip r:embed="rId5" cstate="print"/>
          <a:srcRect/>
          <a:stretch>
            <a:fillRect/>
          </a:stretch>
        </p:blipFill>
        <p:spPr bwMode="auto">
          <a:xfrm>
            <a:off x="5292080" y="3068960"/>
            <a:ext cx="2498409" cy="3265526"/>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1797399920"/>
      </p:ext>
    </p:extLst>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83C737-4DBF-4A92-9037-5083E6A2939D}"/>
              </a:ext>
            </a:extLst>
          </p:cNvPr>
          <p:cNvSpPr>
            <a:spLocks noGrp="1"/>
          </p:cNvSpPr>
          <p:nvPr>
            <p:ph type="title"/>
          </p:nvPr>
        </p:nvSpPr>
        <p:spPr>
          <a:xfrm>
            <a:off x="1114936" y="59754"/>
            <a:ext cx="6192688" cy="1010262"/>
          </a:xfrm>
        </p:spPr>
        <p:txBody>
          <a:bodyPr/>
          <a:lstStyle/>
          <a:p>
            <a:r>
              <a:rPr lang="it-IT" sz="3200" dirty="0"/>
              <a:t>OPERA al termine dell’istallazione</a:t>
            </a:r>
          </a:p>
        </p:txBody>
      </p:sp>
      <p:pic>
        <p:nvPicPr>
          <p:cNvPr id="5" name="Immagine 4">
            <a:extLst>
              <a:ext uri="{FF2B5EF4-FFF2-40B4-BE49-F238E27FC236}">
                <a16:creationId xmlns:a16="http://schemas.microsoft.com/office/drawing/2014/main" id="{CF1E7F36-09AE-4F0A-9BCB-F6E5341AA3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198902"/>
            <a:ext cx="7055425" cy="5094213"/>
          </a:xfrm>
          <a:prstGeom prst="rect">
            <a:avLst/>
          </a:prstGeom>
        </p:spPr>
      </p:pic>
    </p:spTree>
    <p:extLst>
      <p:ext uri="{BB962C8B-B14F-4D97-AF65-F5344CB8AC3E}">
        <p14:creationId xmlns:p14="http://schemas.microsoft.com/office/powerpoint/2010/main" val="2226319899"/>
      </p:ext>
    </p:extLst>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32D5A0-47AC-41A5-A29F-E4AF478E5FBB}"/>
              </a:ext>
            </a:extLst>
          </p:cNvPr>
          <p:cNvSpPr>
            <a:spLocks noGrp="1"/>
          </p:cNvSpPr>
          <p:nvPr>
            <p:ph type="title"/>
          </p:nvPr>
        </p:nvSpPr>
        <p:spPr>
          <a:xfrm>
            <a:off x="1115616" y="260648"/>
            <a:ext cx="6120680" cy="1035496"/>
          </a:xfrm>
        </p:spPr>
        <p:txBody>
          <a:bodyPr/>
          <a:lstStyle/>
          <a:p>
            <a:r>
              <a:rPr lang="it-IT" dirty="0"/>
              <a:t>Primo evento candidato </a:t>
            </a:r>
            <a:r>
              <a:rPr lang="it-IT" dirty="0">
                <a:sym typeface="Symbol" panose="05050102010706020507" pitchFamily="18" charset="2"/>
              </a:rPr>
              <a:t></a:t>
            </a:r>
            <a:r>
              <a:rPr lang="it-IT" dirty="0"/>
              <a:t> </a:t>
            </a:r>
            <a:r>
              <a:rPr lang="it-IT" sz="2000" dirty="0"/>
              <a:t>(2010)</a:t>
            </a:r>
          </a:p>
        </p:txBody>
      </p:sp>
      <p:pic>
        <p:nvPicPr>
          <p:cNvPr id="6" name="Immagine 5">
            <a:extLst>
              <a:ext uri="{FF2B5EF4-FFF2-40B4-BE49-F238E27FC236}">
                <a16:creationId xmlns:a16="http://schemas.microsoft.com/office/drawing/2014/main" id="{A9C8D9DB-318B-4C33-9F50-DEA500D939A9}"/>
              </a:ext>
            </a:extLst>
          </p:cNvPr>
          <p:cNvPicPr>
            <a:picLocks noChangeAspect="1"/>
          </p:cNvPicPr>
          <p:nvPr/>
        </p:nvPicPr>
        <p:blipFill>
          <a:blip r:embed="rId3"/>
          <a:stretch>
            <a:fillRect/>
          </a:stretch>
        </p:blipFill>
        <p:spPr>
          <a:xfrm>
            <a:off x="357721" y="1464102"/>
            <a:ext cx="8826413" cy="4125138"/>
          </a:xfrm>
          <a:prstGeom prst="rect">
            <a:avLst/>
          </a:prstGeom>
        </p:spPr>
      </p:pic>
      <p:pic>
        <p:nvPicPr>
          <p:cNvPr id="3" name="Immagine 2">
            <a:extLst>
              <a:ext uri="{FF2B5EF4-FFF2-40B4-BE49-F238E27FC236}">
                <a16:creationId xmlns:a16="http://schemas.microsoft.com/office/drawing/2014/main" id="{6BB6C0C6-D903-4D9C-B3B5-DA271584519F}"/>
              </a:ext>
            </a:extLst>
          </p:cNvPr>
          <p:cNvPicPr>
            <a:picLocks noChangeAspect="1"/>
          </p:cNvPicPr>
          <p:nvPr/>
        </p:nvPicPr>
        <p:blipFill>
          <a:blip r:embed="rId4"/>
          <a:stretch>
            <a:fillRect/>
          </a:stretch>
        </p:blipFill>
        <p:spPr>
          <a:xfrm>
            <a:off x="5887577" y="1464102"/>
            <a:ext cx="3325433" cy="1086912"/>
          </a:xfrm>
          <a:prstGeom prst="rect">
            <a:avLst/>
          </a:prstGeom>
        </p:spPr>
      </p:pic>
      <p:sp>
        <p:nvSpPr>
          <p:cNvPr id="4" name="Ovale 3">
            <a:extLst>
              <a:ext uri="{FF2B5EF4-FFF2-40B4-BE49-F238E27FC236}">
                <a16:creationId xmlns:a16="http://schemas.microsoft.com/office/drawing/2014/main" id="{9E385F74-6FB1-4899-B020-008F1C90CEBC}"/>
              </a:ext>
            </a:extLst>
          </p:cNvPr>
          <p:cNvSpPr/>
          <p:nvPr/>
        </p:nvSpPr>
        <p:spPr>
          <a:xfrm>
            <a:off x="575556" y="3429000"/>
            <a:ext cx="1080120" cy="8640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Immagine 6">
            <a:extLst>
              <a:ext uri="{FF2B5EF4-FFF2-40B4-BE49-F238E27FC236}">
                <a16:creationId xmlns:a16="http://schemas.microsoft.com/office/drawing/2014/main" id="{BE99B428-E547-403D-8DB9-32D581D7A5E2}"/>
              </a:ext>
            </a:extLst>
          </p:cNvPr>
          <p:cNvPicPr>
            <a:picLocks noChangeAspect="1"/>
          </p:cNvPicPr>
          <p:nvPr/>
        </p:nvPicPr>
        <p:blipFill>
          <a:blip r:embed="rId5"/>
          <a:stretch>
            <a:fillRect/>
          </a:stretch>
        </p:blipFill>
        <p:spPr>
          <a:xfrm>
            <a:off x="4434917" y="4466739"/>
            <a:ext cx="4749217" cy="2391261"/>
          </a:xfrm>
          <a:prstGeom prst="rect">
            <a:avLst/>
          </a:prstGeom>
        </p:spPr>
      </p:pic>
    </p:spTree>
    <p:extLst>
      <p:ext uri="{BB962C8B-B14F-4D97-AF65-F5344CB8AC3E}">
        <p14:creationId xmlns:p14="http://schemas.microsoft.com/office/powerpoint/2010/main" val="1326053153"/>
      </p:ext>
    </p:extLst>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701647-F202-4635-B1B6-689921F16608}"/>
              </a:ext>
            </a:extLst>
          </p:cNvPr>
          <p:cNvSpPr>
            <a:spLocks noGrp="1"/>
          </p:cNvSpPr>
          <p:nvPr>
            <p:ph type="title"/>
          </p:nvPr>
        </p:nvSpPr>
        <p:spPr>
          <a:xfrm>
            <a:off x="1043608" y="188641"/>
            <a:ext cx="6192688" cy="669866"/>
          </a:xfrm>
        </p:spPr>
        <p:txBody>
          <a:bodyPr/>
          <a:lstStyle/>
          <a:p>
            <a:r>
              <a:rPr lang="it-IT" sz="2800" dirty="0"/>
              <a:t>La notizia ha un certo eco mediatico</a:t>
            </a:r>
          </a:p>
        </p:txBody>
      </p:sp>
      <p:pic>
        <p:nvPicPr>
          <p:cNvPr id="4" name="Immagine 3">
            <a:extLst>
              <a:ext uri="{FF2B5EF4-FFF2-40B4-BE49-F238E27FC236}">
                <a16:creationId xmlns:a16="http://schemas.microsoft.com/office/drawing/2014/main" id="{776CE495-5E88-4D68-85A0-7F7ABE8154A6}"/>
              </a:ext>
            </a:extLst>
          </p:cNvPr>
          <p:cNvPicPr>
            <a:picLocks noChangeAspect="1"/>
          </p:cNvPicPr>
          <p:nvPr/>
        </p:nvPicPr>
        <p:blipFill>
          <a:blip r:embed="rId3"/>
          <a:stretch>
            <a:fillRect/>
          </a:stretch>
        </p:blipFill>
        <p:spPr>
          <a:xfrm>
            <a:off x="0" y="980727"/>
            <a:ext cx="9144000" cy="5018767"/>
          </a:xfrm>
          <a:prstGeom prst="rect">
            <a:avLst/>
          </a:prstGeom>
        </p:spPr>
      </p:pic>
    </p:spTree>
    <p:extLst>
      <p:ext uri="{BB962C8B-B14F-4D97-AF65-F5344CB8AC3E}">
        <p14:creationId xmlns:p14="http://schemas.microsoft.com/office/powerpoint/2010/main" val="2868018900"/>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67544" y="1268760"/>
            <a:ext cx="7772400" cy="1152128"/>
          </a:xfrm>
        </p:spPr>
        <p:txBody>
          <a:bodyPr/>
          <a:lstStyle/>
          <a:p>
            <a:r>
              <a:rPr lang="it-IT" dirty="0">
                <a:solidFill>
                  <a:srgbClr val="FF0000"/>
                </a:solidFill>
              </a:rPr>
              <a:t>Il futuro della fisica dei neutrini</a:t>
            </a:r>
            <a:endParaRPr lang="it-IT" sz="2000" dirty="0">
              <a:solidFill>
                <a:srgbClr val="FF0000"/>
              </a:solidFill>
            </a:endParaRPr>
          </a:p>
        </p:txBody>
      </p:sp>
      <p:sp>
        <p:nvSpPr>
          <p:cNvPr id="3" name="Sottotitolo 2"/>
          <p:cNvSpPr>
            <a:spLocks noGrp="1"/>
          </p:cNvSpPr>
          <p:nvPr>
            <p:ph type="subTitle" idx="1"/>
          </p:nvPr>
        </p:nvSpPr>
        <p:spPr>
          <a:xfrm>
            <a:off x="5076056" y="3645024"/>
            <a:ext cx="3809246" cy="720080"/>
          </a:xfrm>
        </p:spPr>
        <p:txBody>
          <a:bodyPr/>
          <a:lstStyle/>
          <a:p>
            <a:pPr algn="r"/>
            <a:r>
              <a:rPr lang="it-IT" sz="3600" dirty="0">
                <a:solidFill>
                  <a:srgbClr val="FF0000"/>
                </a:solidFill>
              </a:rPr>
              <a:t>Marco Galliani 4^B</a:t>
            </a:r>
          </a:p>
        </p:txBody>
      </p:sp>
      <p:pic>
        <p:nvPicPr>
          <p:cNvPr id="4" name="Immagine 3">
            <a:extLst>
              <a:ext uri="{FF2B5EF4-FFF2-40B4-BE49-F238E27FC236}">
                <a16:creationId xmlns:a16="http://schemas.microsoft.com/office/drawing/2014/main" id="{E0508D6B-BB72-4742-9EA2-A63D9AC904C4}"/>
              </a:ext>
            </a:extLst>
          </p:cNvPr>
          <p:cNvPicPr>
            <a:picLocks noChangeAspect="1"/>
          </p:cNvPicPr>
          <p:nvPr/>
        </p:nvPicPr>
        <p:blipFill>
          <a:blip r:embed="rId2"/>
          <a:stretch>
            <a:fillRect/>
          </a:stretch>
        </p:blipFill>
        <p:spPr>
          <a:xfrm>
            <a:off x="179512" y="2688315"/>
            <a:ext cx="4809061" cy="2921529"/>
          </a:xfrm>
          <a:prstGeom prst="rect">
            <a:avLst/>
          </a:prstGeom>
          <a:ln w="38100">
            <a:solidFill>
              <a:schemeClr val="tx1"/>
            </a:solidFill>
          </a:ln>
        </p:spPr>
      </p:pic>
    </p:spTree>
    <p:extLst>
      <p:ext uri="{BB962C8B-B14F-4D97-AF65-F5344CB8AC3E}">
        <p14:creationId xmlns:p14="http://schemas.microsoft.com/office/powerpoint/2010/main" val="1018824662"/>
      </p:ext>
    </p:extLst>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Riepilogo: cosa sappiamo dei neutrini?"/>
          <p:cNvSpPr txBox="1">
            <a:spLocks noGrp="1"/>
          </p:cNvSpPr>
          <p:nvPr>
            <p:ph type="title"/>
          </p:nvPr>
        </p:nvSpPr>
        <p:spPr>
          <a:xfrm>
            <a:off x="1043607" y="188638"/>
            <a:ext cx="6192840" cy="1295403"/>
          </a:xfrm>
          <a:prstGeom prst="rect">
            <a:avLst/>
          </a:prstGeom>
        </p:spPr>
        <p:txBody>
          <a:bodyPr/>
          <a:lstStyle>
            <a:lvl1pPr defTabSz="822958">
              <a:defRPr sz="3500">
                <a:ln w="10287">
                  <a:solidFill>
                    <a:srgbClr val="376092"/>
                  </a:solidFill>
                </a:ln>
                <a:effectLst>
                  <a:outerShdw blurRad="38100" dist="18288" dir="1800000" rotWithShape="0">
                    <a:srgbClr val="000000">
                      <a:alpha val="40000"/>
                    </a:srgbClr>
                  </a:outerShdw>
                </a:effectLst>
              </a:defRPr>
            </a:lvl1pPr>
          </a:lstStyle>
          <a:p>
            <a:r>
              <a:t>Riepilogo: cosa sappiamo dei neutrini?</a:t>
            </a:r>
          </a:p>
        </p:txBody>
      </p:sp>
      <p:sp>
        <p:nvSpPr>
          <p:cNvPr id="321" name="Oscillazione dei neutrini (SNO), risoluzione del problema dei neutrini solari e atmosferici…"/>
          <p:cNvSpPr txBox="1"/>
          <p:nvPr/>
        </p:nvSpPr>
        <p:spPr>
          <a:xfrm>
            <a:off x="415355" y="1637029"/>
            <a:ext cx="8313288" cy="147732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180472" indent="-180472">
              <a:lnSpc>
                <a:spcPct val="120000"/>
              </a:lnSpc>
              <a:buSzPct val="100000"/>
              <a:buChar char="•"/>
              <a:defRPr sz="2500">
                <a:latin typeface="+mn-lt"/>
                <a:ea typeface="+mn-ea"/>
                <a:cs typeface="+mn-cs"/>
                <a:sym typeface="Calibri"/>
              </a:defRPr>
            </a:pPr>
            <a:r>
              <a:rPr dirty="0" err="1"/>
              <a:t>Oscillazione</a:t>
            </a:r>
            <a:r>
              <a:rPr dirty="0"/>
              <a:t> </a:t>
            </a:r>
            <a:r>
              <a:rPr dirty="0" err="1"/>
              <a:t>dei</a:t>
            </a:r>
            <a:r>
              <a:rPr dirty="0"/>
              <a:t> </a:t>
            </a:r>
            <a:r>
              <a:rPr dirty="0" err="1"/>
              <a:t>neutrini</a:t>
            </a:r>
            <a:r>
              <a:rPr dirty="0"/>
              <a:t>, </a:t>
            </a:r>
            <a:r>
              <a:rPr dirty="0" err="1"/>
              <a:t>risoluzione</a:t>
            </a:r>
            <a:r>
              <a:rPr dirty="0"/>
              <a:t> del </a:t>
            </a:r>
            <a:r>
              <a:rPr dirty="0" err="1"/>
              <a:t>problema</a:t>
            </a:r>
            <a:r>
              <a:rPr dirty="0"/>
              <a:t> </a:t>
            </a:r>
            <a:r>
              <a:rPr dirty="0" err="1"/>
              <a:t>dei</a:t>
            </a:r>
            <a:r>
              <a:rPr dirty="0"/>
              <a:t> </a:t>
            </a:r>
            <a:r>
              <a:rPr dirty="0" err="1"/>
              <a:t>neutrini</a:t>
            </a:r>
            <a:r>
              <a:rPr dirty="0"/>
              <a:t> </a:t>
            </a:r>
            <a:r>
              <a:rPr dirty="0" err="1"/>
              <a:t>solari</a:t>
            </a:r>
            <a:r>
              <a:rPr dirty="0"/>
              <a:t> e </a:t>
            </a:r>
            <a:r>
              <a:rPr dirty="0" err="1"/>
              <a:t>atmosferici</a:t>
            </a:r>
            <a:endParaRPr dirty="0"/>
          </a:p>
          <a:p>
            <a:pPr marL="180472" indent="-180472">
              <a:lnSpc>
                <a:spcPct val="120000"/>
              </a:lnSpc>
              <a:buSzPct val="100000"/>
              <a:buChar char="•"/>
              <a:defRPr sz="2500">
                <a:latin typeface="+mn-lt"/>
                <a:ea typeface="+mn-ea"/>
                <a:cs typeface="+mn-cs"/>
                <a:sym typeface="Calibri"/>
              </a:defRPr>
            </a:pPr>
            <a:r>
              <a:rPr dirty="0" err="1"/>
              <a:t>Misurazione</a:t>
            </a:r>
            <a:r>
              <a:rPr dirty="0"/>
              <a:t> </a:t>
            </a:r>
            <a:r>
              <a:rPr dirty="0" err="1"/>
              <a:t>dei</a:t>
            </a:r>
            <a:r>
              <a:rPr dirty="0"/>
              <a:t> </a:t>
            </a:r>
            <a:r>
              <a:rPr dirty="0" err="1"/>
              <a:t>quadrati</a:t>
            </a:r>
            <a:r>
              <a:rPr dirty="0"/>
              <a:t> </a:t>
            </a:r>
            <a:r>
              <a:rPr dirty="0" err="1"/>
              <a:t>delle</a:t>
            </a:r>
            <a:r>
              <a:rPr dirty="0"/>
              <a:t> </a:t>
            </a:r>
            <a:r>
              <a:rPr dirty="0" err="1"/>
              <a:t>differenze</a:t>
            </a:r>
            <a:r>
              <a:rPr dirty="0"/>
              <a:t> di </a:t>
            </a:r>
            <a:r>
              <a:rPr dirty="0" err="1"/>
              <a:t>massa</a:t>
            </a:r>
            <a:r>
              <a:rPr lang="it-IT" dirty="0"/>
              <a:t> tra sapori</a:t>
            </a:r>
            <a:endParaRPr dirty="0"/>
          </a:p>
        </p:txBody>
      </p:sp>
      <p:pic>
        <p:nvPicPr>
          <p:cNvPr id="322" name="Immagine 5" descr="Immagine 5"/>
          <p:cNvPicPr>
            <a:picLocks noChangeAspect="1"/>
          </p:cNvPicPr>
          <p:nvPr/>
        </p:nvPicPr>
        <p:blipFill>
          <a:blip r:embed="rId2">
            <a:extLst/>
          </a:blip>
          <a:srcRect t="221" b="222"/>
          <a:stretch>
            <a:fillRect/>
          </a:stretch>
        </p:blipFill>
        <p:spPr>
          <a:xfrm>
            <a:off x="813694" y="3267340"/>
            <a:ext cx="7516609" cy="2520984"/>
          </a:xfrm>
          <a:prstGeom prst="rect">
            <a:avLst/>
          </a:prstGeom>
          <a:ln w="38100">
            <a:solidFill>
              <a:schemeClr val="tx1"/>
            </a:solidFill>
            <a:miter lim="400000"/>
          </a:ln>
        </p:spPr>
      </p:pic>
      <p:graphicFrame>
        <p:nvGraphicFramePr>
          <p:cNvPr id="323" name="Tabella"/>
          <p:cNvGraphicFramePr/>
          <p:nvPr>
            <p:extLst>
              <p:ext uri="{D42A27DB-BD31-4B8C-83A1-F6EECF244321}">
                <p14:modId xmlns:p14="http://schemas.microsoft.com/office/powerpoint/2010/main" val="3543017616"/>
              </p:ext>
            </p:extLst>
          </p:nvPr>
        </p:nvGraphicFramePr>
        <p:xfrm>
          <a:off x="2771800" y="1772816"/>
          <a:ext cx="6215062" cy="2341542"/>
        </p:xfrm>
        <a:graphic>
          <a:graphicData uri="http://schemas.openxmlformats.org/drawingml/2006/table">
            <a:tbl>
              <a:tblPr firstRow="1" firstCol="1" bandRow="1"/>
              <a:tblGrid>
                <a:gridCol w="3107531">
                  <a:extLst>
                    <a:ext uri="{9D8B030D-6E8A-4147-A177-3AD203B41FA5}">
                      <a16:colId xmlns:a16="http://schemas.microsoft.com/office/drawing/2014/main" val="20000"/>
                    </a:ext>
                  </a:extLst>
                </a:gridCol>
                <a:gridCol w="3107531">
                  <a:extLst>
                    <a:ext uri="{9D8B030D-6E8A-4147-A177-3AD203B41FA5}">
                      <a16:colId xmlns:a16="http://schemas.microsoft.com/office/drawing/2014/main" val="20001"/>
                    </a:ext>
                  </a:extLst>
                </a:gridCol>
              </a:tblGrid>
              <a:tr h="1170771">
                <a:tc>
                  <a:txBody>
                    <a:bodyPr/>
                    <a:lstStyle/>
                    <a:p>
                      <a:pPr algn="ctr" defTabSz="457200">
                        <a:defRPr sz="5100" b="0">
                          <a:solidFill>
                            <a:srgbClr val="222222"/>
                          </a:solidFill>
                          <a:latin typeface="+mj-lt"/>
                          <a:ea typeface="+mj-ea"/>
                          <a:cs typeface="+mj-cs"/>
                          <a:sym typeface="Helvetica"/>
                        </a:defRPr>
                      </a:pPr>
                      <a:r>
                        <a:t>Δm</a:t>
                      </a:r>
                      <a:r>
                        <a:rPr baseline="-5998"/>
                        <a:t>23</a:t>
                      </a:r>
                      <a:r>
                        <a:rPr baseline="31999"/>
                        <a:t>2</a:t>
                      </a:r>
                    </a:p>
                  </a:txBody>
                  <a:tcPr marL="0" marR="0" marT="0" marB="0" anchor="ctr" horzOverflow="overflow">
                    <a:solidFill>
                      <a:schemeClr val="bg1"/>
                    </a:solidFill>
                  </a:tcPr>
                </a:tc>
                <a:tc>
                  <a:txBody>
                    <a:bodyPr/>
                    <a:lstStyle/>
                    <a:p>
                      <a:pPr algn="ctr">
                        <a:defRPr sz="3100"/>
                      </a:pPr>
                      <a:r>
                        <a:rPr dirty="0"/>
                        <a:t>2,35E-03 (eV</a:t>
                      </a:r>
                      <a:r>
                        <a:rPr baseline="31999" dirty="0"/>
                        <a:t>2</a:t>
                      </a:r>
                      <a:r>
                        <a:rPr dirty="0"/>
                        <a:t>)</a:t>
                      </a:r>
                    </a:p>
                  </a:txBody>
                  <a:tcPr marL="0" marR="0" marT="0" marB="0" anchor="ctr" horzOverflow="overflow">
                    <a:solidFill>
                      <a:schemeClr val="bg1"/>
                    </a:solidFill>
                  </a:tcPr>
                </a:tc>
                <a:extLst>
                  <a:ext uri="{0D108BD9-81ED-4DB2-BD59-A6C34878D82A}">
                    <a16:rowId xmlns:a16="http://schemas.microsoft.com/office/drawing/2014/main" val="10001"/>
                  </a:ext>
                </a:extLst>
              </a:tr>
              <a:tr h="1170771">
                <a:tc>
                  <a:txBody>
                    <a:bodyPr/>
                    <a:lstStyle/>
                    <a:p>
                      <a:pPr algn="ctr" defTabSz="457200">
                        <a:defRPr sz="5100" b="0">
                          <a:solidFill>
                            <a:srgbClr val="222222"/>
                          </a:solidFill>
                          <a:latin typeface="+mj-lt"/>
                          <a:ea typeface="+mj-ea"/>
                          <a:cs typeface="+mj-cs"/>
                          <a:sym typeface="Helvetica"/>
                        </a:defRPr>
                      </a:pPr>
                      <a:r>
                        <a:t>Δm</a:t>
                      </a:r>
                      <a:r>
                        <a:rPr baseline="-5998"/>
                        <a:t>12</a:t>
                      </a:r>
                      <a:r>
                        <a:rPr baseline="31999"/>
                        <a:t>2</a:t>
                      </a:r>
                    </a:p>
                  </a:txBody>
                  <a:tcPr marL="0" marR="0" marT="0" marB="0" anchor="ctr" horzOverflow="overflow">
                    <a:solidFill>
                      <a:schemeClr val="bg1"/>
                    </a:solidFill>
                  </a:tcPr>
                </a:tc>
                <a:tc>
                  <a:txBody>
                    <a:bodyPr/>
                    <a:lstStyle/>
                    <a:p>
                      <a:pPr algn="ctr">
                        <a:defRPr sz="3100"/>
                      </a:pPr>
                      <a:r>
                        <a:rPr dirty="0"/>
                        <a:t>7,58E-05 (eV</a:t>
                      </a:r>
                      <a:r>
                        <a:rPr baseline="31999" dirty="0"/>
                        <a:t>2</a:t>
                      </a:r>
                      <a:r>
                        <a:rPr dirty="0"/>
                        <a:t>)</a:t>
                      </a:r>
                    </a:p>
                  </a:txBody>
                  <a:tcPr marL="0" marR="0" marT="0" marB="0" anchor="ctr" horzOverflow="overflow">
                    <a:solidFill>
                      <a:schemeClr val="bg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03630776"/>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 grpId="0" animBg="1" advAuto="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Cosa non sappiamo dei neutrini?"/>
          <p:cNvSpPr txBox="1">
            <a:spLocks noGrp="1"/>
          </p:cNvSpPr>
          <p:nvPr>
            <p:ph type="title"/>
          </p:nvPr>
        </p:nvSpPr>
        <p:spPr>
          <a:xfrm>
            <a:off x="1058269" y="226738"/>
            <a:ext cx="6192840" cy="1295403"/>
          </a:xfrm>
          <a:prstGeom prst="rect">
            <a:avLst/>
          </a:prstGeom>
        </p:spPr>
        <p:txBody>
          <a:bodyPr/>
          <a:lstStyle>
            <a:lvl1pPr defTabSz="822958">
              <a:defRPr sz="3500">
                <a:ln w="10287">
                  <a:solidFill>
                    <a:srgbClr val="376092"/>
                  </a:solidFill>
                </a:ln>
                <a:effectLst>
                  <a:outerShdw blurRad="38100" dist="18288" dir="1800000" rotWithShape="0">
                    <a:srgbClr val="000000">
                      <a:alpha val="40000"/>
                    </a:srgbClr>
                  </a:outerShdw>
                </a:effectLst>
              </a:defRPr>
            </a:lvl1pPr>
          </a:lstStyle>
          <a:p>
            <a:r>
              <a:t>Cosa non sappiamo dei neutrini?</a:t>
            </a:r>
          </a:p>
        </p:txBody>
      </p:sp>
      <p:grpSp>
        <p:nvGrpSpPr>
          <p:cNvPr id="328" name="Δm2"/>
          <p:cNvGrpSpPr/>
          <p:nvPr/>
        </p:nvGrpSpPr>
        <p:grpSpPr>
          <a:xfrm>
            <a:off x="159897" y="1755130"/>
            <a:ext cx="1789134" cy="955042"/>
            <a:chOff x="0" y="0"/>
            <a:chExt cx="1789132" cy="955041"/>
          </a:xfrm>
        </p:grpSpPr>
        <p:sp>
          <p:nvSpPr>
            <p:cNvPr id="326" name="Rettangolo"/>
            <p:cNvSpPr/>
            <p:nvPr/>
          </p:nvSpPr>
          <p:spPr>
            <a:xfrm>
              <a:off x="-1" y="-1"/>
              <a:ext cx="1789134" cy="955043"/>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defRPr sz="5300">
                  <a:solidFill>
                    <a:srgbClr val="222222"/>
                  </a:solidFill>
                </a:defRPr>
              </a:pPr>
              <a:endParaRPr/>
            </a:p>
          </p:txBody>
        </p:sp>
        <p:sp>
          <p:nvSpPr>
            <p:cNvPr id="327" name="Δm2"/>
            <p:cNvSpPr txBox="1"/>
            <p:nvPr/>
          </p:nvSpPr>
          <p:spPr>
            <a:xfrm>
              <a:off x="-1" y="25401"/>
              <a:ext cx="1789134" cy="9042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p>
              <a:pPr algn="ctr" defTabSz="457200">
                <a:defRPr sz="5300">
                  <a:solidFill>
                    <a:srgbClr val="222222"/>
                  </a:solidFill>
                </a:defRPr>
              </a:pPr>
              <a:r>
                <a:t>Δm</a:t>
              </a:r>
              <a:r>
                <a:rPr baseline="31999"/>
                <a:t>2</a:t>
              </a:r>
            </a:p>
          </p:txBody>
        </p:sp>
      </p:grpSp>
      <p:sp>
        <p:nvSpPr>
          <p:cNvPr id="329" name="massa dei neutrini…"/>
          <p:cNvSpPr txBox="1"/>
          <p:nvPr/>
        </p:nvSpPr>
        <p:spPr>
          <a:xfrm>
            <a:off x="6309421" y="1566263"/>
            <a:ext cx="2661309" cy="1877433"/>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180472" indent="-180472">
              <a:buSzPct val="100000"/>
              <a:buChar char="•"/>
              <a:defRPr sz="2900">
                <a:latin typeface="+mn-lt"/>
                <a:ea typeface="+mn-ea"/>
                <a:cs typeface="+mn-cs"/>
                <a:sym typeface="Calibri"/>
              </a:defRPr>
            </a:pPr>
            <a:r>
              <a:rPr dirty="0" err="1"/>
              <a:t>massa</a:t>
            </a:r>
            <a:r>
              <a:rPr dirty="0"/>
              <a:t> </a:t>
            </a:r>
            <a:r>
              <a:rPr dirty="0" err="1"/>
              <a:t>dei</a:t>
            </a:r>
            <a:r>
              <a:rPr dirty="0"/>
              <a:t> </a:t>
            </a:r>
            <a:r>
              <a:rPr dirty="0" err="1"/>
              <a:t>neutrini</a:t>
            </a:r>
            <a:r>
              <a:rPr dirty="0"/>
              <a:t> </a:t>
            </a:r>
          </a:p>
          <a:p>
            <a:pPr marL="180472" indent="-180472">
              <a:buSzPct val="100000"/>
              <a:buChar char="•"/>
              <a:defRPr sz="2900">
                <a:latin typeface="+mn-lt"/>
                <a:ea typeface="+mn-ea"/>
                <a:cs typeface="+mn-cs"/>
                <a:sym typeface="Calibri"/>
              </a:defRPr>
            </a:pPr>
            <a:r>
              <a:rPr dirty="0" err="1"/>
              <a:t>gerarchia</a:t>
            </a:r>
            <a:r>
              <a:rPr dirty="0"/>
              <a:t> </a:t>
            </a:r>
            <a:r>
              <a:rPr dirty="0" err="1"/>
              <a:t>delle</a:t>
            </a:r>
            <a:r>
              <a:rPr dirty="0"/>
              <a:t> masse</a:t>
            </a:r>
          </a:p>
        </p:txBody>
      </p:sp>
      <p:sp>
        <p:nvSpPr>
          <p:cNvPr id="330" name="Freccia"/>
          <p:cNvSpPr/>
          <p:nvPr/>
        </p:nvSpPr>
        <p:spPr>
          <a:xfrm>
            <a:off x="2644269" y="1846414"/>
            <a:ext cx="1162226" cy="710271"/>
          </a:xfrm>
          <a:prstGeom prst="rightArrow">
            <a:avLst>
              <a:gd name="adj1" fmla="val 42297"/>
              <a:gd name="adj2" fmla="val 66109"/>
            </a:avLst>
          </a:prstGeom>
          <a:solidFill>
            <a:srgbClr val="FFFFFF"/>
          </a:solidFill>
          <a:ln w="25400">
            <a:solidFill>
              <a:schemeClr val="accent1"/>
            </a:solidFill>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Calibri"/>
              </a:defRPr>
            </a:pPr>
            <a:endParaRPr/>
          </a:p>
        </p:txBody>
      </p:sp>
      <p:sp>
        <p:nvSpPr>
          <p:cNvPr id="331" name="1- GERARCHIA     NORMALE"/>
          <p:cNvSpPr txBox="1"/>
          <p:nvPr/>
        </p:nvSpPr>
        <p:spPr>
          <a:xfrm>
            <a:off x="6512031" y="3610053"/>
            <a:ext cx="2115790" cy="8280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2500">
                <a:latin typeface="+mn-lt"/>
                <a:ea typeface="+mn-ea"/>
                <a:cs typeface="+mn-cs"/>
                <a:sym typeface="Calibri"/>
              </a:defRPr>
            </a:lvl1pPr>
          </a:lstStyle>
          <a:p>
            <a:r>
              <a:rPr dirty="0"/>
              <a:t>1- GERARCHIA     NORMALE</a:t>
            </a:r>
          </a:p>
        </p:txBody>
      </p:sp>
      <p:sp>
        <p:nvSpPr>
          <p:cNvPr id="332" name="Rettangolo"/>
          <p:cNvSpPr/>
          <p:nvPr/>
        </p:nvSpPr>
        <p:spPr>
          <a:xfrm>
            <a:off x="10607168" y="-4587162"/>
            <a:ext cx="3728990" cy="4951621"/>
          </a:xfrm>
          <a:prstGeom prst="rect">
            <a:avLst/>
          </a:prstGeom>
          <a:solidFill>
            <a:srgbClr val="FFFFFF"/>
          </a:solidFill>
          <a:ln w="25400">
            <a:solidFill>
              <a:schemeClr val="accent1"/>
            </a:solidFill>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Calibri"/>
              </a:defRPr>
            </a:pPr>
            <a:endParaRPr/>
          </a:p>
        </p:txBody>
      </p:sp>
      <p:sp>
        <p:nvSpPr>
          <p:cNvPr id="333" name="2- GERARCHIA INVERSA"/>
          <p:cNvSpPr txBox="1"/>
          <p:nvPr/>
        </p:nvSpPr>
        <p:spPr>
          <a:xfrm>
            <a:off x="6488067" y="4649162"/>
            <a:ext cx="2115790" cy="8280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2500">
                <a:latin typeface="+mn-lt"/>
                <a:ea typeface="+mn-ea"/>
                <a:cs typeface="+mn-cs"/>
                <a:sym typeface="Calibri"/>
              </a:defRPr>
            </a:lvl1pPr>
          </a:lstStyle>
          <a:p>
            <a:r>
              <a:rPr dirty="0"/>
              <a:t>2- GERARCHIA INVERSA</a:t>
            </a:r>
          </a:p>
        </p:txBody>
      </p:sp>
      <p:grpSp>
        <p:nvGrpSpPr>
          <p:cNvPr id="357" name="Gruppo"/>
          <p:cNvGrpSpPr/>
          <p:nvPr/>
        </p:nvGrpSpPr>
        <p:grpSpPr>
          <a:xfrm>
            <a:off x="-74847" y="1609372"/>
            <a:ext cx="6208240" cy="4951629"/>
            <a:chOff x="-258939" y="-2"/>
            <a:chExt cx="6208238" cy="4951627"/>
          </a:xfrm>
        </p:grpSpPr>
        <p:grpSp>
          <p:nvGrpSpPr>
            <p:cNvPr id="350" name="Gruppo"/>
            <p:cNvGrpSpPr/>
            <p:nvPr/>
          </p:nvGrpSpPr>
          <p:grpSpPr>
            <a:xfrm>
              <a:off x="-258939" y="-2"/>
              <a:ext cx="6208238" cy="4951627"/>
              <a:chOff x="-258939" y="-2"/>
              <a:chExt cx="6208237" cy="4951626"/>
            </a:xfrm>
          </p:grpSpPr>
          <p:grpSp>
            <p:nvGrpSpPr>
              <p:cNvPr id="340" name="Gruppo"/>
              <p:cNvGrpSpPr/>
              <p:nvPr/>
            </p:nvGrpSpPr>
            <p:grpSpPr>
              <a:xfrm>
                <a:off x="-258939" y="1474775"/>
                <a:ext cx="2159215" cy="2546372"/>
                <a:chOff x="-258938" y="351865"/>
                <a:chExt cx="2159214" cy="2546371"/>
              </a:xfrm>
            </p:grpSpPr>
            <p:grpSp>
              <p:nvGrpSpPr>
                <p:cNvPr id="336" name="⎷Δm2"/>
                <p:cNvGrpSpPr/>
                <p:nvPr/>
              </p:nvGrpSpPr>
              <p:grpSpPr>
                <a:xfrm>
                  <a:off x="0" y="351865"/>
                  <a:ext cx="1789135" cy="1184094"/>
                  <a:chOff x="0" y="351866"/>
                  <a:chExt cx="1789134" cy="1184092"/>
                </a:xfrm>
              </p:grpSpPr>
              <p:sp>
                <p:nvSpPr>
                  <p:cNvPr id="334" name="Rettangolo"/>
                  <p:cNvSpPr/>
                  <p:nvPr/>
                </p:nvSpPr>
                <p:spPr>
                  <a:xfrm>
                    <a:off x="0" y="351866"/>
                    <a:ext cx="1789134" cy="1082983"/>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defTabSz="457200">
                      <a:defRPr sz="5300">
                        <a:solidFill>
                          <a:srgbClr val="222222"/>
                        </a:solidFill>
                      </a:defRPr>
                    </a:pPr>
                    <a:endParaRPr/>
                  </a:p>
                </p:txBody>
              </p:sp>
              <p:sp>
                <p:nvSpPr>
                  <p:cNvPr id="335" name="⎷Δm2"/>
                  <p:cNvSpPr txBox="1"/>
                  <p:nvPr/>
                </p:nvSpPr>
                <p:spPr>
                  <a:xfrm>
                    <a:off x="1" y="628024"/>
                    <a:ext cx="1789133" cy="90793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p>
                    <a:pPr defTabSz="457200">
                      <a:defRPr sz="5300">
                        <a:solidFill>
                          <a:srgbClr val="222222"/>
                        </a:solidFill>
                        <a:latin typeface="Apple Symbols"/>
                        <a:ea typeface="Apple Symbols"/>
                        <a:cs typeface="Apple Symbols"/>
                        <a:sym typeface="Apple Symbols"/>
                      </a:defRPr>
                    </a:pPr>
                    <a:r>
                      <a:rPr dirty="0"/>
                      <a:t>⎷</a:t>
                    </a:r>
                    <a:r>
                      <a:rPr dirty="0">
                        <a:latin typeface="+mj-lt"/>
                        <a:ea typeface="+mj-ea"/>
                        <a:cs typeface="+mj-cs"/>
                        <a:sym typeface="Helvetica"/>
                      </a:rPr>
                      <a:t>Δm</a:t>
                    </a:r>
                    <a:r>
                      <a:rPr baseline="31999" dirty="0">
                        <a:latin typeface="+mj-lt"/>
                        <a:ea typeface="+mj-ea"/>
                        <a:cs typeface="+mj-cs"/>
                        <a:sym typeface="Helvetica"/>
                      </a:rPr>
                      <a:t>2</a:t>
                    </a:r>
                  </a:p>
                </p:txBody>
              </p:sp>
            </p:grpSp>
            <p:grpSp>
              <p:nvGrpSpPr>
                <p:cNvPr id="339" name="|Δm|"/>
                <p:cNvGrpSpPr/>
                <p:nvPr/>
              </p:nvGrpSpPr>
              <p:grpSpPr>
                <a:xfrm>
                  <a:off x="-258938" y="1705805"/>
                  <a:ext cx="2159214" cy="1192431"/>
                  <a:chOff x="-258938" y="-1"/>
                  <a:chExt cx="2159213" cy="1192430"/>
                </a:xfrm>
              </p:grpSpPr>
              <p:sp>
                <p:nvSpPr>
                  <p:cNvPr id="337" name="Rettangolo"/>
                  <p:cNvSpPr/>
                  <p:nvPr/>
                </p:nvSpPr>
                <p:spPr>
                  <a:xfrm>
                    <a:off x="-1" y="-1"/>
                    <a:ext cx="1789135" cy="1171355"/>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57200">
                      <a:defRPr sz="5300">
                        <a:solidFill>
                          <a:srgbClr val="222222"/>
                        </a:solidFill>
                      </a:defRPr>
                    </a:pPr>
                    <a:endParaRPr/>
                  </a:p>
                </p:txBody>
              </p:sp>
              <p:sp>
                <p:nvSpPr>
                  <p:cNvPr id="338" name="|Δm|"/>
                  <p:cNvSpPr txBox="1"/>
                  <p:nvPr/>
                </p:nvSpPr>
                <p:spPr>
                  <a:xfrm>
                    <a:off x="-258938" y="69051"/>
                    <a:ext cx="2159213" cy="112337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p>
                    <a:pPr algn="ctr" defTabSz="457200">
                      <a:defRPr sz="6700">
                        <a:solidFill>
                          <a:srgbClr val="222222"/>
                        </a:solidFill>
                      </a:defRPr>
                    </a:pPr>
                    <a:r>
                      <a:rPr dirty="0"/>
                      <a:t>|</a:t>
                    </a:r>
                    <a:r>
                      <a:rPr sz="5300" dirty="0" err="1"/>
                      <a:t>Δm</a:t>
                    </a:r>
                    <a:r>
                      <a:rPr dirty="0"/>
                      <a:t>|</a:t>
                    </a:r>
                  </a:p>
                </p:txBody>
              </p:sp>
            </p:grpSp>
          </p:grpSp>
          <p:grpSp>
            <p:nvGrpSpPr>
              <p:cNvPr id="349" name="Gruppo"/>
              <p:cNvGrpSpPr/>
              <p:nvPr/>
            </p:nvGrpSpPr>
            <p:grpSpPr>
              <a:xfrm>
                <a:off x="2220305" y="-2"/>
                <a:ext cx="3728993" cy="4951626"/>
                <a:chOff x="-1" y="-1"/>
                <a:chExt cx="3728992" cy="4951624"/>
              </a:xfrm>
            </p:grpSpPr>
            <p:sp>
              <p:nvSpPr>
                <p:cNvPr id="341" name="Rettangolo"/>
                <p:cNvSpPr/>
                <p:nvPr/>
              </p:nvSpPr>
              <p:spPr>
                <a:xfrm>
                  <a:off x="-1" y="-1"/>
                  <a:ext cx="3728992" cy="4951624"/>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342" name="Linea"/>
                <p:cNvSpPr/>
                <p:nvPr/>
              </p:nvSpPr>
              <p:spPr>
                <a:xfrm flipV="1">
                  <a:off x="1864494" y="189788"/>
                  <a:ext cx="2" cy="4572045"/>
                </a:xfrm>
                <a:prstGeom prst="line">
                  <a:avLst/>
                </a:prstGeom>
                <a:noFill/>
                <a:ln w="101600" cap="flat">
                  <a:solidFill>
                    <a:srgbClr val="000000"/>
                  </a:solidFill>
                  <a:prstDash val="solid"/>
                  <a:round/>
                  <a:tailEnd type="triangle" w="med" len="med"/>
                </a:ln>
                <a:effectLst>
                  <a:outerShdw blurRad="38100" dist="20000" dir="5400000" rotWithShape="0">
                    <a:srgbClr val="000000">
                      <a:alpha val="38000"/>
                    </a:srgbClr>
                  </a:outerShdw>
                </a:effectLst>
              </p:spPr>
              <p:txBody>
                <a:bodyPr wrap="square" lIns="45718" tIns="45718" rIns="45718" bIns="45718" numCol="1" anchor="t">
                  <a:noAutofit/>
                </a:bodyPr>
                <a:lstStyle/>
                <a:p>
                  <a:endParaRPr/>
                </a:p>
              </p:txBody>
            </p:sp>
            <p:sp>
              <p:nvSpPr>
                <p:cNvPr id="343" name="Ovale"/>
                <p:cNvSpPr/>
                <p:nvPr/>
              </p:nvSpPr>
              <p:spPr>
                <a:xfrm>
                  <a:off x="637092" y="764461"/>
                  <a:ext cx="720395" cy="710317"/>
                </a:xfrm>
                <a:prstGeom prst="ellipse">
                  <a:avLst/>
                </a:prstGeom>
                <a:solidFill>
                  <a:srgbClr val="FF2F92"/>
                </a:solidFill>
                <a:ln w="25400" cap="flat">
                  <a:solidFill>
                    <a:srgbClr val="FF2F92"/>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344" name="Ovale"/>
                <p:cNvSpPr/>
                <p:nvPr/>
              </p:nvSpPr>
              <p:spPr>
                <a:xfrm>
                  <a:off x="825322" y="4211761"/>
                  <a:ext cx="343935" cy="332743"/>
                </a:xfrm>
                <a:prstGeom prst="ellipse">
                  <a:avLst/>
                </a:prstGeom>
                <a:solidFill>
                  <a:srgbClr val="008F00"/>
                </a:solidFill>
                <a:ln w="25400" cap="flat">
                  <a:solidFill>
                    <a:srgbClr val="008F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345" name="Ovale"/>
                <p:cNvSpPr/>
                <p:nvPr/>
              </p:nvSpPr>
              <p:spPr>
                <a:xfrm>
                  <a:off x="778264" y="3328332"/>
                  <a:ext cx="438051" cy="447827"/>
                </a:xfrm>
                <a:prstGeom prst="ellipse">
                  <a:avLst/>
                </a:prstGeom>
                <a:solidFill>
                  <a:srgbClr val="73FDFF"/>
                </a:solidFill>
                <a:ln w="25400" cap="flat">
                  <a:solidFill>
                    <a:srgbClr val="73FDFF"/>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346" name="Ovale"/>
                <p:cNvSpPr/>
                <p:nvPr/>
              </p:nvSpPr>
              <p:spPr>
                <a:xfrm>
                  <a:off x="2371502" y="764461"/>
                  <a:ext cx="720397" cy="710317"/>
                </a:xfrm>
                <a:prstGeom prst="ellipse">
                  <a:avLst/>
                </a:prstGeom>
                <a:solidFill>
                  <a:srgbClr val="009051"/>
                </a:solidFill>
                <a:ln w="25400" cap="flat">
                  <a:solidFill>
                    <a:srgbClr val="009051"/>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347" name="Ovale"/>
                <p:cNvSpPr/>
                <p:nvPr/>
              </p:nvSpPr>
              <p:spPr>
                <a:xfrm>
                  <a:off x="2419304" y="2000678"/>
                  <a:ext cx="484364" cy="502860"/>
                </a:xfrm>
                <a:prstGeom prst="ellipse">
                  <a:avLst/>
                </a:prstGeom>
                <a:solidFill>
                  <a:srgbClr val="73FDFF"/>
                </a:solidFill>
                <a:ln w="25400" cap="flat">
                  <a:solidFill>
                    <a:srgbClr val="73FDFF"/>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348" name="Ovale"/>
                <p:cNvSpPr/>
                <p:nvPr/>
              </p:nvSpPr>
              <p:spPr>
                <a:xfrm>
                  <a:off x="2559733" y="4246364"/>
                  <a:ext cx="343935" cy="332743"/>
                </a:xfrm>
                <a:prstGeom prst="ellipse">
                  <a:avLst/>
                </a:prstGeom>
                <a:solidFill>
                  <a:srgbClr val="FF2F92"/>
                </a:solidFill>
                <a:ln w="25400" cap="flat">
                  <a:solidFill>
                    <a:srgbClr val="FF2F92"/>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a:latin typeface="+mn-lt"/>
                      <a:ea typeface="+mn-ea"/>
                      <a:cs typeface="+mn-cs"/>
                      <a:sym typeface="Calibri"/>
                    </a:defRPr>
                  </a:pPr>
                  <a:endParaRPr/>
                </a:p>
              </p:txBody>
            </p:sp>
          </p:grpSp>
        </p:grpSp>
        <p:sp>
          <p:nvSpPr>
            <p:cNvPr id="351" name="CasellaDiTesto 1"/>
            <p:cNvSpPr txBox="1"/>
            <p:nvPr/>
          </p:nvSpPr>
          <p:spPr>
            <a:xfrm>
              <a:off x="4770356" y="1878700"/>
              <a:ext cx="343935" cy="6248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lvl1pPr algn="ctr">
                <a:defRPr sz="3600">
                  <a:latin typeface="+mn-lt"/>
                  <a:ea typeface="+mn-ea"/>
                  <a:cs typeface="+mn-cs"/>
                  <a:sym typeface="Calibri"/>
                </a:defRPr>
              </a:lvl1pPr>
            </a:lstStyle>
            <a:p>
              <a:r>
                <a:rPr dirty="0"/>
                <a:t>μ</a:t>
              </a:r>
            </a:p>
          </p:txBody>
        </p:sp>
        <p:sp>
          <p:nvSpPr>
            <p:cNvPr id="352" name="CasellaDiTesto 2"/>
            <p:cNvSpPr txBox="1"/>
            <p:nvPr/>
          </p:nvSpPr>
          <p:spPr>
            <a:xfrm>
              <a:off x="4786125" y="763169"/>
              <a:ext cx="312397" cy="6248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lvl1pPr algn="ctr">
                <a:defRPr sz="3600">
                  <a:latin typeface="+mn-lt"/>
                  <a:ea typeface="+mn-ea"/>
                  <a:cs typeface="+mn-cs"/>
                  <a:sym typeface="Calibri"/>
                </a:defRPr>
              </a:lvl1pPr>
            </a:lstStyle>
            <a:p>
              <a:r>
                <a:t>e</a:t>
              </a:r>
            </a:p>
          </p:txBody>
        </p:sp>
        <p:sp>
          <p:nvSpPr>
            <p:cNvPr id="353" name="CasellaDiTesto 4"/>
            <p:cNvSpPr txBox="1"/>
            <p:nvPr/>
          </p:nvSpPr>
          <p:spPr>
            <a:xfrm>
              <a:off x="3051714" y="763169"/>
              <a:ext cx="343935" cy="6248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lvl1pPr algn="ctr">
                <a:defRPr sz="3600">
                  <a:latin typeface="+mn-lt"/>
                  <a:ea typeface="+mn-ea"/>
                  <a:cs typeface="+mn-cs"/>
                  <a:sym typeface="Calibri"/>
                </a:defRPr>
              </a:lvl1pPr>
            </a:lstStyle>
            <a:p>
              <a:r>
                <a:t>τ</a:t>
              </a:r>
            </a:p>
          </p:txBody>
        </p:sp>
        <p:sp>
          <p:nvSpPr>
            <p:cNvPr id="354" name="CasellaDiTesto 25"/>
            <p:cNvSpPr txBox="1"/>
            <p:nvPr/>
          </p:nvSpPr>
          <p:spPr>
            <a:xfrm>
              <a:off x="3051714" y="4054966"/>
              <a:ext cx="312397" cy="6248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lvl1pPr algn="ctr">
                <a:defRPr sz="3600">
                  <a:latin typeface="+mn-lt"/>
                  <a:ea typeface="+mn-ea"/>
                  <a:cs typeface="+mn-cs"/>
                  <a:sym typeface="Calibri"/>
                </a:defRPr>
              </a:lvl1pPr>
            </a:lstStyle>
            <a:p>
              <a:r>
                <a:t>e</a:t>
              </a:r>
            </a:p>
          </p:txBody>
        </p:sp>
        <p:sp>
          <p:nvSpPr>
            <p:cNvPr id="355" name="CasellaDiTesto 54"/>
            <p:cNvSpPr txBox="1"/>
            <p:nvPr/>
          </p:nvSpPr>
          <p:spPr>
            <a:xfrm>
              <a:off x="4786125" y="4054966"/>
              <a:ext cx="343935" cy="6248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lvl1pPr algn="ctr">
                <a:defRPr sz="3600">
                  <a:latin typeface="+mn-lt"/>
                  <a:ea typeface="+mn-ea"/>
                  <a:cs typeface="+mn-cs"/>
                  <a:sym typeface="Calibri"/>
                </a:defRPr>
              </a:lvl1pPr>
            </a:lstStyle>
            <a:p>
              <a:r>
                <a:t>τ</a:t>
              </a:r>
            </a:p>
          </p:txBody>
        </p:sp>
        <p:sp>
          <p:nvSpPr>
            <p:cNvPr id="356" name="CasellaDiTesto 55"/>
            <p:cNvSpPr txBox="1"/>
            <p:nvPr/>
          </p:nvSpPr>
          <p:spPr>
            <a:xfrm>
              <a:off x="3035945" y="3195796"/>
              <a:ext cx="343935" cy="6248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lvl1pPr algn="ctr">
                <a:defRPr sz="3600">
                  <a:latin typeface="+mn-lt"/>
                  <a:ea typeface="+mn-ea"/>
                  <a:cs typeface="+mn-cs"/>
                  <a:sym typeface="Calibri"/>
                </a:defRPr>
              </a:lvl1pPr>
            </a:lstStyle>
            <a:p>
              <a:r>
                <a:rPr dirty="0"/>
                <a:t>μ</a:t>
              </a:r>
            </a:p>
          </p:txBody>
        </p:sp>
      </p:grpSp>
    </p:spTree>
    <p:extLst>
      <p:ext uri="{BB962C8B-B14F-4D97-AF65-F5344CB8AC3E}">
        <p14:creationId xmlns:p14="http://schemas.microsoft.com/office/powerpoint/2010/main" val="3613304329"/>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 grpId="0" animBg="1" advAuto="0"/>
      <p:bldP spid="333" grpId="0" animBg="1" advAuto="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KATRIN: la misura assoluta della massa dei νe"/>
          <p:cNvSpPr txBox="1">
            <a:spLocks noGrp="1"/>
          </p:cNvSpPr>
          <p:nvPr>
            <p:ph type="title"/>
          </p:nvPr>
        </p:nvSpPr>
        <p:spPr>
          <a:xfrm>
            <a:off x="876299" y="26368"/>
            <a:ext cx="6552728" cy="1164595"/>
          </a:xfrm>
          <a:prstGeom prst="rect">
            <a:avLst/>
          </a:prstGeom>
        </p:spPr>
        <p:txBody>
          <a:bodyPr/>
          <a:lstStyle/>
          <a:p>
            <a:pPr>
              <a:defRPr sz="4000"/>
            </a:pPr>
            <a:r>
              <a:rPr dirty="0"/>
              <a:t>KATRIN </a:t>
            </a:r>
            <a:br>
              <a:rPr lang="it-IT" dirty="0"/>
            </a:br>
            <a:r>
              <a:rPr sz="3200" dirty="0"/>
              <a:t>la </a:t>
            </a:r>
            <a:r>
              <a:rPr sz="3200" dirty="0" err="1"/>
              <a:t>misura</a:t>
            </a:r>
            <a:r>
              <a:rPr sz="3200" dirty="0"/>
              <a:t> </a:t>
            </a:r>
            <a:r>
              <a:rPr sz="3200" dirty="0" err="1"/>
              <a:t>assoluta</a:t>
            </a:r>
            <a:r>
              <a:rPr sz="3200" dirty="0"/>
              <a:t> </a:t>
            </a:r>
            <a:r>
              <a:rPr sz="3200" dirty="0" err="1"/>
              <a:t>della</a:t>
            </a:r>
            <a:r>
              <a:rPr sz="3200" dirty="0"/>
              <a:t> </a:t>
            </a:r>
            <a:r>
              <a:rPr sz="3200" dirty="0" err="1"/>
              <a:t>massa</a:t>
            </a:r>
            <a:r>
              <a:rPr sz="3200" dirty="0"/>
              <a:t> </a:t>
            </a:r>
            <a:r>
              <a:rPr sz="3200" dirty="0" err="1"/>
              <a:t>dei</a:t>
            </a:r>
            <a:r>
              <a:rPr sz="3200" dirty="0"/>
              <a:t> </a:t>
            </a:r>
            <a:r>
              <a:rPr sz="3200" b="0" dirty="0">
                <a:latin typeface="Symbol"/>
                <a:ea typeface="Symbol"/>
                <a:cs typeface="Symbol"/>
                <a:sym typeface="Symbol"/>
              </a:rPr>
              <a:t>n</a:t>
            </a:r>
            <a:r>
              <a:rPr sz="3200" baseline="-25000" dirty="0"/>
              <a:t>e</a:t>
            </a:r>
          </a:p>
        </p:txBody>
      </p:sp>
      <p:sp>
        <p:nvSpPr>
          <p:cNvPr id="360" name="Decadimento β del trizio"/>
          <p:cNvSpPr txBox="1"/>
          <p:nvPr/>
        </p:nvSpPr>
        <p:spPr>
          <a:xfrm>
            <a:off x="16553" y="1212415"/>
            <a:ext cx="3772133" cy="472439"/>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2600">
                <a:latin typeface="+mn-lt"/>
                <a:ea typeface="+mn-ea"/>
                <a:cs typeface="+mn-cs"/>
                <a:sym typeface="Calibri"/>
              </a:defRPr>
            </a:lvl1pPr>
          </a:lstStyle>
          <a:p>
            <a:r>
              <a:rPr dirty="0" err="1"/>
              <a:t>Decadimento</a:t>
            </a:r>
            <a:r>
              <a:rPr dirty="0"/>
              <a:t> β del </a:t>
            </a:r>
            <a:r>
              <a:rPr dirty="0" err="1"/>
              <a:t>trizio</a:t>
            </a:r>
            <a:endParaRPr dirty="0"/>
          </a:p>
        </p:txBody>
      </p:sp>
      <p:grpSp>
        <p:nvGrpSpPr>
          <p:cNvPr id="363" name="CasellaDiTesto 14"/>
          <p:cNvGrpSpPr/>
          <p:nvPr/>
        </p:nvGrpSpPr>
        <p:grpSpPr>
          <a:xfrm>
            <a:off x="3887326" y="1238176"/>
            <a:ext cx="4824536" cy="663669"/>
            <a:chOff x="0" y="-1"/>
            <a:chExt cx="5333164" cy="676209"/>
          </a:xfrm>
        </p:grpSpPr>
        <p:sp>
          <p:nvSpPr>
            <p:cNvPr id="361" name="Rettangolo"/>
            <p:cNvSpPr/>
            <p:nvPr/>
          </p:nvSpPr>
          <p:spPr>
            <a:xfrm>
              <a:off x="-1" y="-2"/>
              <a:ext cx="5333165" cy="676210"/>
            </a:xfrm>
            <a:prstGeom prst="rect">
              <a:avLst/>
            </a:prstGeom>
            <a:blipFill rotWithShape="1">
              <a:blip r:embed="rId2"/>
              <a:srcRect/>
              <a:stretch>
                <a:fillRect/>
              </a:stretch>
            </a:blipFill>
            <a:ln w="12700" cap="flat">
              <a:noFill/>
              <a:miter lim="400000"/>
            </a:ln>
            <a:effectLst/>
          </p:spPr>
          <p:txBody>
            <a:bodyPr wrap="square" lIns="45718" tIns="45718" rIns="45718" bIns="45718" numCol="1" anchor="t">
              <a:noAutofit/>
            </a:bodyPr>
            <a:lstStyle/>
            <a:p>
              <a:pPr>
                <a:defRPr>
                  <a:latin typeface="+mn-lt"/>
                  <a:ea typeface="+mn-ea"/>
                  <a:cs typeface="+mn-cs"/>
                  <a:sym typeface="Calibri"/>
                </a:defRPr>
              </a:pPr>
              <a:endParaRPr/>
            </a:p>
          </p:txBody>
        </p:sp>
        <p:sp>
          <p:nvSpPr>
            <p:cNvPr id="362" name="Rettangolo"/>
            <p:cNvSpPr txBox="1"/>
            <p:nvPr/>
          </p:nvSpPr>
          <p:spPr>
            <a:xfrm>
              <a:off x="-1" y="-2"/>
              <a:ext cx="5333165" cy="3581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lvl1pPr>
                <a:defRPr>
                  <a:latin typeface="+mn-lt"/>
                  <a:ea typeface="+mn-ea"/>
                  <a:cs typeface="+mn-cs"/>
                  <a:sym typeface="Calibri"/>
                </a:defRPr>
              </a:lvl1pPr>
            </a:lstStyle>
            <a:p>
              <a:r>
                <a:rPr dirty="0"/>
                <a:t> </a:t>
              </a:r>
            </a:p>
          </p:txBody>
        </p:sp>
      </p:grpSp>
      <p:pic>
        <p:nvPicPr>
          <p:cNvPr id="365" name="Immagine" descr="Immagine"/>
          <p:cNvPicPr>
            <a:picLocks noChangeAspect="1"/>
          </p:cNvPicPr>
          <p:nvPr/>
        </p:nvPicPr>
        <p:blipFill>
          <a:blip r:embed="rId3">
            <a:extLst/>
          </a:blip>
          <a:srcRect l="816" t="3893" b="3892"/>
          <a:stretch>
            <a:fillRect/>
          </a:stretch>
        </p:blipFill>
        <p:spPr>
          <a:xfrm>
            <a:off x="457726" y="1992680"/>
            <a:ext cx="8208912" cy="4312064"/>
          </a:xfrm>
          <a:prstGeom prst="rect">
            <a:avLst/>
          </a:prstGeom>
          <a:ln w="25400">
            <a:solidFill>
              <a:schemeClr val="accent1"/>
            </a:solidFill>
          </a:ln>
        </p:spPr>
      </p:pic>
      <p:grpSp>
        <p:nvGrpSpPr>
          <p:cNvPr id="368" name="BASSA PROBABILITÀ"/>
          <p:cNvGrpSpPr/>
          <p:nvPr/>
        </p:nvGrpSpPr>
        <p:grpSpPr>
          <a:xfrm>
            <a:off x="2336838" y="5432128"/>
            <a:ext cx="4343436" cy="1105310"/>
            <a:chOff x="-1" y="-117981"/>
            <a:chExt cx="4725413" cy="1694243"/>
          </a:xfrm>
          <a:solidFill>
            <a:srgbClr val="FF9900"/>
          </a:solidFill>
        </p:grpSpPr>
        <p:sp>
          <p:nvSpPr>
            <p:cNvPr id="366" name="Rettangolo"/>
            <p:cNvSpPr/>
            <p:nvPr/>
          </p:nvSpPr>
          <p:spPr>
            <a:xfrm>
              <a:off x="9938" y="-117981"/>
              <a:ext cx="4715474" cy="1694243"/>
            </a:xfrm>
            <a:prstGeom prst="rect">
              <a:avLst/>
            </a:prstGeom>
            <a:grpFill/>
            <a:ln w="25400" cap="flat">
              <a:solidFill>
                <a:schemeClr val="accent1"/>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sz="4100">
                  <a:latin typeface="+mn-lt"/>
                  <a:ea typeface="+mn-ea"/>
                  <a:cs typeface="+mn-cs"/>
                  <a:sym typeface="Calibri"/>
                </a:defRPr>
              </a:pPr>
              <a:endParaRPr/>
            </a:p>
          </p:txBody>
        </p:sp>
        <p:sp>
          <p:nvSpPr>
            <p:cNvPr id="367" name="BASSA PROBABILITÀ"/>
            <p:cNvSpPr txBox="1"/>
            <p:nvPr/>
          </p:nvSpPr>
          <p:spPr>
            <a:xfrm>
              <a:off x="-1" y="502951"/>
              <a:ext cx="4715474" cy="688339"/>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a:defRPr sz="4100">
                  <a:latin typeface="+mn-lt"/>
                  <a:ea typeface="+mn-ea"/>
                  <a:cs typeface="+mn-cs"/>
                  <a:sym typeface="Calibri"/>
                </a:defRPr>
              </a:lvl1pPr>
            </a:lstStyle>
            <a:p>
              <a:r>
                <a:rPr dirty="0"/>
                <a:t>BASSA PROBABILITÀ</a:t>
              </a:r>
            </a:p>
          </p:txBody>
        </p:sp>
      </p:grpSp>
      <p:grpSp>
        <p:nvGrpSpPr>
          <p:cNvPr id="373" name="Gruppo"/>
          <p:cNvGrpSpPr/>
          <p:nvPr/>
        </p:nvGrpSpPr>
        <p:grpSpPr>
          <a:xfrm>
            <a:off x="2345597" y="3265421"/>
            <a:ext cx="4415336" cy="1965973"/>
            <a:chOff x="-2" y="-400997"/>
            <a:chExt cx="4415335" cy="1965972"/>
          </a:xfrm>
        </p:grpSpPr>
        <p:grpSp>
          <p:nvGrpSpPr>
            <p:cNvPr id="371" name="Esperimenti precedenti…"/>
            <p:cNvGrpSpPr/>
            <p:nvPr/>
          </p:nvGrpSpPr>
          <p:grpSpPr>
            <a:xfrm>
              <a:off x="-2" y="-400997"/>
              <a:ext cx="4415335" cy="1965972"/>
              <a:chOff x="-1" y="-400996"/>
              <a:chExt cx="4415333" cy="1965971"/>
            </a:xfrm>
          </p:grpSpPr>
          <p:sp>
            <p:nvSpPr>
              <p:cNvPr id="369" name="Rettangolo"/>
              <p:cNvSpPr/>
              <p:nvPr/>
            </p:nvSpPr>
            <p:spPr>
              <a:xfrm>
                <a:off x="-1" y="-1"/>
                <a:ext cx="4334674" cy="1564976"/>
              </a:xfrm>
              <a:prstGeom prst="rect">
                <a:avLst/>
              </a:prstGeom>
              <a:solidFill>
                <a:srgbClr val="8EFA00"/>
              </a:solidFill>
              <a:ln w="25400" cap="flat">
                <a:solidFill>
                  <a:srgbClr val="8EFA00"/>
                </a:solidFill>
                <a:prstDash val="solid"/>
                <a:round/>
              </a:ln>
              <a:effectLst>
                <a:outerShdw blurRad="38100" dist="23000" dir="5400000" rotWithShape="0">
                  <a:srgbClr val="000000">
                    <a:alpha val="35000"/>
                  </a:srgbClr>
                </a:outerShdw>
              </a:effectLst>
            </p:spPr>
            <p:txBody>
              <a:bodyPr wrap="square" lIns="45718" tIns="45718" rIns="45718" bIns="45718" numCol="1" anchor="t">
                <a:noAutofit/>
              </a:bodyPr>
              <a:lstStyle/>
              <a:p>
                <a:pPr>
                  <a:defRPr sz="3100">
                    <a:latin typeface="+mn-lt"/>
                    <a:ea typeface="+mn-ea"/>
                    <a:cs typeface="+mn-cs"/>
                    <a:sym typeface="Calibri"/>
                  </a:defRPr>
                </a:pPr>
                <a:endParaRPr/>
              </a:p>
            </p:txBody>
          </p:sp>
          <p:sp>
            <p:nvSpPr>
              <p:cNvPr id="370" name="Esperimenti precedenti…"/>
              <p:cNvSpPr txBox="1"/>
              <p:nvPr/>
            </p:nvSpPr>
            <p:spPr>
              <a:xfrm>
                <a:off x="80658" y="-400996"/>
                <a:ext cx="4334674" cy="14630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p>
                <a:pPr>
                  <a:defRPr sz="3100">
                    <a:latin typeface="+mn-lt"/>
                    <a:ea typeface="+mn-ea"/>
                    <a:cs typeface="+mn-cs"/>
                    <a:sym typeface="Calibri"/>
                  </a:defRPr>
                </a:pPr>
                <a:r>
                  <a:rPr dirty="0" err="1"/>
                  <a:t>Esperimenti</a:t>
                </a:r>
                <a:r>
                  <a:rPr dirty="0"/>
                  <a:t> </a:t>
                </a:r>
                <a:r>
                  <a:rPr dirty="0" err="1"/>
                  <a:t>precedenti</a:t>
                </a:r>
                <a:endParaRPr dirty="0"/>
              </a:p>
              <a:p>
                <a:pPr marL="180472" indent="-180472">
                  <a:buSzPct val="100000"/>
                  <a:buChar char="•"/>
                  <a:defRPr sz="3100">
                    <a:latin typeface="+mn-lt"/>
                    <a:ea typeface="+mn-ea"/>
                    <a:cs typeface="+mn-cs"/>
                    <a:sym typeface="Calibri"/>
                  </a:defRPr>
                </a:pPr>
                <a:r>
                  <a:rPr dirty="0"/>
                  <a:t>Mainz  </a:t>
                </a:r>
              </a:p>
              <a:p>
                <a:pPr marL="180472" indent="-180472">
                  <a:buSzPct val="100000"/>
                  <a:buChar char="•"/>
                  <a:defRPr sz="3100">
                    <a:latin typeface="+mn-lt"/>
                    <a:ea typeface="+mn-ea"/>
                    <a:cs typeface="+mn-cs"/>
                    <a:sym typeface="Calibri"/>
                  </a:defRPr>
                </a:pPr>
                <a:r>
                  <a:rPr dirty="0" err="1"/>
                  <a:t>Troitsk</a:t>
                </a:r>
                <a:endParaRPr dirty="0"/>
              </a:p>
            </p:txBody>
          </p:sp>
        </p:grpSp>
        <p:sp>
          <p:nvSpPr>
            <p:cNvPr id="372" name="mv &lt; 2,2 eV"/>
            <p:cNvSpPr txBox="1"/>
            <p:nvPr/>
          </p:nvSpPr>
          <p:spPr>
            <a:xfrm>
              <a:off x="1893987" y="519221"/>
              <a:ext cx="2359266" cy="5740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p>
              <a:pPr>
                <a:defRPr sz="3300">
                  <a:latin typeface="+mn-lt"/>
                  <a:ea typeface="+mn-ea"/>
                  <a:cs typeface="+mn-cs"/>
                  <a:sym typeface="Calibri"/>
                </a:defRPr>
              </a:pPr>
              <a:r>
                <a:t>m</a:t>
              </a:r>
              <a:r>
                <a:rPr baseline="-5998"/>
                <a:t>v </a:t>
              </a:r>
              <a:r>
                <a:t>&lt; 2,2 eV</a:t>
              </a:r>
            </a:p>
          </p:txBody>
        </p:sp>
      </p:grpSp>
      <p:pic>
        <p:nvPicPr>
          <p:cNvPr id="2" name="Immagine 1">
            <a:extLst>
              <a:ext uri="{FF2B5EF4-FFF2-40B4-BE49-F238E27FC236}">
                <a16:creationId xmlns:a16="http://schemas.microsoft.com/office/drawing/2014/main" id="{F523B567-6E05-47F3-B60F-FE3E1598B79D}"/>
              </a:ext>
            </a:extLst>
          </p:cNvPr>
          <p:cNvPicPr>
            <a:picLocks noChangeAspect="1"/>
          </p:cNvPicPr>
          <p:nvPr/>
        </p:nvPicPr>
        <p:blipFill>
          <a:blip r:embed="rId4"/>
          <a:stretch>
            <a:fillRect/>
          </a:stretch>
        </p:blipFill>
        <p:spPr>
          <a:xfrm>
            <a:off x="25171" y="2067896"/>
            <a:ext cx="9324528" cy="1102343"/>
          </a:xfrm>
          <a:prstGeom prst="rect">
            <a:avLst/>
          </a:prstGeom>
          <a:ln w="57150">
            <a:solidFill>
              <a:srgbClr val="FF0000"/>
            </a:solidFill>
          </a:ln>
        </p:spPr>
      </p:pic>
      <p:sp>
        <p:nvSpPr>
          <p:cNvPr id="20" name="Ovale 19">
            <a:extLst>
              <a:ext uri="{FF2B5EF4-FFF2-40B4-BE49-F238E27FC236}">
                <a16:creationId xmlns:a16="http://schemas.microsoft.com/office/drawing/2014/main" id="{E8EA8409-F36E-4DDF-B0CD-270B289A5C82}"/>
              </a:ext>
            </a:extLst>
          </p:cNvPr>
          <p:cNvSpPr/>
          <p:nvPr/>
        </p:nvSpPr>
        <p:spPr>
          <a:xfrm>
            <a:off x="3282874" y="1972714"/>
            <a:ext cx="1099236" cy="112740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Ovale 20">
            <a:extLst>
              <a:ext uri="{FF2B5EF4-FFF2-40B4-BE49-F238E27FC236}">
                <a16:creationId xmlns:a16="http://schemas.microsoft.com/office/drawing/2014/main" id="{75FAAD69-9493-43CD-A94B-FD80ACAF1E8A}"/>
              </a:ext>
            </a:extLst>
          </p:cNvPr>
          <p:cNvSpPr/>
          <p:nvPr/>
        </p:nvSpPr>
        <p:spPr>
          <a:xfrm>
            <a:off x="1812523" y="1992680"/>
            <a:ext cx="1175213" cy="1138637"/>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Ovale 22">
            <a:extLst>
              <a:ext uri="{FF2B5EF4-FFF2-40B4-BE49-F238E27FC236}">
                <a16:creationId xmlns:a16="http://schemas.microsoft.com/office/drawing/2014/main" id="{B08EED52-16CE-4E63-8881-9EFF79DB7F65}"/>
              </a:ext>
            </a:extLst>
          </p:cNvPr>
          <p:cNvSpPr/>
          <p:nvPr/>
        </p:nvSpPr>
        <p:spPr>
          <a:xfrm>
            <a:off x="311870" y="1985195"/>
            <a:ext cx="1099236" cy="112740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7" name="Gruppo 6">
            <a:extLst>
              <a:ext uri="{FF2B5EF4-FFF2-40B4-BE49-F238E27FC236}">
                <a16:creationId xmlns:a16="http://schemas.microsoft.com/office/drawing/2014/main" id="{87332A18-7AD0-4C75-BC6C-7EC51E447D7A}"/>
              </a:ext>
            </a:extLst>
          </p:cNvPr>
          <p:cNvGrpSpPr/>
          <p:nvPr/>
        </p:nvGrpSpPr>
        <p:grpSpPr>
          <a:xfrm>
            <a:off x="7814200" y="2133295"/>
            <a:ext cx="852438" cy="806242"/>
            <a:chOff x="-2154919" y="3941582"/>
            <a:chExt cx="852438" cy="806242"/>
          </a:xfrm>
        </p:grpSpPr>
        <p:cxnSp>
          <p:nvCxnSpPr>
            <p:cNvPr id="5" name="Connettore diritto 4">
              <a:extLst>
                <a:ext uri="{FF2B5EF4-FFF2-40B4-BE49-F238E27FC236}">
                  <a16:creationId xmlns:a16="http://schemas.microsoft.com/office/drawing/2014/main" id="{AB85805A-0655-4121-BBBF-AC5F9E08ED72}"/>
                </a:ext>
              </a:extLst>
            </p:cNvPr>
            <p:cNvCxnSpPr/>
            <p:nvPr/>
          </p:nvCxnSpPr>
          <p:spPr>
            <a:xfrm>
              <a:off x="-2124744" y="3941582"/>
              <a:ext cx="792088" cy="806242"/>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6" name="Connettore diritto 25">
              <a:extLst>
                <a:ext uri="{FF2B5EF4-FFF2-40B4-BE49-F238E27FC236}">
                  <a16:creationId xmlns:a16="http://schemas.microsoft.com/office/drawing/2014/main" id="{5F5BAA02-545C-4563-A303-0453E094003B}"/>
                </a:ext>
              </a:extLst>
            </p:cNvPr>
            <p:cNvCxnSpPr>
              <a:cxnSpLocks/>
            </p:cNvCxnSpPr>
            <p:nvPr/>
          </p:nvCxnSpPr>
          <p:spPr>
            <a:xfrm flipH="1">
              <a:off x="-2154919" y="4004051"/>
              <a:ext cx="852438" cy="743773"/>
            </a:xfrm>
            <a:prstGeom prst="line">
              <a:avLst/>
            </a:prstGeom>
            <a:ln w="5715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7237906"/>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iterate>
                                    <p:tmAbs val="0"/>
                                  </p:iterate>
                                  <p:childTnLst>
                                    <p:set>
                                      <p:cBhvr>
                                        <p:cTn id="27" fill="hold"/>
                                        <p:tgtEl>
                                          <p:spTgt spid="37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iterate>
                                    <p:tmAbs val="0"/>
                                  </p:iterate>
                                  <p:childTnLst>
                                    <p:set>
                                      <p:cBhvr>
                                        <p:cTn id="31" fill="hold"/>
                                        <p:tgtEl>
                                          <p:spTgt spid="3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 grpId="0" animBg="1" advAuto="0"/>
      <p:bldP spid="373" grpId="0" animBg="1" advAuto="0"/>
      <p:bldP spid="20" grpId="0" animBg="1"/>
      <p:bldP spid="21" grpId="0" animBg="1"/>
      <p:bldP spid="2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Il prolema della massività dei neutrini"/>
          <p:cNvSpPr txBox="1">
            <a:spLocks noGrp="1"/>
          </p:cNvSpPr>
          <p:nvPr>
            <p:ph type="title"/>
          </p:nvPr>
        </p:nvSpPr>
        <p:spPr>
          <a:xfrm>
            <a:off x="1058269" y="175938"/>
            <a:ext cx="6192840" cy="1295403"/>
          </a:xfrm>
          <a:prstGeom prst="rect">
            <a:avLst/>
          </a:prstGeom>
        </p:spPr>
        <p:txBody>
          <a:bodyPr/>
          <a:lstStyle>
            <a:lvl1pPr defTabSz="822958">
              <a:defRPr sz="3500">
                <a:ln w="10287">
                  <a:solidFill>
                    <a:srgbClr val="376092"/>
                  </a:solidFill>
                </a:ln>
                <a:effectLst>
                  <a:outerShdw blurRad="38100" dist="18288" dir="1800000" rotWithShape="0">
                    <a:srgbClr val="000000">
                      <a:alpha val="40000"/>
                    </a:srgbClr>
                  </a:outerShdw>
                </a:effectLst>
              </a:defRPr>
            </a:lvl1pPr>
          </a:lstStyle>
          <a:p>
            <a:r>
              <a:rPr dirty="0"/>
              <a:t>Il pro</a:t>
            </a:r>
            <a:r>
              <a:rPr lang="it-IT" dirty="0"/>
              <a:t>b</a:t>
            </a:r>
            <a:r>
              <a:rPr dirty="0" err="1"/>
              <a:t>lema</a:t>
            </a:r>
            <a:r>
              <a:rPr dirty="0"/>
              <a:t> </a:t>
            </a:r>
            <a:r>
              <a:rPr dirty="0" err="1"/>
              <a:t>della</a:t>
            </a:r>
            <a:r>
              <a:rPr dirty="0"/>
              <a:t> mass</a:t>
            </a:r>
            <a:r>
              <a:rPr lang="it-IT" dirty="0"/>
              <a:t>a</a:t>
            </a:r>
            <a:r>
              <a:rPr dirty="0"/>
              <a:t> </a:t>
            </a:r>
            <a:r>
              <a:rPr dirty="0" err="1"/>
              <a:t>dei</a:t>
            </a:r>
            <a:r>
              <a:rPr dirty="0"/>
              <a:t> </a:t>
            </a:r>
            <a:r>
              <a:rPr dirty="0" err="1"/>
              <a:t>neutrini</a:t>
            </a:r>
            <a:endParaRPr dirty="0"/>
          </a:p>
        </p:txBody>
      </p:sp>
      <p:sp>
        <p:nvSpPr>
          <p:cNvPr id="377" name="I neutrini hanno massa (oscillazione neutrini SNO)"/>
          <p:cNvSpPr txBox="1"/>
          <p:nvPr/>
        </p:nvSpPr>
        <p:spPr>
          <a:xfrm>
            <a:off x="417140" y="1738629"/>
            <a:ext cx="7567219" cy="4597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marL="228600" indent="-228600">
              <a:buSzPct val="80000"/>
              <a:buBlip>
                <a:blip r:embed="rId2"/>
              </a:buBlip>
              <a:defRPr sz="2500">
                <a:latin typeface="+mn-lt"/>
                <a:ea typeface="+mn-ea"/>
                <a:cs typeface="+mn-cs"/>
                <a:sym typeface="Calibri"/>
              </a:defRPr>
            </a:lvl1pPr>
          </a:lstStyle>
          <a:p>
            <a:r>
              <a:rPr dirty="0"/>
              <a:t>I </a:t>
            </a:r>
            <a:r>
              <a:rPr dirty="0" err="1"/>
              <a:t>neutrini</a:t>
            </a:r>
            <a:r>
              <a:rPr dirty="0"/>
              <a:t> </a:t>
            </a:r>
            <a:r>
              <a:rPr dirty="0" err="1"/>
              <a:t>hanno</a:t>
            </a:r>
            <a:r>
              <a:rPr dirty="0"/>
              <a:t> </a:t>
            </a:r>
            <a:r>
              <a:rPr dirty="0" err="1"/>
              <a:t>massa</a:t>
            </a:r>
            <a:r>
              <a:rPr dirty="0"/>
              <a:t> (</a:t>
            </a:r>
            <a:r>
              <a:rPr dirty="0" err="1"/>
              <a:t>oscillazione</a:t>
            </a:r>
            <a:r>
              <a:rPr dirty="0"/>
              <a:t> </a:t>
            </a:r>
            <a:r>
              <a:rPr dirty="0" err="1"/>
              <a:t>neutrini</a:t>
            </a:r>
            <a:r>
              <a:rPr dirty="0"/>
              <a:t>)</a:t>
            </a:r>
          </a:p>
        </p:txBody>
      </p:sp>
      <p:sp>
        <p:nvSpPr>
          <p:cNvPr id="378" name="MA il modello standard li prevedeva privi di massa"/>
          <p:cNvSpPr txBox="1"/>
          <p:nvPr/>
        </p:nvSpPr>
        <p:spPr>
          <a:xfrm>
            <a:off x="214114" y="2198371"/>
            <a:ext cx="8757751" cy="1310639"/>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a:defRPr sz="5000" b="1">
                <a:solidFill>
                  <a:srgbClr val="FF2600"/>
                </a:solidFill>
                <a:latin typeface="+mn-lt"/>
                <a:ea typeface="+mn-ea"/>
                <a:cs typeface="+mn-cs"/>
                <a:sym typeface="Calibri"/>
              </a:defRPr>
            </a:pPr>
            <a:r>
              <a:t>MA</a:t>
            </a:r>
            <a:r>
              <a:rPr sz="3300" b="0">
                <a:solidFill>
                  <a:srgbClr val="000000"/>
                </a:solidFill>
              </a:rPr>
              <a:t> il </a:t>
            </a:r>
            <a:r>
              <a:rPr sz="3300" b="0" u="sng">
                <a:solidFill>
                  <a:srgbClr val="000000"/>
                </a:solidFill>
              </a:rPr>
              <a:t>modello standard</a:t>
            </a:r>
            <a:r>
              <a:rPr sz="3300" b="0">
                <a:solidFill>
                  <a:srgbClr val="000000"/>
                </a:solidFill>
              </a:rPr>
              <a:t> li prevedeva privi di massa </a:t>
            </a:r>
          </a:p>
        </p:txBody>
      </p:sp>
      <p:grpSp>
        <p:nvGrpSpPr>
          <p:cNvPr id="381" name="Insufficienza del modello standard a spiegare la materia che conosciamo!"/>
          <p:cNvGrpSpPr/>
          <p:nvPr/>
        </p:nvGrpSpPr>
        <p:grpSpPr>
          <a:xfrm>
            <a:off x="417140" y="3458147"/>
            <a:ext cx="8049816" cy="1647037"/>
            <a:chOff x="0" y="0"/>
            <a:chExt cx="8049814" cy="1647036"/>
          </a:xfrm>
        </p:grpSpPr>
        <p:sp>
          <p:nvSpPr>
            <p:cNvPr id="379" name="Rettangolo"/>
            <p:cNvSpPr/>
            <p:nvPr/>
          </p:nvSpPr>
          <p:spPr>
            <a:xfrm>
              <a:off x="0" y="-1"/>
              <a:ext cx="8049815" cy="1647038"/>
            </a:xfrm>
            <a:prstGeom prst="rect">
              <a:avLst/>
            </a:prstGeom>
            <a:solidFill>
              <a:srgbClr val="FFFB00"/>
            </a:solidFill>
            <a:ln w="25400" cap="flat">
              <a:solidFill>
                <a:schemeClr val="accent1"/>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sz="2900">
                  <a:latin typeface="+mn-lt"/>
                  <a:ea typeface="+mn-ea"/>
                  <a:cs typeface="+mn-cs"/>
                  <a:sym typeface="Calibri"/>
                </a:defRPr>
              </a:pPr>
              <a:endParaRPr/>
            </a:p>
          </p:txBody>
        </p:sp>
        <p:sp>
          <p:nvSpPr>
            <p:cNvPr id="380" name="Insufficienza del modello standard a spiegare la materia che conosciamo!"/>
            <p:cNvSpPr txBox="1"/>
            <p:nvPr/>
          </p:nvSpPr>
          <p:spPr>
            <a:xfrm>
              <a:off x="0" y="358699"/>
              <a:ext cx="8049815" cy="9296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a:defRPr sz="2900">
                  <a:latin typeface="+mn-lt"/>
                  <a:ea typeface="+mn-ea"/>
                  <a:cs typeface="+mn-cs"/>
                  <a:sym typeface="Calibri"/>
                </a:defRPr>
              </a:lvl1pPr>
            </a:lstStyle>
            <a:p>
              <a:r>
                <a:t>Insufficienza del modello standard a spiegare la materia che conosciamo!</a:t>
              </a:r>
            </a:p>
          </p:txBody>
        </p:sp>
      </p:grpSp>
      <p:sp>
        <p:nvSpPr>
          <p:cNvPr id="382" name="CasellaDiTesto 1"/>
          <p:cNvSpPr txBox="1"/>
          <p:nvPr/>
        </p:nvSpPr>
        <p:spPr>
          <a:xfrm>
            <a:off x="1763688" y="5260557"/>
            <a:ext cx="5082509" cy="95410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2800">
                <a:latin typeface="+mn-lt"/>
                <a:ea typeface="+mn-ea"/>
                <a:cs typeface="+mn-cs"/>
                <a:sym typeface="Calibri"/>
              </a:defRPr>
            </a:lvl1pPr>
          </a:lstStyle>
          <a:p>
            <a:r>
              <a:rPr lang="it-IT" dirty="0"/>
              <a:t>Occorre superare il modello standard : ma come </a:t>
            </a:r>
            <a:endParaRPr dirty="0"/>
          </a:p>
        </p:txBody>
      </p:sp>
      <p:sp>
        <p:nvSpPr>
          <p:cNvPr id="383" name="CasellaDiTesto 2"/>
          <p:cNvSpPr txBox="1"/>
          <p:nvPr/>
        </p:nvSpPr>
        <p:spPr>
          <a:xfrm>
            <a:off x="6803891" y="5275945"/>
            <a:ext cx="412930" cy="923326"/>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5400" b="1">
                <a:solidFill>
                  <a:srgbClr val="FF0000"/>
                </a:solidFill>
                <a:latin typeface="+mn-lt"/>
                <a:ea typeface="+mn-ea"/>
                <a:cs typeface="+mn-cs"/>
                <a:sym typeface="Calibri"/>
              </a:defRPr>
            </a:lvl1pPr>
          </a:lstStyle>
          <a:p>
            <a:r>
              <a:rPr lang="it-IT" dirty="0"/>
              <a:t>?</a:t>
            </a:r>
            <a:endParaRPr dirty="0"/>
          </a:p>
        </p:txBody>
      </p:sp>
    </p:spTree>
    <p:extLst>
      <p:ext uri="{BB962C8B-B14F-4D97-AF65-F5344CB8AC3E}">
        <p14:creationId xmlns:p14="http://schemas.microsoft.com/office/powerpoint/2010/main" val="2918553607"/>
      </p:ext>
    </p:extLst>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Il modello standard"/>
          <p:cNvSpPr txBox="1">
            <a:spLocks noGrp="1"/>
          </p:cNvSpPr>
          <p:nvPr>
            <p:ph type="title"/>
          </p:nvPr>
        </p:nvSpPr>
        <p:spPr>
          <a:xfrm>
            <a:off x="1043607" y="188638"/>
            <a:ext cx="6192840" cy="1295403"/>
          </a:xfrm>
          <a:prstGeom prst="rect">
            <a:avLst/>
          </a:prstGeom>
        </p:spPr>
        <p:txBody>
          <a:bodyPr/>
          <a:lstStyle/>
          <a:p>
            <a:r>
              <a:t>Il modello standard</a:t>
            </a:r>
          </a:p>
        </p:txBody>
      </p:sp>
      <p:pic>
        <p:nvPicPr>
          <p:cNvPr id="386" name="Immagine" descr="Immagine"/>
          <p:cNvPicPr>
            <a:picLocks noChangeAspect="1"/>
          </p:cNvPicPr>
          <p:nvPr/>
        </p:nvPicPr>
        <p:blipFill>
          <a:blip r:embed="rId2">
            <a:extLst/>
          </a:blip>
          <a:srcRect l="15165" t="2939"/>
          <a:stretch>
            <a:fillRect/>
          </a:stretch>
        </p:blipFill>
        <p:spPr>
          <a:xfrm>
            <a:off x="1860175" y="1585935"/>
            <a:ext cx="5721293" cy="4835567"/>
          </a:xfrm>
          <a:prstGeom prst="rect">
            <a:avLst/>
          </a:prstGeom>
          <a:ln w="12700">
            <a:miter lim="400000"/>
          </a:ln>
        </p:spPr>
      </p:pic>
      <p:grpSp>
        <p:nvGrpSpPr>
          <p:cNvPr id="389" name="Perché è stato introdotto?"/>
          <p:cNvGrpSpPr/>
          <p:nvPr/>
        </p:nvGrpSpPr>
        <p:grpSpPr>
          <a:xfrm>
            <a:off x="7523226" y="2270149"/>
            <a:ext cx="1729294" cy="1086183"/>
            <a:chOff x="0" y="0"/>
            <a:chExt cx="1507332" cy="1027509"/>
          </a:xfrm>
        </p:grpSpPr>
        <p:sp>
          <p:nvSpPr>
            <p:cNvPr id="387" name="Forma"/>
            <p:cNvSpPr/>
            <p:nvPr/>
          </p:nvSpPr>
          <p:spPr>
            <a:xfrm>
              <a:off x="0" y="-1"/>
              <a:ext cx="1507334" cy="1027511"/>
            </a:xfrm>
            <a:custGeom>
              <a:avLst/>
              <a:gdLst/>
              <a:ahLst/>
              <a:cxnLst>
                <a:cxn ang="0">
                  <a:pos x="wd2" y="hd2"/>
                </a:cxn>
                <a:cxn ang="5400000">
                  <a:pos x="wd2" y="hd2"/>
                </a:cxn>
                <a:cxn ang="10800000">
                  <a:pos x="wd2" y="hd2"/>
                </a:cxn>
                <a:cxn ang="16200000">
                  <a:pos x="wd2" y="hd2"/>
                </a:cxn>
              </a:cxnLst>
              <a:rect l="0" t="0" r="r" b="b"/>
              <a:pathLst>
                <a:path w="21600" h="21600" extrusionOk="0">
                  <a:moveTo>
                    <a:pt x="4311" y="0"/>
                  </a:moveTo>
                  <a:cubicBezTo>
                    <a:pt x="3808" y="0"/>
                    <a:pt x="3401" y="598"/>
                    <a:pt x="3401" y="1335"/>
                  </a:cubicBezTo>
                  <a:lnTo>
                    <a:pt x="3401" y="6190"/>
                  </a:lnTo>
                  <a:lnTo>
                    <a:pt x="0" y="8869"/>
                  </a:lnTo>
                  <a:lnTo>
                    <a:pt x="3401" y="11538"/>
                  </a:lnTo>
                  <a:lnTo>
                    <a:pt x="3401" y="20265"/>
                  </a:lnTo>
                  <a:cubicBezTo>
                    <a:pt x="3401" y="21002"/>
                    <a:pt x="3808" y="21600"/>
                    <a:pt x="4311" y="21600"/>
                  </a:cubicBezTo>
                  <a:lnTo>
                    <a:pt x="20690" y="21600"/>
                  </a:lnTo>
                  <a:cubicBezTo>
                    <a:pt x="21193" y="21600"/>
                    <a:pt x="21600" y="21002"/>
                    <a:pt x="21600" y="20265"/>
                  </a:cubicBezTo>
                  <a:lnTo>
                    <a:pt x="21600" y="1335"/>
                  </a:lnTo>
                  <a:cubicBezTo>
                    <a:pt x="21600" y="598"/>
                    <a:pt x="21193" y="0"/>
                    <a:pt x="20690" y="0"/>
                  </a:cubicBezTo>
                  <a:lnTo>
                    <a:pt x="4311" y="0"/>
                  </a:lnTo>
                  <a:close/>
                </a:path>
              </a:pathLst>
            </a:custGeom>
            <a:solidFill>
              <a:srgbClr val="FFFFFF"/>
            </a:solidFill>
            <a:ln w="25400" cap="flat">
              <a:solidFill>
                <a:schemeClr val="accent1"/>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388" name="Perché è stato introdotto?"/>
            <p:cNvSpPr txBox="1"/>
            <p:nvPr/>
          </p:nvSpPr>
          <p:spPr>
            <a:xfrm>
              <a:off x="0" y="67985"/>
              <a:ext cx="1507333" cy="8915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a:defRPr>
                  <a:latin typeface="+mn-lt"/>
                  <a:ea typeface="+mn-ea"/>
                  <a:cs typeface="+mn-cs"/>
                  <a:sym typeface="Calibri"/>
                </a:defRPr>
              </a:lvl1pPr>
            </a:lstStyle>
            <a:p>
              <a:r>
                <a:t>Perché è stato introdotto?</a:t>
              </a:r>
            </a:p>
          </p:txBody>
        </p:sp>
      </p:grpSp>
      <p:grpSp>
        <p:nvGrpSpPr>
          <p:cNvPr id="392" name="Cos’è?"/>
          <p:cNvGrpSpPr/>
          <p:nvPr/>
        </p:nvGrpSpPr>
        <p:grpSpPr>
          <a:xfrm>
            <a:off x="467716" y="1724168"/>
            <a:ext cx="1617268" cy="733823"/>
            <a:chOff x="0" y="0"/>
            <a:chExt cx="1617266" cy="733822"/>
          </a:xfrm>
        </p:grpSpPr>
        <p:sp>
          <p:nvSpPr>
            <p:cNvPr id="390" name="Forma"/>
            <p:cNvSpPr/>
            <p:nvPr/>
          </p:nvSpPr>
          <p:spPr>
            <a:xfrm>
              <a:off x="0" y="-1"/>
              <a:ext cx="1617267" cy="733824"/>
            </a:xfrm>
            <a:custGeom>
              <a:avLst/>
              <a:gdLst/>
              <a:ahLst/>
              <a:cxnLst>
                <a:cxn ang="0">
                  <a:pos x="wd2" y="hd2"/>
                </a:cxn>
                <a:cxn ang="5400000">
                  <a:pos x="wd2" y="hd2"/>
                </a:cxn>
                <a:cxn ang="10800000">
                  <a:pos x="wd2" y="hd2"/>
                </a:cxn>
                <a:cxn ang="16200000">
                  <a:pos x="wd2" y="hd2"/>
                </a:cxn>
              </a:cxnLst>
              <a:rect l="0" t="0" r="r" b="b"/>
              <a:pathLst>
                <a:path w="21600" h="21600" extrusionOk="0">
                  <a:moveTo>
                    <a:pt x="848" y="0"/>
                  </a:moveTo>
                  <a:cubicBezTo>
                    <a:pt x="380" y="0"/>
                    <a:pt x="0" y="837"/>
                    <a:pt x="0" y="1869"/>
                  </a:cubicBezTo>
                  <a:lnTo>
                    <a:pt x="0" y="19731"/>
                  </a:lnTo>
                  <a:cubicBezTo>
                    <a:pt x="0" y="20763"/>
                    <a:pt x="380" y="21600"/>
                    <a:pt x="848" y="21600"/>
                  </a:cubicBezTo>
                  <a:lnTo>
                    <a:pt x="16114" y="21600"/>
                  </a:lnTo>
                  <a:cubicBezTo>
                    <a:pt x="16582" y="21600"/>
                    <a:pt x="16962" y="20763"/>
                    <a:pt x="16962" y="19731"/>
                  </a:cubicBezTo>
                  <a:lnTo>
                    <a:pt x="16962" y="10572"/>
                  </a:lnTo>
                  <a:lnTo>
                    <a:pt x="21600" y="6834"/>
                  </a:lnTo>
                  <a:lnTo>
                    <a:pt x="16962" y="3096"/>
                  </a:lnTo>
                  <a:lnTo>
                    <a:pt x="16962" y="1869"/>
                  </a:lnTo>
                  <a:cubicBezTo>
                    <a:pt x="16962" y="837"/>
                    <a:pt x="16582" y="0"/>
                    <a:pt x="16114" y="0"/>
                  </a:cubicBezTo>
                  <a:lnTo>
                    <a:pt x="848" y="0"/>
                  </a:lnTo>
                  <a:close/>
                </a:path>
              </a:pathLst>
            </a:custGeom>
            <a:solidFill>
              <a:srgbClr val="FFFFFF"/>
            </a:solidFill>
            <a:ln w="25400" cap="flat">
              <a:solidFill>
                <a:schemeClr val="accent1"/>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391" name="Cos’è?"/>
            <p:cNvSpPr txBox="1"/>
            <p:nvPr/>
          </p:nvSpPr>
          <p:spPr>
            <a:xfrm>
              <a:off x="-1" y="187842"/>
              <a:ext cx="1617268" cy="3581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a:defRPr>
                  <a:latin typeface="+mn-lt"/>
                  <a:ea typeface="+mn-ea"/>
                  <a:cs typeface="+mn-cs"/>
                  <a:sym typeface="Calibri"/>
                </a:defRPr>
              </a:lvl1pPr>
            </a:lstStyle>
            <a:p>
              <a:r>
                <a:t>Cos’è?</a:t>
              </a:r>
            </a:p>
          </p:txBody>
        </p:sp>
      </p:grpSp>
      <p:grpSp>
        <p:nvGrpSpPr>
          <p:cNvPr id="395" name="Quali sono i suoi limiti?"/>
          <p:cNvGrpSpPr/>
          <p:nvPr/>
        </p:nvGrpSpPr>
        <p:grpSpPr>
          <a:xfrm>
            <a:off x="7408067" y="4787899"/>
            <a:ext cx="1479553" cy="922339"/>
            <a:chOff x="0" y="0"/>
            <a:chExt cx="1479551" cy="922337"/>
          </a:xfrm>
        </p:grpSpPr>
        <p:sp>
          <p:nvSpPr>
            <p:cNvPr id="393" name="Forma"/>
            <p:cNvSpPr/>
            <p:nvPr/>
          </p:nvSpPr>
          <p:spPr>
            <a:xfrm>
              <a:off x="0" y="-1"/>
              <a:ext cx="1479551" cy="922339"/>
            </a:xfrm>
            <a:custGeom>
              <a:avLst/>
              <a:gdLst/>
              <a:ahLst/>
              <a:cxnLst>
                <a:cxn ang="0">
                  <a:pos x="wd2" y="hd2"/>
                </a:cxn>
                <a:cxn ang="5400000">
                  <a:pos x="wd2" y="hd2"/>
                </a:cxn>
                <a:cxn ang="10800000">
                  <a:pos x="wd2" y="hd2"/>
                </a:cxn>
                <a:cxn ang="16200000">
                  <a:pos x="wd2" y="hd2"/>
                </a:cxn>
              </a:cxnLst>
              <a:rect l="0" t="0" r="r" b="b"/>
              <a:pathLst>
                <a:path w="21600" h="21600" extrusionOk="0">
                  <a:moveTo>
                    <a:pt x="5041" y="0"/>
                  </a:moveTo>
                  <a:cubicBezTo>
                    <a:pt x="4529" y="0"/>
                    <a:pt x="4114" y="666"/>
                    <a:pt x="4114" y="1487"/>
                  </a:cubicBezTo>
                  <a:lnTo>
                    <a:pt x="4114" y="3207"/>
                  </a:lnTo>
                  <a:lnTo>
                    <a:pt x="0" y="6181"/>
                  </a:lnTo>
                  <a:lnTo>
                    <a:pt x="4114" y="9155"/>
                  </a:lnTo>
                  <a:lnTo>
                    <a:pt x="4114" y="20113"/>
                  </a:lnTo>
                  <a:cubicBezTo>
                    <a:pt x="4114" y="20934"/>
                    <a:pt x="4529" y="21600"/>
                    <a:pt x="5041" y="21600"/>
                  </a:cubicBezTo>
                  <a:lnTo>
                    <a:pt x="20673" y="21600"/>
                  </a:lnTo>
                  <a:cubicBezTo>
                    <a:pt x="21185" y="21600"/>
                    <a:pt x="21600" y="20934"/>
                    <a:pt x="21600" y="20113"/>
                  </a:cubicBezTo>
                  <a:lnTo>
                    <a:pt x="21600" y="1487"/>
                  </a:lnTo>
                  <a:cubicBezTo>
                    <a:pt x="21600" y="666"/>
                    <a:pt x="21185" y="0"/>
                    <a:pt x="20673" y="0"/>
                  </a:cubicBezTo>
                  <a:lnTo>
                    <a:pt x="5041" y="0"/>
                  </a:lnTo>
                  <a:close/>
                </a:path>
              </a:pathLst>
            </a:custGeom>
            <a:solidFill>
              <a:srgbClr val="FFFFFF"/>
            </a:solidFill>
            <a:ln w="25400" cap="flat">
              <a:solidFill>
                <a:schemeClr val="accent1"/>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394" name="Quali sono i suoi limiti?"/>
            <p:cNvSpPr txBox="1"/>
            <p:nvPr/>
          </p:nvSpPr>
          <p:spPr>
            <a:xfrm>
              <a:off x="-1" y="148750"/>
              <a:ext cx="1479553" cy="6248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a:defRPr>
                  <a:latin typeface="+mn-lt"/>
                  <a:ea typeface="+mn-ea"/>
                  <a:cs typeface="+mn-cs"/>
                  <a:sym typeface="Calibri"/>
                </a:defRPr>
              </a:lvl1pPr>
            </a:lstStyle>
            <a:p>
              <a:r>
                <a:t>Quali sono i suoi limiti?</a:t>
              </a:r>
            </a:p>
          </p:txBody>
        </p:sp>
      </p:grpSp>
      <p:grpSp>
        <p:nvGrpSpPr>
          <p:cNvPr id="398" name="In cosa consiste?"/>
          <p:cNvGrpSpPr/>
          <p:nvPr/>
        </p:nvGrpSpPr>
        <p:grpSpPr>
          <a:xfrm>
            <a:off x="481408" y="3865567"/>
            <a:ext cx="1589884" cy="824313"/>
            <a:chOff x="0" y="0"/>
            <a:chExt cx="1589882" cy="824311"/>
          </a:xfrm>
        </p:grpSpPr>
        <p:sp>
          <p:nvSpPr>
            <p:cNvPr id="396" name="Forma"/>
            <p:cNvSpPr/>
            <p:nvPr/>
          </p:nvSpPr>
          <p:spPr>
            <a:xfrm>
              <a:off x="-1" y="-1"/>
              <a:ext cx="1589884" cy="824313"/>
            </a:xfrm>
            <a:custGeom>
              <a:avLst/>
              <a:gdLst/>
              <a:ahLst/>
              <a:cxnLst>
                <a:cxn ang="0">
                  <a:pos x="wd2" y="hd2"/>
                </a:cxn>
                <a:cxn ang="5400000">
                  <a:pos x="wd2" y="hd2"/>
                </a:cxn>
                <a:cxn ang="10800000">
                  <a:pos x="wd2" y="hd2"/>
                </a:cxn>
                <a:cxn ang="16200000">
                  <a:pos x="wd2" y="hd2"/>
                </a:cxn>
              </a:cxnLst>
              <a:rect l="0" t="0" r="r" b="b"/>
              <a:pathLst>
                <a:path w="21600" h="21600" extrusionOk="0">
                  <a:moveTo>
                    <a:pt x="863" y="0"/>
                  </a:moveTo>
                  <a:cubicBezTo>
                    <a:pt x="386" y="0"/>
                    <a:pt x="0" y="745"/>
                    <a:pt x="0" y="1664"/>
                  </a:cubicBezTo>
                  <a:lnTo>
                    <a:pt x="0" y="19936"/>
                  </a:lnTo>
                  <a:cubicBezTo>
                    <a:pt x="0" y="20855"/>
                    <a:pt x="386" y="21600"/>
                    <a:pt x="863" y="21600"/>
                  </a:cubicBezTo>
                  <a:lnTo>
                    <a:pt x="16391" y="21600"/>
                  </a:lnTo>
                  <a:cubicBezTo>
                    <a:pt x="16868" y="21600"/>
                    <a:pt x="17254" y="20855"/>
                    <a:pt x="17254" y="19936"/>
                  </a:cubicBezTo>
                  <a:lnTo>
                    <a:pt x="17254" y="12095"/>
                  </a:lnTo>
                  <a:lnTo>
                    <a:pt x="21600" y="8777"/>
                  </a:lnTo>
                  <a:lnTo>
                    <a:pt x="17254" y="5449"/>
                  </a:lnTo>
                  <a:lnTo>
                    <a:pt x="17254" y="1664"/>
                  </a:lnTo>
                  <a:cubicBezTo>
                    <a:pt x="17254" y="745"/>
                    <a:pt x="16868" y="0"/>
                    <a:pt x="16391" y="0"/>
                  </a:cubicBezTo>
                  <a:lnTo>
                    <a:pt x="863" y="0"/>
                  </a:lnTo>
                  <a:close/>
                </a:path>
              </a:pathLst>
            </a:custGeom>
            <a:solidFill>
              <a:srgbClr val="FFFFFF"/>
            </a:solidFill>
            <a:ln w="25400" cap="flat">
              <a:solidFill>
                <a:schemeClr val="accent1"/>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397" name="In cosa consiste?"/>
            <p:cNvSpPr txBox="1"/>
            <p:nvPr/>
          </p:nvSpPr>
          <p:spPr>
            <a:xfrm>
              <a:off x="-1" y="99736"/>
              <a:ext cx="1589884" cy="6248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a:defRPr>
                  <a:latin typeface="+mn-lt"/>
                  <a:ea typeface="+mn-ea"/>
                  <a:cs typeface="+mn-cs"/>
                  <a:sym typeface="Calibri"/>
                </a:defRPr>
              </a:lvl1pPr>
            </a:lstStyle>
            <a:p>
              <a:r>
                <a:t>In cosa consiste?</a:t>
              </a:r>
            </a:p>
          </p:txBody>
        </p:sp>
      </p:grpSp>
      <p:grpSp>
        <p:nvGrpSpPr>
          <p:cNvPr id="401" name="+rispettiva antimateria"/>
          <p:cNvGrpSpPr/>
          <p:nvPr/>
        </p:nvGrpSpPr>
        <p:grpSpPr>
          <a:xfrm>
            <a:off x="2565398" y="5410200"/>
            <a:ext cx="1507336" cy="824591"/>
            <a:chOff x="-1" y="0"/>
            <a:chExt cx="1507334" cy="824590"/>
          </a:xfrm>
        </p:grpSpPr>
        <p:sp>
          <p:nvSpPr>
            <p:cNvPr id="399" name="Rettangolo"/>
            <p:cNvSpPr/>
            <p:nvPr/>
          </p:nvSpPr>
          <p:spPr>
            <a:xfrm>
              <a:off x="-1" y="0"/>
              <a:ext cx="1507334" cy="824590"/>
            </a:xfrm>
            <a:prstGeom prst="rect">
              <a:avLst/>
            </a:prstGeom>
            <a:solidFill>
              <a:srgbClr val="FF0000"/>
            </a:solidFill>
            <a:ln w="25400" cap="flat">
              <a:solidFill>
                <a:srgbClr val="8C3A38"/>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sz="2000" b="1">
                  <a:solidFill>
                    <a:srgbClr val="FFFFFF"/>
                  </a:solidFill>
                  <a:latin typeface="+mn-lt"/>
                  <a:ea typeface="+mn-ea"/>
                  <a:cs typeface="+mn-cs"/>
                  <a:sym typeface="Calibri"/>
                </a:defRPr>
              </a:pPr>
              <a:endParaRPr/>
            </a:p>
          </p:txBody>
        </p:sp>
        <p:sp>
          <p:nvSpPr>
            <p:cNvPr id="400" name="+rispettiva antimateria"/>
            <p:cNvSpPr txBox="1"/>
            <p:nvPr/>
          </p:nvSpPr>
          <p:spPr>
            <a:xfrm>
              <a:off x="-1" y="58355"/>
              <a:ext cx="1507334" cy="707881"/>
            </a:xfrm>
            <a:prstGeom prst="rect">
              <a:avLst/>
            </a:prstGeom>
            <a:solidFill>
              <a:srgbClr val="FFFF00"/>
            </a:solid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defRPr sz="2000" b="1">
                  <a:solidFill>
                    <a:srgbClr val="FFFFFF"/>
                  </a:solidFill>
                  <a:latin typeface="+mn-lt"/>
                  <a:ea typeface="+mn-ea"/>
                  <a:cs typeface="+mn-cs"/>
                  <a:sym typeface="Calibri"/>
                </a:defRPr>
              </a:lvl1pPr>
            </a:lstStyle>
            <a:p>
              <a:r>
                <a:rPr dirty="0">
                  <a:solidFill>
                    <a:schemeClr val="tx1"/>
                  </a:solidFill>
                </a:rPr>
                <a:t>+</a:t>
              </a:r>
              <a:r>
                <a:rPr lang="it-IT" dirty="0">
                  <a:solidFill>
                    <a:schemeClr val="tx1"/>
                  </a:solidFill>
                </a:rPr>
                <a:t> </a:t>
              </a:r>
              <a:r>
                <a:rPr dirty="0" err="1">
                  <a:solidFill>
                    <a:schemeClr val="tx1"/>
                  </a:solidFill>
                </a:rPr>
                <a:t>rispettiv</a:t>
              </a:r>
              <a:r>
                <a:rPr lang="it-IT" dirty="0">
                  <a:solidFill>
                    <a:schemeClr val="tx1"/>
                  </a:solidFill>
                </a:rPr>
                <a:t>e</a:t>
              </a:r>
              <a:r>
                <a:rPr dirty="0">
                  <a:solidFill>
                    <a:schemeClr val="tx1"/>
                  </a:solidFill>
                </a:rPr>
                <a:t> </a:t>
              </a:r>
              <a:r>
                <a:rPr lang="it-IT" dirty="0">
                  <a:solidFill>
                    <a:schemeClr val="tx1"/>
                  </a:solidFill>
                </a:rPr>
                <a:t>antiparticelle</a:t>
              </a:r>
              <a:r>
                <a:rPr dirty="0">
                  <a:solidFill>
                    <a:schemeClr val="tx1"/>
                  </a:solidFill>
                </a:rPr>
                <a:t> </a:t>
              </a:r>
            </a:p>
          </p:txBody>
        </p:sp>
      </p:grpSp>
    </p:spTree>
    <p:extLst>
      <p:ext uri="{BB962C8B-B14F-4D97-AF65-F5344CB8AC3E}">
        <p14:creationId xmlns:p14="http://schemas.microsoft.com/office/powerpoint/2010/main" val="2324732236"/>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8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39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40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3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 grpId="0" animBg="1" advAuto="0"/>
      <p:bldP spid="392" grpId="0" animBg="1" advAuto="0"/>
      <p:bldP spid="395" grpId="0" animBg="1" advAuto="0"/>
      <p:bldP spid="398" grpId="0" animBg="1" advAuto="0"/>
      <p:bldP spid="401" grpId="0" animBg="1" advAuto="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Un altro problema"/>
          <p:cNvSpPr txBox="1">
            <a:spLocks noGrp="1"/>
          </p:cNvSpPr>
          <p:nvPr>
            <p:ph type="title"/>
          </p:nvPr>
        </p:nvSpPr>
        <p:spPr>
          <a:xfrm>
            <a:off x="1058269" y="201338"/>
            <a:ext cx="6192840" cy="1295403"/>
          </a:xfrm>
          <a:prstGeom prst="rect">
            <a:avLst/>
          </a:prstGeom>
        </p:spPr>
        <p:txBody>
          <a:bodyPr/>
          <a:lstStyle/>
          <a:p>
            <a:r>
              <a:t>Un altro problema </a:t>
            </a:r>
          </a:p>
        </p:txBody>
      </p:sp>
      <p:pic>
        <p:nvPicPr>
          <p:cNvPr id="404" name="Immagine" descr="Immagine"/>
          <p:cNvPicPr>
            <a:picLocks noChangeAspect="1"/>
          </p:cNvPicPr>
          <p:nvPr/>
        </p:nvPicPr>
        <p:blipFill>
          <a:blip r:embed="rId3">
            <a:extLst/>
          </a:blip>
          <a:srcRect l="39307" t="49807" r="9583" b="30272"/>
          <a:stretch>
            <a:fillRect/>
          </a:stretch>
        </p:blipFill>
        <p:spPr>
          <a:xfrm>
            <a:off x="110725" y="2032368"/>
            <a:ext cx="4523860" cy="1302530"/>
          </a:xfrm>
          <a:prstGeom prst="rect">
            <a:avLst/>
          </a:prstGeom>
          <a:ln w="38100">
            <a:solidFill>
              <a:schemeClr val="tx1"/>
            </a:solidFill>
            <a:miter lim="400000"/>
          </a:ln>
        </p:spPr>
      </p:pic>
      <p:sp>
        <p:nvSpPr>
          <p:cNvPr id="406" name="Come distinguere i neutrini dagli antineutrini?"/>
          <p:cNvSpPr txBox="1"/>
          <p:nvPr/>
        </p:nvSpPr>
        <p:spPr>
          <a:xfrm>
            <a:off x="5156994" y="1738105"/>
            <a:ext cx="3642332" cy="777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2300">
                <a:latin typeface="+mn-lt"/>
                <a:ea typeface="+mn-ea"/>
                <a:cs typeface="+mn-cs"/>
                <a:sym typeface="Calibri"/>
              </a:defRPr>
            </a:lvl1pPr>
          </a:lstStyle>
          <a:p>
            <a:r>
              <a:rPr dirty="0"/>
              <a:t>Come </a:t>
            </a:r>
            <a:r>
              <a:rPr dirty="0" err="1"/>
              <a:t>distinguere</a:t>
            </a:r>
            <a:r>
              <a:rPr dirty="0"/>
              <a:t> </a:t>
            </a:r>
            <a:r>
              <a:rPr dirty="0" err="1"/>
              <a:t>i</a:t>
            </a:r>
            <a:r>
              <a:rPr dirty="0"/>
              <a:t> </a:t>
            </a:r>
            <a:r>
              <a:rPr dirty="0" err="1"/>
              <a:t>neutrini</a:t>
            </a:r>
            <a:r>
              <a:rPr dirty="0"/>
              <a:t> </a:t>
            </a:r>
            <a:r>
              <a:rPr dirty="0" err="1"/>
              <a:t>dagli</a:t>
            </a:r>
            <a:r>
              <a:rPr dirty="0"/>
              <a:t> </a:t>
            </a:r>
            <a:r>
              <a:rPr dirty="0" err="1"/>
              <a:t>antineutrini</a:t>
            </a:r>
            <a:r>
              <a:rPr dirty="0"/>
              <a:t>?</a:t>
            </a:r>
          </a:p>
        </p:txBody>
      </p:sp>
      <p:sp>
        <p:nvSpPr>
          <p:cNvPr id="407" name="NO carica"/>
          <p:cNvSpPr txBox="1"/>
          <p:nvPr/>
        </p:nvSpPr>
        <p:spPr>
          <a:xfrm>
            <a:off x="5980991" y="2642900"/>
            <a:ext cx="2121370" cy="662939"/>
          </a:xfrm>
          <a:prstGeom prst="rect">
            <a:avLst/>
          </a:prstGeom>
          <a:solidFill>
            <a:srgbClr val="FFFFFF"/>
          </a:solidFill>
          <a:ln w="25400">
            <a:solidFill>
              <a:srgbClr val="F83940"/>
            </a:solidFill>
          </a:ln>
          <a:effectLst>
            <a:outerShdw blurRad="38100" dist="23000" dir="5400000" rotWithShape="0">
              <a:srgbClr val="000000">
                <a:alpha val="35000"/>
              </a:srgbClr>
            </a:outerShdw>
          </a:effectLst>
          <a:extLst>
            <a:ext uri="{C572A759-6A51-4108-AA02-DFA0A04FC94B}">
              <ma14:wrappingTextBoxFlag xmlns="" xmlns:ma14="http://schemas.microsoft.com/office/mac/drawingml/2011/main" val="1"/>
            </a:ext>
          </a:extLst>
        </p:spPr>
        <p:txBody>
          <a:bodyPr lIns="45718" tIns="45718" rIns="45718" bIns="45718">
            <a:spAutoFit/>
          </a:bodyPr>
          <a:lstStyle/>
          <a:p>
            <a:pPr>
              <a:defRPr sz="3700" b="1">
                <a:solidFill>
                  <a:srgbClr val="FF0000"/>
                </a:solidFill>
                <a:latin typeface="+mn-lt"/>
                <a:ea typeface="+mn-ea"/>
                <a:cs typeface="+mn-cs"/>
                <a:sym typeface="Calibri"/>
              </a:defRPr>
            </a:pPr>
            <a:r>
              <a:t>NO</a:t>
            </a:r>
            <a:r>
              <a:rPr sz="2000" b="0"/>
              <a:t> </a:t>
            </a:r>
            <a:r>
              <a:rPr sz="3200" b="0">
                <a:solidFill>
                  <a:srgbClr val="000000"/>
                </a:solidFill>
              </a:rPr>
              <a:t>carica</a:t>
            </a:r>
          </a:p>
        </p:txBody>
      </p:sp>
      <p:sp>
        <p:nvSpPr>
          <p:cNvPr id="408" name="Dirac"/>
          <p:cNvSpPr txBox="1"/>
          <p:nvPr/>
        </p:nvSpPr>
        <p:spPr>
          <a:xfrm>
            <a:off x="1749104" y="3532705"/>
            <a:ext cx="1247101" cy="675639"/>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3900">
                <a:latin typeface="+mn-lt"/>
                <a:ea typeface="+mn-ea"/>
                <a:cs typeface="+mn-cs"/>
                <a:sym typeface="Calibri"/>
              </a:defRPr>
            </a:lvl1pPr>
          </a:lstStyle>
          <a:p>
            <a:r>
              <a:rPr dirty="0"/>
              <a:t>Dirac</a:t>
            </a:r>
          </a:p>
        </p:txBody>
      </p:sp>
      <p:grpSp>
        <p:nvGrpSpPr>
          <p:cNvPr id="411" name="VS"/>
          <p:cNvGrpSpPr/>
          <p:nvPr/>
        </p:nvGrpSpPr>
        <p:grpSpPr>
          <a:xfrm>
            <a:off x="4394698" y="4388087"/>
            <a:ext cx="830847" cy="824593"/>
            <a:chOff x="0" y="0"/>
            <a:chExt cx="830845" cy="824592"/>
          </a:xfrm>
        </p:grpSpPr>
        <p:sp>
          <p:nvSpPr>
            <p:cNvPr id="409" name="Cerchio"/>
            <p:cNvSpPr/>
            <p:nvPr/>
          </p:nvSpPr>
          <p:spPr>
            <a:xfrm>
              <a:off x="0" y="-1"/>
              <a:ext cx="830846" cy="824594"/>
            </a:xfrm>
            <a:prstGeom prst="ellipse">
              <a:avLst/>
            </a:prstGeom>
            <a:gradFill flip="none" rotWithShape="1">
              <a:gsLst>
                <a:gs pos="0">
                  <a:srgbClr val="C96D20"/>
                </a:gs>
                <a:gs pos="80000">
                  <a:srgbClr val="FF9034"/>
                </a:gs>
                <a:gs pos="100000">
                  <a:srgbClr val="FF9035"/>
                </a:gs>
              </a:gsLst>
              <a:lin ang="16200000" scaled="0"/>
            </a:gradFill>
            <a:ln w="9525" cap="flat">
              <a:solidFill>
                <a:srgbClr val="4A7EBB"/>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sz="2300" b="1">
                  <a:solidFill>
                    <a:srgbClr val="FFFFFF"/>
                  </a:solidFill>
                  <a:latin typeface="+mn-lt"/>
                  <a:ea typeface="+mn-ea"/>
                  <a:cs typeface="+mn-cs"/>
                  <a:sym typeface="Calibri"/>
                </a:defRPr>
              </a:pPr>
              <a:endParaRPr/>
            </a:p>
          </p:txBody>
        </p:sp>
        <p:sp>
          <p:nvSpPr>
            <p:cNvPr id="410" name="VS"/>
            <p:cNvSpPr txBox="1"/>
            <p:nvPr/>
          </p:nvSpPr>
          <p:spPr>
            <a:xfrm>
              <a:off x="121674" y="195126"/>
              <a:ext cx="587497" cy="4343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a:defRPr sz="2300" b="1">
                  <a:solidFill>
                    <a:srgbClr val="FFFFFF"/>
                  </a:solidFill>
                  <a:latin typeface="+mn-lt"/>
                  <a:ea typeface="+mn-ea"/>
                  <a:cs typeface="+mn-cs"/>
                  <a:sym typeface="Calibri"/>
                </a:defRPr>
              </a:lvl1pPr>
            </a:lstStyle>
            <a:p>
              <a:r>
                <a:rPr dirty="0"/>
                <a:t>VS</a:t>
              </a:r>
            </a:p>
          </p:txBody>
        </p:sp>
      </p:grpSp>
      <p:sp>
        <p:nvSpPr>
          <p:cNvPr id="412" name="Majorana"/>
          <p:cNvSpPr txBox="1"/>
          <p:nvPr/>
        </p:nvSpPr>
        <p:spPr>
          <a:xfrm>
            <a:off x="5783695" y="3597547"/>
            <a:ext cx="2146767" cy="675639"/>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3900">
                <a:latin typeface="+mn-lt"/>
                <a:ea typeface="+mn-ea"/>
                <a:cs typeface="+mn-cs"/>
                <a:sym typeface="Calibri"/>
              </a:defRPr>
            </a:lvl1pPr>
          </a:lstStyle>
          <a:p>
            <a:r>
              <a:rPr dirty="0" err="1"/>
              <a:t>Majorana</a:t>
            </a:r>
            <a:endParaRPr dirty="0"/>
          </a:p>
        </p:txBody>
      </p:sp>
      <p:pic>
        <p:nvPicPr>
          <p:cNvPr id="9" name="Immagine 8">
            <a:extLst>
              <a:ext uri="{FF2B5EF4-FFF2-40B4-BE49-F238E27FC236}">
                <a16:creationId xmlns:a16="http://schemas.microsoft.com/office/drawing/2014/main" id="{86EF1437-56B1-45B2-9D2B-8BCF0DEE5F0A}"/>
              </a:ext>
            </a:extLst>
          </p:cNvPr>
          <p:cNvPicPr>
            <a:picLocks noChangeAspect="1"/>
          </p:cNvPicPr>
          <p:nvPr/>
        </p:nvPicPr>
        <p:blipFill>
          <a:blip r:embed="rId4"/>
          <a:stretch>
            <a:fillRect/>
          </a:stretch>
        </p:blipFill>
        <p:spPr>
          <a:xfrm>
            <a:off x="348214" y="4208282"/>
            <a:ext cx="3723601" cy="1455770"/>
          </a:xfrm>
          <a:prstGeom prst="rect">
            <a:avLst/>
          </a:prstGeom>
          <a:ln w="38100">
            <a:solidFill>
              <a:schemeClr val="tx1"/>
            </a:solidFill>
          </a:ln>
        </p:spPr>
      </p:pic>
      <p:pic>
        <p:nvPicPr>
          <p:cNvPr id="10" name="Immagine 9">
            <a:extLst>
              <a:ext uri="{FF2B5EF4-FFF2-40B4-BE49-F238E27FC236}">
                <a16:creationId xmlns:a16="http://schemas.microsoft.com/office/drawing/2014/main" id="{7542EA63-45D5-47F9-BF03-D97E75F9DA2C}"/>
              </a:ext>
            </a:extLst>
          </p:cNvPr>
          <p:cNvPicPr>
            <a:picLocks noChangeAspect="1"/>
          </p:cNvPicPr>
          <p:nvPr/>
        </p:nvPicPr>
        <p:blipFill>
          <a:blip r:embed="rId5"/>
          <a:stretch>
            <a:fillRect/>
          </a:stretch>
        </p:blipFill>
        <p:spPr>
          <a:xfrm>
            <a:off x="5678926" y="4333659"/>
            <a:ext cx="2390775" cy="933450"/>
          </a:xfrm>
          <a:prstGeom prst="rect">
            <a:avLst/>
          </a:prstGeom>
          <a:ln w="28575">
            <a:solidFill>
              <a:schemeClr val="tx1"/>
            </a:solidFill>
          </a:ln>
        </p:spPr>
      </p:pic>
      <p:cxnSp>
        <p:nvCxnSpPr>
          <p:cNvPr id="12" name="Connettore 2 11">
            <a:extLst>
              <a:ext uri="{FF2B5EF4-FFF2-40B4-BE49-F238E27FC236}">
                <a16:creationId xmlns:a16="http://schemas.microsoft.com/office/drawing/2014/main" id="{0D07E22A-8458-4595-947B-7549424817FC}"/>
              </a:ext>
            </a:extLst>
          </p:cNvPr>
          <p:cNvCxnSpPr/>
          <p:nvPr/>
        </p:nvCxnSpPr>
        <p:spPr>
          <a:xfrm>
            <a:off x="5631131" y="5541264"/>
            <a:ext cx="229933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ttore 2 25">
            <a:extLst>
              <a:ext uri="{FF2B5EF4-FFF2-40B4-BE49-F238E27FC236}">
                <a16:creationId xmlns:a16="http://schemas.microsoft.com/office/drawing/2014/main" id="{06E591BA-4E3A-4E2D-B096-9D7A94BBE910}"/>
              </a:ext>
            </a:extLst>
          </p:cNvPr>
          <p:cNvCxnSpPr>
            <a:cxnSpLocks/>
          </p:cNvCxnSpPr>
          <p:nvPr/>
        </p:nvCxnSpPr>
        <p:spPr>
          <a:xfrm>
            <a:off x="6914069" y="6165304"/>
            <a:ext cx="99067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ttore 2 27">
            <a:extLst>
              <a:ext uri="{FF2B5EF4-FFF2-40B4-BE49-F238E27FC236}">
                <a16:creationId xmlns:a16="http://schemas.microsoft.com/office/drawing/2014/main" id="{0D453E61-9498-4885-A0DE-981AA0B795BE}"/>
              </a:ext>
            </a:extLst>
          </p:cNvPr>
          <p:cNvCxnSpPr>
            <a:cxnSpLocks/>
          </p:cNvCxnSpPr>
          <p:nvPr/>
        </p:nvCxnSpPr>
        <p:spPr>
          <a:xfrm flipH="1">
            <a:off x="5631131" y="6165304"/>
            <a:ext cx="1089138"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CasellaDiTesto 15">
            <a:extLst>
              <a:ext uri="{FF2B5EF4-FFF2-40B4-BE49-F238E27FC236}">
                <a16:creationId xmlns:a16="http://schemas.microsoft.com/office/drawing/2014/main" id="{82CBEB08-D2E2-448C-95A9-931027D136F4}"/>
              </a:ext>
            </a:extLst>
          </p:cNvPr>
          <p:cNvSpPr txBox="1"/>
          <p:nvPr/>
        </p:nvSpPr>
        <p:spPr>
          <a:xfrm>
            <a:off x="5548428" y="5583664"/>
            <a:ext cx="2592288" cy="369332"/>
          </a:xfrm>
          <a:prstGeom prst="rect">
            <a:avLst/>
          </a:prstGeom>
          <a:noFill/>
        </p:spPr>
        <p:txBody>
          <a:bodyPr wrap="square" rtlCol="0">
            <a:spAutoFit/>
          </a:bodyPr>
          <a:lstStyle/>
          <a:p>
            <a:r>
              <a:rPr lang="it-IT" dirty="0"/>
              <a:t>Direzione propagazione</a:t>
            </a:r>
          </a:p>
        </p:txBody>
      </p:sp>
      <p:sp>
        <p:nvSpPr>
          <p:cNvPr id="32" name="CasellaDiTesto 31">
            <a:extLst>
              <a:ext uri="{FF2B5EF4-FFF2-40B4-BE49-F238E27FC236}">
                <a16:creationId xmlns:a16="http://schemas.microsoft.com/office/drawing/2014/main" id="{DB9CB512-1482-4DFF-A4B8-5624647592B1}"/>
              </a:ext>
            </a:extLst>
          </p:cNvPr>
          <p:cNvSpPr txBox="1"/>
          <p:nvPr/>
        </p:nvSpPr>
        <p:spPr>
          <a:xfrm>
            <a:off x="6459155" y="6165304"/>
            <a:ext cx="1038009" cy="369332"/>
          </a:xfrm>
          <a:prstGeom prst="rect">
            <a:avLst/>
          </a:prstGeom>
          <a:noFill/>
        </p:spPr>
        <p:txBody>
          <a:bodyPr wrap="square" rtlCol="0">
            <a:spAutoFit/>
          </a:bodyPr>
          <a:lstStyle/>
          <a:p>
            <a:r>
              <a:rPr lang="it-IT" dirty="0">
                <a:solidFill>
                  <a:srgbClr val="FF0000"/>
                </a:solidFill>
              </a:rPr>
              <a:t>Spin</a:t>
            </a:r>
          </a:p>
        </p:txBody>
      </p:sp>
    </p:spTree>
    <p:extLst>
      <p:ext uri="{BB962C8B-B14F-4D97-AF65-F5344CB8AC3E}">
        <p14:creationId xmlns:p14="http://schemas.microsoft.com/office/powerpoint/2010/main" val="2730867482"/>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15616" y="188640"/>
            <a:ext cx="6192688" cy="936104"/>
          </a:xfrm>
        </p:spPr>
        <p:txBody>
          <a:bodyPr/>
          <a:lstStyle/>
          <a:p>
            <a:r>
              <a:rPr lang="it-IT" sz="3200" dirty="0"/>
              <a:t>1933: L’Intuito eccezionale di Fermi</a:t>
            </a:r>
          </a:p>
        </p:txBody>
      </p:sp>
      <p:pic>
        <p:nvPicPr>
          <p:cNvPr id="39940" name="Picture 4"/>
          <p:cNvPicPr>
            <a:picLocks noChangeAspect="1" noChangeArrowheads="1"/>
          </p:cNvPicPr>
          <p:nvPr/>
        </p:nvPicPr>
        <p:blipFill>
          <a:blip r:embed="rId3" cstate="print"/>
          <a:srcRect/>
          <a:stretch>
            <a:fillRect/>
          </a:stretch>
        </p:blipFill>
        <p:spPr bwMode="auto">
          <a:xfrm>
            <a:off x="6408204" y="2895600"/>
            <a:ext cx="1800200" cy="792088"/>
          </a:xfrm>
          <a:prstGeom prst="rect">
            <a:avLst/>
          </a:prstGeom>
          <a:noFill/>
          <a:ln w="25400">
            <a:solidFill>
              <a:srgbClr val="FF0000"/>
            </a:solidFill>
            <a:miter lim="800000"/>
            <a:headEnd/>
            <a:tailEnd/>
          </a:ln>
        </p:spPr>
      </p:pic>
      <p:pic>
        <p:nvPicPr>
          <p:cNvPr id="39941" name="Picture 5"/>
          <p:cNvPicPr>
            <a:picLocks noChangeAspect="1" noChangeArrowheads="1"/>
          </p:cNvPicPr>
          <p:nvPr/>
        </p:nvPicPr>
        <p:blipFill>
          <a:blip r:embed="rId4" cstate="print"/>
          <a:srcRect/>
          <a:stretch>
            <a:fillRect/>
          </a:stretch>
        </p:blipFill>
        <p:spPr bwMode="auto">
          <a:xfrm>
            <a:off x="3427523" y="2748406"/>
            <a:ext cx="2304256" cy="1006084"/>
          </a:xfrm>
          <a:prstGeom prst="rect">
            <a:avLst/>
          </a:prstGeom>
          <a:noFill/>
          <a:ln w="25400">
            <a:solidFill>
              <a:schemeClr val="tx1"/>
            </a:solidFill>
            <a:miter lim="800000"/>
            <a:headEnd/>
            <a:tailEnd/>
          </a:ln>
        </p:spPr>
      </p:pic>
      <p:pic>
        <p:nvPicPr>
          <p:cNvPr id="39942" name="Picture 6"/>
          <p:cNvPicPr>
            <a:picLocks noChangeAspect="1" noChangeArrowheads="1"/>
          </p:cNvPicPr>
          <p:nvPr/>
        </p:nvPicPr>
        <p:blipFill>
          <a:blip r:embed="rId5" cstate="print"/>
          <a:srcRect/>
          <a:stretch>
            <a:fillRect/>
          </a:stretch>
        </p:blipFill>
        <p:spPr bwMode="auto">
          <a:xfrm>
            <a:off x="251520" y="1700808"/>
            <a:ext cx="3014915" cy="3600400"/>
          </a:xfrm>
          <a:prstGeom prst="rect">
            <a:avLst/>
          </a:prstGeom>
          <a:noFill/>
          <a:ln w="38100">
            <a:solidFill>
              <a:srgbClr val="FF0000"/>
            </a:solidFill>
            <a:miter lim="800000"/>
            <a:headEnd/>
            <a:tailEnd/>
          </a:ln>
        </p:spPr>
      </p:pic>
      <p:sp>
        <p:nvSpPr>
          <p:cNvPr id="9" name="CasellaDiTesto 8"/>
          <p:cNvSpPr txBox="1"/>
          <p:nvPr/>
        </p:nvSpPr>
        <p:spPr>
          <a:xfrm>
            <a:off x="3419872" y="1268760"/>
            <a:ext cx="5616624" cy="1292662"/>
          </a:xfrm>
          <a:prstGeom prst="rect">
            <a:avLst/>
          </a:prstGeom>
          <a:noFill/>
        </p:spPr>
        <p:txBody>
          <a:bodyPr wrap="square" rtlCol="0">
            <a:spAutoFit/>
          </a:bodyPr>
          <a:lstStyle/>
          <a:p>
            <a:pPr eaLnBrk="0" fontAlgn="base" hangingPunct="0">
              <a:spcBef>
                <a:spcPct val="0"/>
              </a:spcBef>
              <a:spcAft>
                <a:spcPct val="0"/>
              </a:spcAft>
            </a:pPr>
            <a:r>
              <a:rPr lang="it-IT" b="1" dirty="0">
                <a:solidFill>
                  <a:prstClr val="black"/>
                </a:solidFill>
              </a:rPr>
              <a:t>Congresso Solvay del 1933 teoria della “Struttura e proprietà dei nuclei atomici”.</a:t>
            </a:r>
          </a:p>
          <a:p>
            <a:pPr eaLnBrk="0" fontAlgn="base" hangingPunct="0">
              <a:spcBef>
                <a:spcPct val="0"/>
              </a:spcBef>
              <a:spcAft>
                <a:spcPct val="0"/>
              </a:spcAft>
            </a:pPr>
            <a:r>
              <a:rPr lang="it-IT" b="1" dirty="0">
                <a:solidFill>
                  <a:prstClr val="black"/>
                </a:solidFill>
              </a:rPr>
              <a:t>Enrico Fermi introduce  una nuova forza fondamentale : </a:t>
            </a:r>
          </a:p>
          <a:p>
            <a:pPr eaLnBrk="0" fontAlgn="base" hangingPunct="0">
              <a:spcBef>
                <a:spcPct val="0"/>
              </a:spcBef>
              <a:spcAft>
                <a:spcPct val="0"/>
              </a:spcAft>
            </a:pPr>
            <a:r>
              <a:rPr lang="it-IT" sz="2400" b="1" dirty="0">
                <a:solidFill>
                  <a:srgbClr val="FF0000"/>
                </a:solidFill>
              </a:rPr>
              <a:t>LA FORZA NUCLEARE DEBOLE</a:t>
            </a:r>
          </a:p>
        </p:txBody>
      </p:sp>
      <p:sp>
        <p:nvSpPr>
          <p:cNvPr id="11" name="Pergamena 1 10"/>
          <p:cNvSpPr/>
          <p:nvPr/>
        </p:nvSpPr>
        <p:spPr>
          <a:xfrm>
            <a:off x="3260349" y="3980163"/>
            <a:ext cx="2471430" cy="2184747"/>
          </a:xfrm>
          <a:prstGeom prst="verticalScroll">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it-IT" b="1" dirty="0">
                <a:solidFill>
                  <a:prstClr val="black"/>
                </a:solidFill>
              </a:rPr>
              <a:t>CARTA </a:t>
            </a:r>
            <a:r>
              <a:rPr lang="it-IT" b="1" dirty="0" err="1">
                <a:solidFill>
                  <a:prstClr val="black"/>
                </a:solidFill>
              </a:rPr>
              <a:t>DI</a:t>
            </a:r>
            <a:r>
              <a:rPr lang="it-IT" b="1" dirty="0">
                <a:solidFill>
                  <a:prstClr val="black"/>
                </a:solidFill>
              </a:rPr>
              <a:t> IDENTITA’ </a:t>
            </a:r>
          </a:p>
          <a:p>
            <a:pPr algn="ctr" eaLnBrk="0" fontAlgn="base" hangingPunct="0">
              <a:spcBef>
                <a:spcPct val="0"/>
              </a:spcBef>
              <a:spcAft>
                <a:spcPct val="0"/>
              </a:spcAft>
              <a:buFont typeface="Arial" pitchFamily="34" charset="0"/>
              <a:buChar char="•"/>
            </a:pPr>
            <a:r>
              <a:rPr lang="it-IT" dirty="0">
                <a:solidFill>
                  <a:prstClr val="black"/>
                </a:solidFill>
              </a:rPr>
              <a:t>Massa nulla</a:t>
            </a:r>
          </a:p>
          <a:p>
            <a:pPr algn="ctr" eaLnBrk="0" fontAlgn="base" hangingPunct="0">
              <a:spcBef>
                <a:spcPct val="0"/>
              </a:spcBef>
              <a:spcAft>
                <a:spcPct val="0"/>
              </a:spcAft>
              <a:buFont typeface="Arial" pitchFamily="34" charset="0"/>
              <a:buChar char="•"/>
            </a:pPr>
            <a:r>
              <a:rPr lang="it-IT" dirty="0">
                <a:solidFill>
                  <a:prstClr val="black"/>
                </a:solidFill>
              </a:rPr>
              <a:t>Neutra</a:t>
            </a:r>
          </a:p>
          <a:p>
            <a:pPr algn="ctr" eaLnBrk="0" fontAlgn="base" hangingPunct="0">
              <a:spcBef>
                <a:spcPct val="0"/>
              </a:spcBef>
              <a:spcAft>
                <a:spcPct val="0"/>
              </a:spcAft>
              <a:buFont typeface="Arial" pitchFamily="34" charset="0"/>
              <a:buChar char="•"/>
            </a:pPr>
            <a:r>
              <a:rPr lang="it-IT" dirty="0">
                <a:solidFill>
                  <a:prstClr val="black"/>
                </a:solidFill>
              </a:rPr>
              <a:t>Fermione</a:t>
            </a:r>
          </a:p>
          <a:p>
            <a:pPr algn="ctr" eaLnBrk="0" fontAlgn="base" hangingPunct="0">
              <a:spcBef>
                <a:spcPct val="0"/>
              </a:spcBef>
              <a:spcAft>
                <a:spcPct val="0"/>
              </a:spcAft>
              <a:buFont typeface="Arial" pitchFamily="34" charset="0"/>
              <a:buChar char="•"/>
            </a:pPr>
            <a:r>
              <a:rPr lang="it-IT" dirty="0">
                <a:solidFill>
                  <a:prstClr val="black"/>
                </a:solidFill>
              </a:rPr>
              <a:t>Poca interazione con la materia</a:t>
            </a:r>
          </a:p>
        </p:txBody>
      </p:sp>
      <p:pic>
        <p:nvPicPr>
          <p:cNvPr id="39943" name="Picture 7"/>
          <p:cNvPicPr>
            <a:picLocks noChangeAspect="1" noChangeArrowheads="1"/>
          </p:cNvPicPr>
          <p:nvPr/>
        </p:nvPicPr>
        <p:blipFill>
          <a:blip r:embed="rId6" cstate="print"/>
          <a:srcRect/>
          <a:stretch>
            <a:fillRect/>
          </a:stretch>
        </p:blipFill>
        <p:spPr bwMode="auto">
          <a:xfrm>
            <a:off x="6060529" y="4634869"/>
            <a:ext cx="2495550" cy="1524000"/>
          </a:xfrm>
          <a:prstGeom prst="rect">
            <a:avLst/>
          </a:prstGeom>
          <a:noFill/>
          <a:ln w="38100">
            <a:solidFill>
              <a:srgbClr val="FF0000"/>
            </a:solidFill>
            <a:miter lim="800000"/>
            <a:headEnd/>
            <a:tailEnd/>
          </a:ln>
        </p:spPr>
      </p:pic>
      <p:sp>
        <p:nvSpPr>
          <p:cNvPr id="6" name="Freccia in giù 5"/>
          <p:cNvSpPr/>
          <p:nvPr/>
        </p:nvSpPr>
        <p:spPr>
          <a:xfrm>
            <a:off x="7065988" y="3968139"/>
            <a:ext cx="484632" cy="4892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0000"/>
              </a:solidFill>
            </a:endParaRPr>
          </a:p>
        </p:txBody>
      </p:sp>
    </p:spTree>
    <p:extLst>
      <p:ext uri="{BB962C8B-B14F-4D97-AF65-F5344CB8AC3E}">
        <p14:creationId xmlns:p14="http://schemas.microsoft.com/office/powerpoint/2010/main" val="3595733463"/>
      </p:ext>
    </p:extLst>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Esperimenti sul decadimento doppio β"/>
          <p:cNvSpPr txBox="1">
            <a:spLocks noGrp="1"/>
          </p:cNvSpPr>
          <p:nvPr>
            <p:ph type="title"/>
          </p:nvPr>
        </p:nvSpPr>
        <p:spPr>
          <a:xfrm>
            <a:off x="1043607" y="188638"/>
            <a:ext cx="6192840" cy="1295403"/>
          </a:xfrm>
          <a:prstGeom prst="rect">
            <a:avLst/>
          </a:prstGeom>
        </p:spPr>
        <p:txBody>
          <a:bodyPr/>
          <a:lstStyle>
            <a:lvl1pPr defTabSz="822958">
              <a:defRPr sz="3500">
                <a:ln w="10287">
                  <a:solidFill>
                    <a:srgbClr val="376092"/>
                  </a:solidFill>
                </a:ln>
                <a:effectLst>
                  <a:outerShdw blurRad="38100" dist="18288" dir="1800000" rotWithShape="0">
                    <a:srgbClr val="000000">
                      <a:alpha val="40000"/>
                    </a:srgbClr>
                  </a:outerShdw>
                </a:effectLst>
              </a:defRPr>
            </a:lvl1pPr>
          </a:lstStyle>
          <a:p>
            <a:r>
              <a:t>Esperimenti sul decadimento doppio β</a:t>
            </a:r>
          </a:p>
        </p:txBody>
      </p:sp>
      <p:sp>
        <p:nvSpPr>
          <p:cNvPr id="431" name="Cuoricino…"/>
          <p:cNvSpPr txBox="1"/>
          <p:nvPr/>
        </p:nvSpPr>
        <p:spPr>
          <a:xfrm>
            <a:off x="395537" y="1737587"/>
            <a:ext cx="8206656" cy="4081113"/>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180472" indent="-180472">
              <a:lnSpc>
                <a:spcPct val="120000"/>
              </a:lnSpc>
              <a:buSzPct val="100000"/>
              <a:buChar char="•"/>
              <a:defRPr sz="3600">
                <a:latin typeface="+mn-lt"/>
                <a:ea typeface="+mn-ea"/>
                <a:cs typeface="+mn-cs"/>
                <a:sym typeface="Calibri"/>
              </a:defRPr>
            </a:pPr>
            <a:r>
              <a:rPr dirty="0" err="1"/>
              <a:t>Cuoricino</a:t>
            </a:r>
            <a:endParaRPr dirty="0"/>
          </a:p>
          <a:p>
            <a:pPr marL="180472" indent="-180472">
              <a:lnSpc>
                <a:spcPct val="120000"/>
              </a:lnSpc>
              <a:buSzPct val="100000"/>
              <a:buChar char="•"/>
              <a:defRPr sz="3600">
                <a:latin typeface="+mn-lt"/>
                <a:ea typeface="+mn-ea"/>
                <a:cs typeface="+mn-cs"/>
                <a:sym typeface="Calibri"/>
              </a:defRPr>
            </a:pPr>
            <a:r>
              <a:rPr dirty="0"/>
              <a:t>Heidelberg-Moscow</a:t>
            </a:r>
          </a:p>
          <a:p>
            <a:pPr marL="180472" indent="-180472">
              <a:lnSpc>
                <a:spcPct val="120000"/>
              </a:lnSpc>
              <a:buSzPct val="100000"/>
              <a:buChar char="•"/>
              <a:defRPr sz="3600">
                <a:latin typeface="+mn-lt"/>
                <a:ea typeface="+mn-ea"/>
                <a:cs typeface="+mn-cs"/>
                <a:sym typeface="Calibri"/>
              </a:defRPr>
            </a:pPr>
            <a:r>
              <a:rPr dirty="0"/>
              <a:t>Nemo3</a:t>
            </a:r>
          </a:p>
          <a:p>
            <a:pPr marL="180472" indent="-180472">
              <a:lnSpc>
                <a:spcPct val="120000"/>
              </a:lnSpc>
              <a:buSzPct val="100000"/>
              <a:buChar char="•"/>
              <a:defRPr sz="3600">
                <a:latin typeface="+mn-lt"/>
                <a:ea typeface="+mn-ea"/>
                <a:cs typeface="+mn-cs"/>
                <a:sym typeface="Calibri"/>
              </a:defRPr>
            </a:pPr>
            <a:r>
              <a:rPr dirty="0" err="1"/>
              <a:t>Cuore</a:t>
            </a:r>
            <a:r>
              <a:rPr dirty="0"/>
              <a:t> </a:t>
            </a:r>
          </a:p>
          <a:p>
            <a:pPr marL="180472" indent="-180472">
              <a:lnSpc>
                <a:spcPct val="120000"/>
              </a:lnSpc>
              <a:buSzPct val="100000"/>
              <a:buChar char="•"/>
              <a:defRPr sz="3600">
                <a:latin typeface="+mn-lt"/>
                <a:ea typeface="+mn-ea"/>
                <a:cs typeface="+mn-cs"/>
                <a:sym typeface="Calibri"/>
              </a:defRPr>
            </a:pPr>
            <a:r>
              <a:rPr dirty="0"/>
              <a:t>Gerda </a:t>
            </a:r>
          </a:p>
          <a:p>
            <a:pPr marL="180472" indent="-180472">
              <a:lnSpc>
                <a:spcPct val="120000"/>
              </a:lnSpc>
              <a:buSzPct val="100000"/>
              <a:buChar char="•"/>
              <a:defRPr sz="3600">
                <a:latin typeface="+mn-lt"/>
                <a:ea typeface="+mn-ea"/>
                <a:cs typeface="+mn-cs"/>
                <a:sym typeface="Calibri"/>
              </a:defRPr>
            </a:pPr>
            <a:r>
              <a:rPr dirty="0" err="1"/>
              <a:t>Kamland</a:t>
            </a:r>
            <a:r>
              <a:rPr dirty="0"/>
              <a:t>-Zen</a:t>
            </a:r>
          </a:p>
        </p:txBody>
      </p:sp>
      <p:pic>
        <p:nvPicPr>
          <p:cNvPr id="432" name="Immagine" descr="Immagine"/>
          <p:cNvPicPr>
            <a:picLocks noChangeAspect="1"/>
          </p:cNvPicPr>
          <p:nvPr/>
        </p:nvPicPr>
        <p:blipFill>
          <a:blip r:embed="rId2">
            <a:extLst/>
          </a:blip>
          <a:stretch>
            <a:fillRect/>
          </a:stretch>
        </p:blipFill>
        <p:spPr>
          <a:xfrm>
            <a:off x="4499992" y="2276872"/>
            <a:ext cx="4535607" cy="3312368"/>
          </a:xfrm>
          <a:prstGeom prst="rect">
            <a:avLst/>
          </a:prstGeom>
          <a:ln w="12700">
            <a:miter lim="400000"/>
          </a:ln>
        </p:spPr>
      </p:pic>
    </p:spTree>
    <p:extLst>
      <p:ext uri="{BB962C8B-B14F-4D97-AF65-F5344CB8AC3E}">
        <p14:creationId xmlns:p14="http://schemas.microsoft.com/office/powerpoint/2010/main" val="120165371"/>
      </p:ext>
    </p:extLst>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 name="Picture 2" descr="Picture 2"/>
          <p:cNvPicPr>
            <a:picLocks noChangeAspect="1"/>
          </p:cNvPicPr>
          <p:nvPr/>
        </p:nvPicPr>
        <p:blipFill>
          <a:blip r:embed="rId2">
            <a:extLst/>
          </a:blip>
          <a:stretch>
            <a:fillRect/>
          </a:stretch>
        </p:blipFill>
        <p:spPr>
          <a:xfrm>
            <a:off x="4978332" y="4802570"/>
            <a:ext cx="1702074" cy="1623518"/>
          </a:xfrm>
          <a:prstGeom prst="rect">
            <a:avLst/>
          </a:prstGeom>
          <a:ln w="12700">
            <a:miter lim="400000"/>
          </a:ln>
        </p:spPr>
      </p:pic>
      <p:sp>
        <p:nvSpPr>
          <p:cNvPr id="436" name="CasellaDiTesto 4"/>
          <p:cNvSpPr txBox="1"/>
          <p:nvPr/>
        </p:nvSpPr>
        <p:spPr>
          <a:xfrm>
            <a:off x="1619672" y="5288127"/>
            <a:ext cx="3553795" cy="5613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3200" b="1">
                <a:latin typeface="+mn-lt"/>
                <a:ea typeface="+mn-ea"/>
                <a:cs typeface="+mn-cs"/>
                <a:sym typeface="Calibri"/>
              </a:defRPr>
            </a:lvl1pPr>
          </a:lstStyle>
          <a:p>
            <a:r>
              <a:rPr dirty="0"/>
              <a:t>3. </a:t>
            </a:r>
            <a:r>
              <a:rPr dirty="0" err="1"/>
              <a:t>Neutrini</a:t>
            </a:r>
            <a:r>
              <a:rPr dirty="0"/>
              <a:t> </a:t>
            </a:r>
            <a:r>
              <a:rPr dirty="0" err="1"/>
              <a:t>solari</a:t>
            </a:r>
            <a:r>
              <a:rPr dirty="0"/>
              <a:t> </a:t>
            </a:r>
          </a:p>
        </p:txBody>
      </p:sp>
      <p:pic>
        <p:nvPicPr>
          <p:cNvPr id="437" name="Picture 3" descr="Picture 3"/>
          <p:cNvPicPr>
            <a:picLocks noChangeAspect="1"/>
          </p:cNvPicPr>
          <p:nvPr/>
        </p:nvPicPr>
        <p:blipFill>
          <a:blip r:embed="rId3">
            <a:extLst/>
          </a:blip>
          <a:stretch>
            <a:fillRect/>
          </a:stretch>
        </p:blipFill>
        <p:spPr>
          <a:xfrm>
            <a:off x="4497141" y="2640980"/>
            <a:ext cx="4112258" cy="2016226"/>
          </a:xfrm>
          <a:prstGeom prst="rect">
            <a:avLst/>
          </a:prstGeom>
          <a:ln w="12700">
            <a:miter lim="400000"/>
          </a:ln>
        </p:spPr>
      </p:pic>
      <p:sp>
        <p:nvSpPr>
          <p:cNvPr id="438" name="CasellaDiTesto 6"/>
          <p:cNvSpPr txBox="1"/>
          <p:nvPr/>
        </p:nvSpPr>
        <p:spPr>
          <a:xfrm>
            <a:off x="316937" y="3958959"/>
            <a:ext cx="4320483" cy="1031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3200" b="1">
                <a:latin typeface="+mn-lt"/>
                <a:ea typeface="+mn-ea"/>
                <a:cs typeface="+mn-cs"/>
                <a:sym typeface="Calibri"/>
              </a:defRPr>
            </a:lvl1pPr>
          </a:lstStyle>
          <a:p>
            <a:r>
              <a:rPr dirty="0"/>
              <a:t>2. </a:t>
            </a:r>
            <a:r>
              <a:rPr dirty="0" err="1"/>
              <a:t>Neutrini</a:t>
            </a:r>
            <a:r>
              <a:rPr dirty="0"/>
              <a:t> </a:t>
            </a:r>
            <a:r>
              <a:rPr dirty="0" err="1"/>
              <a:t>atmosferici</a:t>
            </a:r>
            <a:r>
              <a:rPr dirty="0"/>
              <a:t> </a:t>
            </a:r>
          </a:p>
        </p:txBody>
      </p:sp>
      <p:pic>
        <p:nvPicPr>
          <p:cNvPr id="439" name="Picture 4" descr="Picture 4"/>
          <p:cNvPicPr>
            <a:picLocks noChangeAspect="1"/>
          </p:cNvPicPr>
          <p:nvPr/>
        </p:nvPicPr>
        <p:blipFill>
          <a:blip r:embed="rId4">
            <a:extLst/>
          </a:blip>
          <a:stretch>
            <a:fillRect/>
          </a:stretch>
        </p:blipFill>
        <p:spPr>
          <a:xfrm>
            <a:off x="323651" y="1395636"/>
            <a:ext cx="3528394" cy="1984724"/>
          </a:xfrm>
          <a:prstGeom prst="rect">
            <a:avLst/>
          </a:prstGeom>
          <a:ln w="25400">
            <a:solidFill>
              <a:srgbClr val="000000"/>
            </a:solidFill>
            <a:miter/>
          </a:ln>
        </p:spPr>
      </p:pic>
      <p:sp>
        <p:nvSpPr>
          <p:cNvPr id="440" name="CasellaDiTesto 8"/>
          <p:cNvSpPr txBox="1"/>
          <p:nvPr/>
        </p:nvSpPr>
        <p:spPr>
          <a:xfrm>
            <a:off x="4393029" y="1533396"/>
            <a:ext cx="4320481" cy="1031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3200" b="1">
                <a:latin typeface="+mn-lt"/>
                <a:ea typeface="+mn-ea"/>
                <a:cs typeface="+mn-cs"/>
                <a:sym typeface="Calibri"/>
              </a:defRPr>
            </a:lvl1pPr>
          </a:lstStyle>
          <a:p>
            <a:r>
              <a:t>1. Neutrini da centrali nucleari </a:t>
            </a:r>
          </a:p>
        </p:txBody>
      </p:sp>
      <p:sp>
        <p:nvSpPr>
          <p:cNvPr id="441" name="Titolo 1"/>
          <p:cNvSpPr txBox="1">
            <a:spLocks noGrp="1"/>
          </p:cNvSpPr>
          <p:nvPr>
            <p:ph type="title"/>
          </p:nvPr>
        </p:nvSpPr>
        <p:spPr>
          <a:xfrm>
            <a:off x="1058269" y="150538"/>
            <a:ext cx="6192840" cy="940285"/>
          </a:xfrm>
          <a:prstGeom prst="rect">
            <a:avLst/>
          </a:prstGeom>
        </p:spPr>
        <p:txBody>
          <a:bodyPr/>
          <a:lstStyle>
            <a:lvl1pPr defTabSz="713230">
              <a:defRPr sz="3500">
                <a:ln w="10946">
                  <a:solidFill>
                    <a:srgbClr val="376092"/>
                  </a:solidFill>
                </a:ln>
                <a:effectLst>
                  <a:outerShdw blurRad="25400" dist="15848" dir="1800000" rotWithShape="0">
                    <a:srgbClr val="000000">
                      <a:alpha val="40000"/>
                    </a:srgbClr>
                  </a:outerShdw>
                </a:effectLst>
              </a:defRPr>
            </a:lvl1pPr>
          </a:lstStyle>
          <a:p>
            <a:r>
              <a:t>Riepilogo: le sorgenti di neutrini</a:t>
            </a:r>
          </a:p>
        </p:txBody>
      </p:sp>
    </p:spTree>
    <p:extLst>
      <p:ext uri="{BB962C8B-B14F-4D97-AF65-F5344CB8AC3E}">
        <p14:creationId xmlns:p14="http://schemas.microsoft.com/office/powerpoint/2010/main" val="1730877613"/>
      </p:ext>
    </p:extLst>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Altre sorgenti di neutrini"/>
          <p:cNvSpPr txBox="1">
            <a:spLocks noGrp="1"/>
          </p:cNvSpPr>
          <p:nvPr>
            <p:ph type="title"/>
          </p:nvPr>
        </p:nvSpPr>
        <p:spPr>
          <a:xfrm>
            <a:off x="1043607" y="188638"/>
            <a:ext cx="6192840" cy="1295403"/>
          </a:xfrm>
          <a:prstGeom prst="rect">
            <a:avLst/>
          </a:prstGeom>
        </p:spPr>
        <p:txBody>
          <a:bodyPr/>
          <a:lstStyle>
            <a:lvl1pPr defTabSz="850391">
              <a:defRPr sz="4000">
                <a:ln w="10984">
                  <a:solidFill>
                    <a:srgbClr val="376092"/>
                  </a:solidFill>
                </a:ln>
                <a:effectLst>
                  <a:outerShdw blurRad="38100" dist="18897" dir="1800000" rotWithShape="0">
                    <a:srgbClr val="000000">
                      <a:alpha val="40000"/>
                    </a:srgbClr>
                  </a:outerShdw>
                </a:effectLst>
              </a:defRPr>
            </a:lvl1pPr>
          </a:lstStyle>
          <a:p>
            <a:r>
              <a:t>Altre sorgenti di neutrini</a:t>
            </a:r>
          </a:p>
        </p:txBody>
      </p:sp>
      <p:sp>
        <p:nvSpPr>
          <p:cNvPr id="444" name="4. Geoneutrini"/>
          <p:cNvSpPr txBox="1"/>
          <p:nvPr/>
        </p:nvSpPr>
        <p:spPr>
          <a:xfrm>
            <a:off x="2803619" y="1717295"/>
            <a:ext cx="6411303" cy="861770"/>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3200" b="1">
                <a:latin typeface="+mn-lt"/>
                <a:ea typeface="+mn-ea"/>
                <a:cs typeface="+mn-cs"/>
                <a:sym typeface="Calibri"/>
              </a:defRPr>
            </a:lvl1pPr>
          </a:lstStyle>
          <a:p>
            <a:r>
              <a:rPr dirty="0"/>
              <a:t>4. </a:t>
            </a:r>
            <a:r>
              <a:rPr dirty="0" err="1"/>
              <a:t>Geoneutrini</a:t>
            </a:r>
            <a:r>
              <a:rPr lang="it-IT" dirty="0"/>
              <a:t> </a:t>
            </a:r>
          </a:p>
          <a:p>
            <a:r>
              <a:rPr lang="it-IT" sz="1800" b="0" dirty="0"/>
              <a:t>( decadimento materiali radioattivi presenti nella crosta terrestre)</a:t>
            </a:r>
            <a:r>
              <a:rPr sz="1800" b="0" dirty="0"/>
              <a:t> </a:t>
            </a:r>
          </a:p>
        </p:txBody>
      </p:sp>
      <p:pic>
        <p:nvPicPr>
          <p:cNvPr id="445" name="Immagine" descr="Immagine"/>
          <p:cNvPicPr>
            <a:picLocks noChangeAspect="1"/>
          </p:cNvPicPr>
          <p:nvPr/>
        </p:nvPicPr>
        <p:blipFill>
          <a:blip r:embed="rId3">
            <a:extLst/>
          </a:blip>
          <a:stretch>
            <a:fillRect/>
          </a:stretch>
        </p:blipFill>
        <p:spPr>
          <a:xfrm>
            <a:off x="323529" y="1676399"/>
            <a:ext cx="2473152" cy="2540323"/>
          </a:xfrm>
          <a:prstGeom prst="rect">
            <a:avLst/>
          </a:prstGeom>
          <a:ln w="12700">
            <a:miter lim="400000"/>
          </a:ln>
        </p:spPr>
      </p:pic>
      <p:sp>
        <p:nvSpPr>
          <p:cNvPr id="446" name="5. Neutrini relici…"/>
          <p:cNvSpPr txBox="1"/>
          <p:nvPr/>
        </p:nvSpPr>
        <p:spPr>
          <a:xfrm>
            <a:off x="2803619" y="2850620"/>
            <a:ext cx="5393138" cy="1138769"/>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defRPr sz="3200" b="1">
                <a:latin typeface="+mn-lt"/>
                <a:ea typeface="+mn-ea"/>
                <a:cs typeface="+mn-cs"/>
                <a:sym typeface="Calibri"/>
              </a:defRPr>
            </a:pPr>
            <a:r>
              <a:rPr dirty="0"/>
              <a:t>5. </a:t>
            </a:r>
            <a:r>
              <a:rPr dirty="0" err="1"/>
              <a:t>Neutrini</a:t>
            </a:r>
            <a:r>
              <a:rPr dirty="0"/>
              <a:t> </a:t>
            </a:r>
            <a:r>
              <a:rPr dirty="0" err="1"/>
              <a:t>relici</a:t>
            </a:r>
            <a:r>
              <a:rPr dirty="0"/>
              <a:t> </a:t>
            </a:r>
          </a:p>
          <a:p>
            <a:pPr>
              <a:defRPr>
                <a:latin typeface="+mn-lt"/>
                <a:ea typeface="+mn-ea"/>
                <a:cs typeface="+mn-cs"/>
                <a:sym typeface="Calibri"/>
              </a:defRPr>
            </a:pPr>
            <a:r>
              <a:rPr lang="it-IT" dirty="0"/>
              <a:t>Dal Big Bang</a:t>
            </a:r>
            <a:r>
              <a:rPr dirty="0"/>
              <a:t>, </a:t>
            </a:r>
            <a:r>
              <a:rPr dirty="0" err="1"/>
              <a:t>poco</a:t>
            </a:r>
            <a:r>
              <a:rPr dirty="0"/>
              <a:t> </a:t>
            </a:r>
            <a:r>
              <a:rPr dirty="0" err="1"/>
              <a:t>energetici</a:t>
            </a:r>
            <a:r>
              <a:rPr dirty="0"/>
              <a:t> (0,0005 eV)</a:t>
            </a:r>
            <a:r>
              <a:rPr lang="it-IT" dirty="0"/>
              <a:t> per interagire e poterli rilevare</a:t>
            </a:r>
            <a:endParaRPr dirty="0"/>
          </a:p>
        </p:txBody>
      </p:sp>
      <p:sp>
        <p:nvSpPr>
          <p:cNvPr id="447" name="6. Neutrini da supernovae…"/>
          <p:cNvSpPr txBox="1"/>
          <p:nvPr/>
        </p:nvSpPr>
        <p:spPr>
          <a:xfrm>
            <a:off x="323528" y="4503811"/>
            <a:ext cx="4505040" cy="12979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sz="3200" b="1">
                <a:latin typeface="+mn-lt"/>
                <a:ea typeface="+mn-ea"/>
                <a:cs typeface="+mn-cs"/>
                <a:sym typeface="Calibri"/>
              </a:defRPr>
            </a:pPr>
            <a:r>
              <a:rPr dirty="0"/>
              <a:t>6. </a:t>
            </a:r>
            <a:r>
              <a:rPr dirty="0" err="1"/>
              <a:t>Neutrini</a:t>
            </a:r>
            <a:r>
              <a:rPr dirty="0"/>
              <a:t> da supernovae </a:t>
            </a:r>
          </a:p>
          <a:p>
            <a:pPr>
              <a:defRPr>
                <a:latin typeface="+mn-lt"/>
                <a:ea typeface="+mn-ea"/>
                <a:cs typeface="+mn-cs"/>
                <a:sym typeface="Calibri"/>
              </a:defRPr>
            </a:pPr>
            <a:r>
              <a:rPr dirty="0" err="1"/>
              <a:t>Dallo</a:t>
            </a:r>
            <a:r>
              <a:rPr dirty="0"/>
              <a:t> </a:t>
            </a:r>
            <a:r>
              <a:rPr dirty="0" err="1"/>
              <a:t>spazio</a:t>
            </a:r>
            <a:r>
              <a:rPr dirty="0"/>
              <a:t>, molto </a:t>
            </a:r>
            <a:r>
              <a:rPr dirty="0" err="1"/>
              <a:t>energetici</a:t>
            </a:r>
            <a:r>
              <a:rPr dirty="0"/>
              <a:t> (10-30 MeV)</a:t>
            </a:r>
          </a:p>
        </p:txBody>
      </p:sp>
      <p:pic>
        <p:nvPicPr>
          <p:cNvPr id="448" name="Immagine" descr="Immagine"/>
          <p:cNvPicPr>
            <a:picLocks noChangeAspect="1"/>
          </p:cNvPicPr>
          <p:nvPr/>
        </p:nvPicPr>
        <p:blipFill>
          <a:blip r:embed="rId4">
            <a:extLst/>
          </a:blip>
          <a:stretch>
            <a:fillRect/>
          </a:stretch>
        </p:blipFill>
        <p:spPr>
          <a:xfrm>
            <a:off x="5292080" y="3989389"/>
            <a:ext cx="2455261" cy="2455261"/>
          </a:xfrm>
          <a:prstGeom prst="rect">
            <a:avLst/>
          </a:prstGeom>
          <a:ln w="12700">
            <a:miter lim="400000"/>
          </a:ln>
        </p:spPr>
      </p:pic>
    </p:spTree>
    <p:extLst>
      <p:ext uri="{BB962C8B-B14F-4D97-AF65-F5344CB8AC3E}">
        <p14:creationId xmlns:p14="http://schemas.microsoft.com/office/powerpoint/2010/main" val="2524860409"/>
      </p:ext>
    </p:extLst>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In totale(al secondo)…"/>
          <p:cNvSpPr txBox="1">
            <a:spLocks noGrp="1"/>
          </p:cNvSpPr>
          <p:nvPr>
            <p:ph type="title"/>
          </p:nvPr>
        </p:nvSpPr>
        <p:spPr>
          <a:xfrm>
            <a:off x="1043607" y="188638"/>
            <a:ext cx="6192840" cy="1295403"/>
          </a:xfrm>
          <a:prstGeom prst="rect">
            <a:avLst/>
          </a:prstGeom>
        </p:spPr>
        <p:txBody>
          <a:bodyPr/>
          <a:lstStyle/>
          <a:p>
            <a:r>
              <a:t>In totale(al secondo)…</a:t>
            </a:r>
          </a:p>
        </p:txBody>
      </p:sp>
      <p:grpSp>
        <p:nvGrpSpPr>
          <p:cNvPr id="453" name="4 x 1014"/>
          <p:cNvGrpSpPr/>
          <p:nvPr/>
        </p:nvGrpSpPr>
        <p:grpSpPr>
          <a:xfrm>
            <a:off x="469899" y="1732681"/>
            <a:ext cx="2597401" cy="2597400"/>
            <a:chOff x="0" y="0"/>
            <a:chExt cx="2597399" cy="2597399"/>
          </a:xfrm>
        </p:grpSpPr>
        <p:sp>
          <p:nvSpPr>
            <p:cNvPr id="451" name="Forma"/>
            <p:cNvSpPr/>
            <p:nvPr/>
          </p:nvSpPr>
          <p:spPr>
            <a:xfrm>
              <a:off x="-1" y="-1"/>
              <a:ext cx="2597401" cy="25974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8912" y="3909"/>
                  </a:lnTo>
                  <a:cubicBezTo>
                    <a:pt x="9458" y="3767"/>
                    <a:pt x="10107" y="3684"/>
                    <a:pt x="10795" y="3684"/>
                  </a:cubicBezTo>
                  <a:cubicBezTo>
                    <a:pt x="11488" y="3684"/>
                    <a:pt x="12138" y="3766"/>
                    <a:pt x="12695" y="3914"/>
                  </a:cubicBezTo>
                  <a:lnTo>
                    <a:pt x="10800" y="0"/>
                  </a:lnTo>
                  <a:close/>
                  <a:moveTo>
                    <a:pt x="18430" y="3160"/>
                  </a:moveTo>
                  <a:lnTo>
                    <a:pt x="14332" y="4591"/>
                  </a:lnTo>
                  <a:cubicBezTo>
                    <a:pt x="14828" y="4880"/>
                    <a:pt x="15340" y="5278"/>
                    <a:pt x="15826" y="5764"/>
                  </a:cubicBezTo>
                  <a:cubicBezTo>
                    <a:pt x="16317" y="6255"/>
                    <a:pt x="16717" y="6774"/>
                    <a:pt x="17006" y="7265"/>
                  </a:cubicBezTo>
                  <a:lnTo>
                    <a:pt x="18430" y="3160"/>
                  </a:lnTo>
                  <a:close/>
                  <a:moveTo>
                    <a:pt x="3160" y="3172"/>
                  </a:moveTo>
                  <a:lnTo>
                    <a:pt x="4591" y="7270"/>
                  </a:lnTo>
                  <a:cubicBezTo>
                    <a:pt x="4880" y="6773"/>
                    <a:pt x="5278" y="6260"/>
                    <a:pt x="5764" y="5774"/>
                  </a:cubicBezTo>
                  <a:cubicBezTo>
                    <a:pt x="6255" y="5283"/>
                    <a:pt x="6774" y="4885"/>
                    <a:pt x="7265" y="4596"/>
                  </a:cubicBezTo>
                  <a:lnTo>
                    <a:pt x="3160" y="3172"/>
                  </a:lnTo>
                  <a:close/>
                  <a:moveTo>
                    <a:pt x="10800" y="4661"/>
                  </a:moveTo>
                  <a:cubicBezTo>
                    <a:pt x="7400" y="4661"/>
                    <a:pt x="4633" y="7427"/>
                    <a:pt x="4633" y="10827"/>
                  </a:cubicBezTo>
                  <a:cubicBezTo>
                    <a:pt x="4633" y="14227"/>
                    <a:pt x="7400" y="16994"/>
                    <a:pt x="10800" y="16994"/>
                  </a:cubicBezTo>
                  <a:cubicBezTo>
                    <a:pt x="14200" y="16994"/>
                    <a:pt x="16967" y="14227"/>
                    <a:pt x="16967" y="10827"/>
                  </a:cubicBezTo>
                  <a:cubicBezTo>
                    <a:pt x="16967" y="7427"/>
                    <a:pt x="14200" y="4661"/>
                    <a:pt x="10800" y="4661"/>
                  </a:cubicBezTo>
                  <a:close/>
                  <a:moveTo>
                    <a:pt x="3914" y="8907"/>
                  </a:moveTo>
                  <a:lnTo>
                    <a:pt x="0" y="10800"/>
                  </a:lnTo>
                  <a:lnTo>
                    <a:pt x="3909" y="12688"/>
                  </a:lnTo>
                  <a:cubicBezTo>
                    <a:pt x="3767" y="12137"/>
                    <a:pt x="3684" y="11493"/>
                    <a:pt x="3684" y="10805"/>
                  </a:cubicBezTo>
                  <a:cubicBezTo>
                    <a:pt x="3684" y="10112"/>
                    <a:pt x="3766" y="9464"/>
                    <a:pt x="3914" y="8907"/>
                  </a:cubicBezTo>
                  <a:close/>
                  <a:moveTo>
                    <a:pt x="17693" y="8907"/>
                  </a:moveTo>
                  <a:cubicBezTo>
                    <a:pt x="17835" y="9458"/>
                    <a:pt x="17916" y="10102"/>
                    <a:pt x="17916" y="10790"/>
                  </a:cubicBezTo>
                  <a:cubicBezTo>
                    <a:pt x="17916" y="11483"/>
                    <a:pt x="17835" y="12131"/>
                    <a:pt x="17688" y="12688"/>
                  </a:cubicBezTo>
                  <a:lnTo>
                    <a:pt x="21600" y="10795"/>
                  </a:lnTo>
                  <a:lnTo>
                    <a:pt x="17693" y="8907"/>
                  </a:lnTo>
                  <a:close/>
                  <a:moveTo>
                    <a:pt x="17011" y="14332"/>
                  </a:moveTo>
                  <a:cubicBezTo>
                    <a:pt x="16722" y="14828"/>
                    <a:pt x="16323" y="15340"/>
                    <a:pt x="15838" y="15826"/>
                  </a:cubicBezTo>
                  <a:cubicBezTo>
                    <a:pt x="15346" y="16317"/>
                    <a:pt x="14828" y="16717"/>
                    <a:pt x="14337" y="17006"/>
                  </a:cubicBezTo>
                  <a:lnTo>
                    <a:pt x="18440" y="18430"/>
                  </a:lnTo>
                  <a:lnTo>
                    <a:pt x="17011" y="14332"/>
                  </a:lnTo>
                  <a:close/>
                  <a:moveTo>
                    <a:pt x="4596" y="14337"/>
                  </a:moveTo>
                  <a:lnTo>
                    <a:pt x="3172" y="18440"/>
                  </a:lnTo>
                  <a:lnTo>
                    <a:pt x="7270" y="17011"/>
                  </a:lnTo>
                  <a:cubicBezTo>
                    <a:pt x="6773" y="16722"/>
                    <a:pt x="6260" y="16323"/>
                    <a:pt x="5774" y="15838"/>
                  </a:cubicBezTo>
                  <a:cubicBezTo>
                    <a:pt x="5283" y="15346"/>
                    <a:pt x="4885" y="14828"/>
                    <a:pt x="4596" y="14337"/>
                  </a:cubicBezTo>
                  <a:close/>
                  <a:moveTo>
                    <a:pt x="8907" y="17688"/>
                  </a:moveTo>
                  <a:lnTo>
                    <a:pt x="10800" y="21600"/>
                  </a:lnTo>
                  <a:lnTo>
                    <a:pt x="12688" y="17693"/>
                  </a:lnTo>
                  <a:cubicBezTo>
                    <a:pt x="12142" y="17835"/>
                    <a:pt x="11493" y="17916"/>
                    <a:pt x="10805" y="17916"/>
                  </a:cubicBezTo>
                  <a:cubicBezTo>
                    <a:pt x="10112" y="17916"/>
                    <a:pt x="9464" y="17835"/>
                    <a:pt x="8907" y="17688"/>
                  </a:cubicBezTo>
                  <a:close/>
                </a:path>
              </a:pathLst>
            </a:custGeom>
            <a:solidFill>
              <a:srgbClr val="FFFB00"/>
            </a:solidFill>
            <a:ln w="25400"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sz="2800">
                  <a:latin typeface="+mn-lt"/>
                  <a:ea typeface="+mn-ea"/>
                  <a:cs typeface="+mn-cs"/>
                  <a:sym typeface="Calibri"/>
                </a:defRPr>
              </a:pPr>
              <a:endParaRPr/>
            </a:p>
          </p:txBody>
        </p:sp>
        <p:sp>
          <p:nvSpPr>
            <p:cNvPr id="452" name="4 x 1014"/>
            <p:cNvSpPr txBox="1"/>
            <p:nvPr/>
          </p:nvSpPr>
          <p:spPr>
            <a:xfrm>
              <a:off x="-1" y="1049780"/>
              <a:ext cx="2597401" cy="4978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p>
              <a:pPr algn="ctr">
                <a:defRPr sz="2800">
                  <a:latin typeface="+mn-lt"/>
                  <a:ea typeface="+mn-ea"/>
                  <a:cs typeface="+mn-cs"/>
                  <a:sym typeface="Calibri"/>
                </a:defRPr>
              </a:pPr>
              <a:r>
                <a:t>4 x 10</a:t>
              </a:r>
              <a:r>
                <a:rPr baseline="31999"/>
                <a:t>14</a:t>
              </a:r>
            </a:p>
          </p:txBody>
        </p:sp>
      </p:grpSp>
      <p:grpSp>
        <p:nvGrpSpPr>
          <p:cNvPr id="456" name="10/100 x 109"/>
          <p:cNvGrpSpPr/>
          <p:nvPr/>
        </p:nvGrpSpPr>
        <p:grpSpPr>
          <a:xfrm>
            <a:off x="5132480" y="4099612"/>
            <a:ext cx="2597400" cy="1725648"/>
            <a:chOff x="0" y="0"/>
            <a:chExt cx="2597399" cy="1725646"/>
          </a:xfrm>
        </p:grpSpPr>
        <p:sp>
          <p:nvSpPr>
            <p:cNvPr id="454" name="Forma"/>
            <p:cNvSpPr/>
            <p:nvPr/>
          </p:nvSpPr>
          <p:spPr>
            <a:xfrm>
              <a:off x="-1" y="0"/>
              <a:ext cx="2597401" cy="1725648"/>
            </a:xfrm>
            <a:custGeom>
              <a:avLst/>
              <a:gdLst/>
              <a:ahLst/>
              <a:cxnLst>
                <a:cxn ang="0">
                  <a:pos x="wd2" y="hd2"/>
                </a:cxn>
                <a:cxn ang="5400000">
                  <a:pos x="wd2" y="hd2"/>
                </a:cxn>
                <a:cxn ang="10800000">
                  <a:pos x="wd2" y="hd2"/>
                </a:cxn>
                <a:cxn ang="16200000">
                  <a:pos x="wd2" y="hd2"/>
                </a:cxn>
              </a:cxnLst>
              <a:rect l="0" t="0" r="r" b="b"/>
              <a:pathLst>
                <a:path w="21600" h="21600" extrusionOk="0">
                  <a:moveTo>
                    <a:pt x="3898" y="0"/>
                  </a:moveTo>
                  <a:cubicBezTo>
                    <a:pt x="3750" y="0"/>
                    <a:pt x="3628" y="176"/>
                    <a:pt x="3621" y="399"/>
                  </a:cubicBezTo>
                  <a:lnTo>
                    <a:pt x="3237" y="13861"/>
                  </a:lnTo>
                  <a:lnTo>
                    <a:pt x="1804" y="13861"/>
                  </a:lnTo>
                  <a:lnTo>
                    <a:pt x="1804" y="18222"/>
                  </a:lnTo>
                  <a:lnTo>
                    <a:pt x="0" y="18222"/>
                  </a:lnTo>
                  <a:lnTo>
                    <a:pt x="0" y="21600"/>
                  </a:lnTo>
                  <a:lnTo>
                    <a:pt x="21600" y="21600"/>
                  </a:lnTo>
                  <a:lnTo>
                    <a:pt x="21600" y="18222"/>
                  </a:lnTo>
                  <a:lnTo>
                    <a:pt x="19740" y="18222"/>
                  </a:lnTo>
                  <a:lnTo>
                    <a:pt x="19740" y="11465"/>
                  </a:lnTo>
                  <a:lnTo>
                    <a:pt x="18654" y="11465"/>
                  </a:lnTo>
                  <a:lnTo>
                    <a:pt x="18654" y="6253"/>
                  </a:lnTo>
                  <a:lnTo>
                    <a:pt x="15598" y="8796"/>
                  </a:lnTo>
                  <a:lnTo>
                    <a:pt x="15598" y="6253"/>
                  </a:lnTo>
                  <a:lnTo>
                    <a:pt x="12542" y="8796"/>
                  </a:lnTo>
                  <a:lnTo>
                    <a:pt x="12542" y="6253"/>
                  </a:lnTo>
                  <a:lnTo>
                    <a:pt x="8603" y="9530"/>
                  </a:lnTo>
                  <a:lnTo>
                    <a:pt x="8603" y="13861"/>
                  </a:lnTo>
                  <a:lnTo>
                    <a:pt x="7624" y="13861"/>
                  </a:lnTo>
                  <a:lnTo>
                    <a:pt x="7239" y="399"/>
                  </a:lnTo>
                  <a:cubicBezTo>
                    <a:pt x="7233" y="176"/>
                    <a:pt x="7112" y="0"/>
                    <a:pt x="6964" y="0"/>
                  </a:cubicBezTo>
                  <a:lnTo>
                    <a:pt x="6488" y="0"/>
                  </a:lnTo>
                  <a:cubicBezTo>
                    <a:pt x="6340" y="0"/>
                    <a:pt x="6218" y="176"/>
                    <a:pt x="6212" y="399"/>
                  </a:cubicBezTo>
                  <a:lnTo>
                    <a:pt x="5827" y="13861"/>
                  </a:lnTo>
                  <a:lnTo>
                    <a:pt x="5034" y="13861"/>
                  </a:lnTo>
                  <a:lnTo>
                    <a:pt x="4651" y="399"/>
                  </a:lnTo>
                  <a:cubicBezTo>
                    <a:pt x="4644" y="176"/>
                    <a:pt x="4522" y="0"/>
                    <a:pt x="4374" y="0"/>
                  </a:cubicBezTo>
                  <a:lnTo>
                    <a:pt x="3898" y="0"/>
                  </a:lnTo>
                  <a:close/>
                </a:path>
              </a:pathLst>
            </a:custGeom>
            <a:solidFill>
              <a:srgbClr val="919191"/>
            </a:solidFill>
            <a:ln w="25400" cap="flat">
              <a:solidFill>
                <a:srgbClr val="212121"/>
              </a:solidFill>
              <a:prstDash val="solid"/>
              <a:round/>
            </a:ln>
            <a:effectLst>
              <a:outerShdw blurRad="38100" dist="23000" dir="5400000" rotWithShape="0">
                <a:srgbClr val="000000">
                  <a:alpha val="35000"/>
                </a:srgbClr>
              </a:outerShdw>
            </a:effectLst>
          </p:spPr>
          <p:txBody>
            <a:bodyPr wrap="square" lIns="45718" tIns="45718" rIns="45718" bIns="45718" numCol="1" anchor="b">
              <a:noAutofit/>
            </a:bodyPr>
            <a:lstStyle/>
            <a:p>
              <a:pPr algn="ctr">
                <a:defRPr sz="2700">
                  <a:latin typeface="+mn-lt"/>
                  <a:ea typeface="+mn-ea"/>
                  <a:cs typeface="+mn-cs"/>
                  <a:sym typeface="Calibri"/>
                </a:defRPr>
              </a:pPr>
              <a:endParaRPr/>
            </a:p>
          </p:txBody>
        </p:sp>
        <p:sp>
          <p:nvSpPr>
            <p:cNvPr id="455" name="10/100 x 109"/>
            <p:cNvSpPr txBox="1"/>
            <p:nvPr/>
          </p:nvSpPr>
          <p:spPr>
            <a:xfrm>
              <a:off x="-1" y="1240508"/>
              <a:ext cx="2597401" cy="4851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b">
              <a:spAutoFit/>
            </a:bodyPr>
            <a:lstStyle/>
            <a:p>
              <a:pPr algn="ctr">
                <a:defRPr sz="2700">
                  <a:latin typeface="+mn-lt"/>
                  <a:ea typeface="+mn-ea"/>
                  <a:cs typeface="+mn-cs"/>
                  <a:sym typeface="Calibri"/>
                </a:defRPr>
              </a:pPr>
              <a:r>
                <a:t>10/100 x 10</a:t>
              </a:r>
              <a:r>
                <a:rPr baseline="31999"/>
                <a:t>9</a:t>
              </a:r>
            </a:p>
          </p:txBody>
        </p:sp>
      </p:grpSp>
      <p:grpSp>
        <p:nvGrpSpPr>
          <p:cNvPr id="459" name="5 x 1010"/>
          <p:cNvGrpSpPr/>
          <p:nvPr/>
        </p:nvGrpSpPr>
        <p:grpSpPr>
          <a:xfrm>
            <a:off x="1739899" y="5833219"/>
            <a:ext cx="6189665" cy="669182"/>
            <a:chOff x="0" y="0"/>
            <a:chExt cx="6189664" cy="669181"/>
          </a:xfrm>
        </p:grpSpPr>
        <p:sp>
          <p:nvSpPr>
            <p:cNvPr id="457" name="Rettangolo"/>
            <p:cNvSpPr/>
            <p:nvPr/>
          </p:nvSpPr>
          <p:spPr>
            <a:xfrm>
              <a:off x="-1" y="-1"/>
              <a:ext cx="6189666" cy="669183"/>
            </a:xfrm>
            <a:prstGeom prst="rect">
              <a:avLst/>
            </a:prstGeom>
            <a:solidFill>
              <a:srgbClr val="008F00"/>
            </a:solidFill>
            <a:ln w="25400"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sz="2800">
                  <a:latin typeface="+mn-lt"/>
                  <a:ea typeface="+mn-ea"/>
                  <a:cs typeface="+mn-cs"/>
                  <a:sym typeface="Calibri"/>
                </a:defRPr>
              </a:pPr>
              <a:endParaRPr/>
            </a:p>
          </p:txBody>
        </p:sp>
        <p:sp>
          <p:nvSpPr>
            <p:cNvPr id="458" name="5 x 1010"/>
            <p:cNvSpPr txBox="1"/>
            <p:nvPr/>
          </p:nvSpPr>
          <p:spPr>
            <a:xfrm>
              <a:off x="-1" y="85671"/>
              <a:ext cx="6189666" cy="4978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p>
              <a:pPr algn="ctr">
                <a:defRPr sz="2800">
                  <a:latin typeface="+mn-lt"/>
                  <a:ea typeface="+mn-ea"/>
                  <a:cs typeface="+mn-cs"/>
                  <a:sym typeface="Calibri"/>
                </a:defRPr>
              </a:pPr>
              <a:r>
                <a:t>5 x 10</a:t>
              </a:r>
              <a:r>
                <a:rPr baseline="31999"/>
                <a:t>10 </a:t>
              </a:r>
            </a:p>
          </p:txBody>
        </p:sp>
      </p:grpSp>
      <p:pic>
        <p:nvPicPr>
          <p:cNvPr id="460" name="Immagine" descr="Immagine"/>
          <p:cNvPicPr>
            <a:picLocks noChangeAspect="1"/>
          </p:cNvPicPr>
          <p:nvPr/>
        </p:nvPicPr>
        <p:blipFill>
          <a:blip r:embed="rId2">
            <a:extLst/>
          </a:blip>
          <a:srcRect l="15849" t="5890" r="9389" b="5324"/>
          <a:stretch>
            <a:fillRect/>
          </a:stretch>
        </p:blipFill>
        <p:spPr>
          <a:xfrm>
            <a:off x="3147431" y="4340300"/>
            <a:ext cx="740278" cy="1533350"/>
          </a:xfrm>
          <a:custGeom>
            <a:avLst/>
            <a:gdLst/>
            <a:ahLst/>
            <a:cxnLst>
              <a:cxn ang="0">
                <a:pos x="wd2" y="hd2"/>
              </a:cxn>
              <a:cxn ang="5400000">
                <a:pos x="wd2" y="hd2"/>
              </a:cxn>
              <a:cxn ang="10800000">
                <a:pos x="wd2" y="hd2"/>
              </a:cxn>
              <a:cxn ang="16200000">
                <a:pos x="wd2" y="hd2"/>
              </a:cxn>
            </a:cxnLst>
            <a:rect l="0" t="0" r="r" b="b"/>
            <a:pathLst>
              <a:path w="20840" h="21534" extrusionOk="0">
                <a:moveTo>
                  <a:pt x="9780" y="7"/>
                </a:moveTo>
                <a:cubicBezTo>
                  <a:pt x="7978" y="58"/>
                  <a:pt x="6540" y="378"/>
                  <a:pt x="4954" y="1016"/>
                </a:cubicBezTo>
                <a:cubicBezTo>
                  <a:pt x="3320" y="1672"/>
                  <a:pt x="2360" y="2453"/>
                  <a:pt x="1624" y="3741"/>
                </a:cubicBezTo>
                <a:cubicBezTo>
                  <a:pt x="1371" y="4183"/>
                  <a:pt x="980" y="4664"/>
                  <a:pt x="742" y="4811"/>
                </a:cubicBezTo>
                <a:cubicBezTo>
                  <a:pt x="-230" y="5413"/>
                  <a:pt x="-249" y="5907"/>
                  <a:pt x="697" y="6394"/>
                </a:cubicBezTo>
                <a:cubicBezTo>
                  <a:pt x="1198" y="6652"/>
                  <a:pt x="2308" y="7232"/>
                  <a:pt x="3155" y="7687"/>
                </a:cubicBezTo>
                <a:cubicBezTo>
                  <a:pt x="4223" y="8261"/>
                  <a:pt x="5180" y="8583"/>
                  <a:pt x="6295" y="8741"/>
                </a:cubicBezTo>
                <a:cubicBezTo>
                  <a:pt x="8847" y="9103"/>
                  <a:pt x="9088" y="9319"/>
                  <a:pt x="7591" y="9889"/>
                </a:cubicBezTo>
                <a:cubicBezTo>
                  <a:pt x="6892" y="10155"/>
                  <a:pt x="6222" y="10546"/>
                  <a:pt x="6093" y="10758"/>
                </a:cubicBezTo>
                <a:cubicBezTo>
                  <a:pt x="5965" y="10970"/>
                  <a:pt x="5507" y="11384"/>
                  <a:pt x="5077" y="11678"/>
                </a:cubicBezTo>
                <a:cubicBezTo>
                  <a:pt x="3592" y="12694"/>
                  <a:pt x="2844" y="13470"/>
                  <a:pt x="2183" y="14688"/>
                </a:cubicBezTo>
                <a:cubicBezTo>
                  <a:pt x="1553" y="15849"/>
                  <a:pt x="1554" y="15915"/>
                  <a:pt x="2149" y="16081"/>
                </a:cubicBezTo>
                <a:cubicBezTo>
                  <a:pt x="2635" y="16217"/>
                  <a:pt x="2752" y="16444"/>
                  <a:pt x="2663" y="17084"/>
                </a:cubicBezTo>
                <a:lnTo>
                  <a:pt x="2552" y="17909"/>
                </a:lnTo>
                <a:lnTo>
                  <a:pt x="3971" y="17959"/>
                </a:lnTo>
                <a:cubicBezTo>
                  <a:pt x="5937" y="18032"/>
                  <a:pt x="6295" y="18121"/>
                  <a:pt x="6295" y="18528"/>
                </a:cubicBezTo>
                <a:cubicBezTo>
                  <a:pt x="6295" y="19019"/>
                  <a:pt x="5871" y="19101"/>
                  <a:pt x="4574" y="18857"/>
                </a:cubicBezTo>
                <a:cubicBezTo>
                  <a:pt x="3645" y="18682"/>
                  <a:pt x="3374" y="18691"/>
                  <a:pt x="2999" y="18918"/>
                </a:cubicBezTo>
                <a:cubicBezTo>
                  <a:pt x="2750" y="19068"/>
                  <a:pt x="2108" y="19330"/>
                  <a:pt x="1568" y="19498"/>
                </a:cubicBezTo>
                <a:cubicBezTo>
                  <a:pt x="843" y="19721"/>
                  <a:pt x="585" y="19943"/>
                  <a:pt x="585" y="20345"/>
                </a:cubicBezTo>
                <a:cubicBezTo>
                  <a:pt x="585" y="20875"/>
                  <a:pt x="623" y="20887"/>
                  <a:pt x="2138" y="20841"/>
                </a:cubicBezTo>
                <a:cubicBezTo>
                  <a:pt x="3301" y="20805"/>
                  <a:pt x="3944" y="20891"/>
                  <a:pt x="4697" y="21186"/>
                </a:cubicBezTo>
                <a:cubicBezTo>
                  <a:pt x="5639" y="21556"/>
                  <a:pt x="5966" y="21576"/>
                  <a:pt x="9881" y="21493"/>
                </a:cubicBezTo>
                <a:cubicBezTo>
                  <a:pt x="12179" y="21444"/>
                  <a:pt x="14317" y="21354"/>
                  <a:pt x="14640" y="21292"/>
                </a:cubicBezTo>
                <a:cubicBezTo>
                  <a:pt x="15428" y="21141"/>
                  <a:pt x="15388" y="20700"/>
                  <a:pt x="14540" y="20250"/>
                </a:cubicBezTo>
                <a:cubicBezTo>
                  <a:pt x="14159" y="20047"/>
                  <a:pt x="13694" y="19530"/>
                  <a:pt x="13501" y="19102"/>
                </a:cubicBezTo>
                <a:cubicBezTo>
                  <a:pt x="13161" y="18347"/>
                  <a:pt x="13177" y="18315"/>
                  <a:pt x="14149" y="18132"/>
                </a:cubicBezTo>
                <a:lnTo>
                  <a:pt x="15154" y="17943"/>
                </a:lnTo>
                <a:lnTo>
                  <a:pt x="15020" y="16326"/>
                </a:lnTo>
                <a:cubicBezTo>
                  <a:pt x="14948" y="15436"/>
                  <a:pt x="14884" y="14469"/>
                  <a:pt x="14875" y="14175"/>
                </a:cubicBezTo>
                <a:cubicBezTo>
                  <a:pt x="14856" y="13581"/>
                  <a:pt x="13782" y="11447"/>
                  <a:pt x="13076" y="10597"/>
                </a:cubicBezTo>
                <a:cubicBezTo>
                  <a:pt x="12352" y="9725"/>
                  <a:pt x="12848" y="9167"/>
                  <a:pt x="14786" y="8685"/>
                </a:cubicBezTo>
                <a:cubicBezTo>
                  <a:pt x="15750" y="8445"/>
                  <a:pt x="17004" y="7919"/>
                  <a:pt x="17691" y="7470"/>
                </a:cubicBezTo>
                <a:cubicBezTo>
                  <a:pt x="18471" y="6961"/>
                  <a:pt x="19129" y="6705"/>
                  <a:pt x="19545" y="6740"/>
                </a:cubicBezTo>
                <a:cubicBezTo>
                  <a:pt x="21028" y="6864"/>
                  <a:pt x="21351" y="5023"/>
                  <a:pt x="19914" y="4639"/>
                </a:cubicBezTo>
                <a:cubicBezTo>
                  <a:pt x="19471" y="4521"/>
                  <a:pt x="19179" y="4164"/>
                  <a:pt x="19009" y="3524"/>
                </a:cubicBezTo>
                <a:cubicBezTo>
                  <a:pt x="18467" y="1480"/>
                  <a:pt x="16943" y="560"/>
                  <a:pt x="13512" y="197"/>
                </a:cubicBezTo>
                <a:cubicBezTo>
                  <a:pt x="12069" y="44"/>
                  <a:pt x="10862" y="-24"/>
                  <a:pt x="9780" y="7"/>
                </a:cubicBezTo>
                <a:close/>
              </a:path>
            </a:pathLst>
          </a:custGeom>
          <a:ln w="12700">
            <a:miter lim="400000"/>
          </a:ln>
        </p:spPr>
      </p:pic>
      <p:sp>
        <p:nvSpPr>
          <p:cNvPr id="461" name="Linea di collegamento"/>
          <p:cNvSpPr/>
          <p:nvPr/>
        </p:nvSpPr>
        <p:spPr>
          <a:xfrm>
            <a:off x="3525104" y="2718287"/>
            <a:ext cx="1280569" cy="1280570"/>
          </a:xfrm>
          <a:custGeom>
            <a:avLst/>
            <a:gdLst/>
            <a:ahLst/>
            <a:cxnLst>
              <a:cxn ang="0">
                <a:pos x="wd2" y="hd2"/>
              </a:cxn>
              <a:cxn ang="5400000">
                <a:pos x="wd2" y="hd2"/>
              </a:cxn>
              <a:cxn ang="10800000">
                <a:pos x="wd2" y="hd2"/>
              </a:cxn>
              <a:cxn ang="16200000">
                <a:pos x="wd2" y="hd2"/>
              </a:cxn>
            </a:cxnLst>
            <a:rect l="0" t="0" r="r" b="b"/>
            <a:pathLst>
              <a:path w="20419" h="20419" extrusionOk="0">
                <a:moveTo>
                  <a:pt x="169" y="20419"/>
                </a:moveTo>
                <a:cubicBezTo>
                  <a:pt x="-1181" y="5569"/>
                  <a:pt x="5569" y="-1181"/>
                  <a:pt x="20419" y="169"/>
                </a:cubicBezTo>
              </a:path>
            </a:pathLst>
          </a:custGeom>
          <a:ln w="101600">
            <a:solidFill>
              <a:srgbClr val="FF2600"/>
            </a:solidFill>
            <a:tailEnd type="triangle"/>
          </a:ln>
          <a:effectLst>
            <a:outerShdw blurRad="38100" dist="20000" dir="5400000" rotWithShape="0">
              <a:srgbClr val="000000">
                <a:alpha val="38000"/>
              </a:srgbClr>
            </a:outerShdw>
          </a:effectLst>
        </p:spPr>
        <p:txBody>
          <a:bodyPr lIns="45718" tIns="45718" rIns="45718" bIns="45718"/>
          <a:lstStyle/>
          <a:p>
            <a:pPr>
              <a:defRPr>
                <a:latin typeface="+mn-lt"/>
                <a:ea typeface="+mn-ea"/>
                <a:cs typeface="+mn-cs"/>
                <a:sym typeface="Calibri"/>
              </a:defRPr>
            </a:pPr>
            <a:endParaRPr/>
          </a:p>
        </p:txBody>
      </p:sp>
      <p:sp>
        <p:nvSpPr>
          <p:cNvPr id="462" name="Anche noi siamo emettitori di neutrini (40K beta emettitore)…"/>
          <p:cNvSpPr txBox="1"/>
          <p:nvPr/>
        </p:nvSpPr>
        <p:spPr>
          <a:xfrm>
            <a:off x="4839685" y="2269062"/>
            <a:ext cx="4235760" cy="1158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sz="2400">
                <a:latin typeface="+mn-lt"/>
                <a:ea typeface="+mn-ea"/>
                <a:cs typeface="+mn-cs"/>
                <a:sym typeface="Calibri"/>
              </a:defRPr>
            </a:pPr>
            <a:r>
              <a:t>Anche noi siamo emettitori di neutrini (</a:t>
            </a:r>
            <a:r>
              <a:rPr baseline="31999"/>
              <a:t>40</a:t>
            </a:r>
            <a:r>
              <a:t>K beta emettitore)</a:t>
            </a:r>
          </a:p>
          <a:p>
            <a:pPr algn="ctr">
              <a:defRPr sz="2400">
                <a:latin typeface="+mn-lt"/>
                <a:ea typeface="+mn-ea"/>
                <a:cs typeface="+mn-cs"/>
                <a:sym typeface="Calibri"/>
              </a:defRPr>
            </a:pPr>
            <a:r>
              <a:t>350 x 10</a:t>
            </a:r>
            <a:r>
              <a:rPr baseline="31999"/>
              <a:t>6</a:t>
            </a:r>
            <a:r>
              <a:t> neutrini al giorno</a:t>
            </a:r>
          </a:p>
        </p:txBody>
      </p:sp>
    </p:spTree>
    <p:extLst>
      <p:ext uri="{BB962C8B-B14F-4D97-AF65-F5344CB8AC3E}">
        <p14:creationId xmlns:p14="http://schemas.microsoft.com/office/powerpoint/2010/main" val="3947227970"/>
      </p:ext>
    </p:extLst>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 name="Immagine 3" descr="Immagine 3"/>
          <p:cNvPicPr>
            <a:picLocks noChangeAspect="1"/>
          </p:cNvPicPr>
          <p:nvPr/>
        </p:nvPicPr>
        <p:blipFill>
          <a:blip r:embed="rId2">
            <a:extLst/>
          </a:blip>
          <a:srcRect r="16592"/>
          <a:stretch>
            <a:fillRect/>
          </a:stretch>
        </p:blipFill>
        <p:spPr>
          <a:xfrm>
            <a:off x="5625672" y="2121494"/>
            <a:ext cx="3538321" cy="2614987"/>
          </a:xfrm>
          <a:prstGeom prst="rect">
            <a:avLst/>
          </a:prstGeom>
          <a:ln w="12700">
            <a:miter lim="400000"/>
          </a:ln>
        </p:spPr>
      </p:pic>
      <p:sp>
        <p:nvSpPr>
          <p:cNvPr id="465" name="Esperimenti in corso"/>
          <p:cNvSpPr txBox="1">
            <a:spLocks noGrp="1"/>
          </p:cNvSpPr>
          <p:nvPr>
            <p:ph type="title"/>
          </p:nvPr>
        </p:nvSpPr>
        <p:spPr>
          <a:xfrm>
            <a:off x="1189303" y="197421"/>
            <a:ext cx="6192840" cy="791345"/>
          </a:xfrm>
          <a:prstGeom prst="rect">
            <a:avLst/>
          </a:prstGeom>
        </p:spPr>
        <p:txBody>
          <a:bodyPr/>
          <a:lstStyle/>
          <a:p>
            <a:r>
              <a:rPr dirty="0" err="1"/>
              <a:t>Esperimenti</a:t>
            </a:r>
            <a:r>
              <a:rPr dirty="0"/>
              <a:t> in </a:t>
            </a:r>
            <a:r>
              <a:rPr dirty="0" err="1"/>
              <a:t>corso</a:t>
            </a:r>
            <a:endParaRPr dirty="0"/>
          </a:p>
        </p:txBody>
      </p:sp>
      <p:sp>
        <p:nvSpPr>
          <p:cNvPr id="466" name="ICECUBE: rivelazione dei neutrini più energetici (di tutti i sapori) e studio della loro origine"/>
          <p:cNvSpPr txBox="1"/>
          <p:nvPr/>
        </p:nvSpPr>
        <p:spPr>
          <a:xfrm>
            <a:off x="13334" y="1146549"/>
            <a:ext cx="7485443" cy="738660"/>
          </a:xfrm>
          <a:prstGeom prst="rect">
            <a:avLst/>
          </a:prstGeom>
          <a:solidFill>
            <a:srgbClr val="FFFB00"/>
          </a:solidFill>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marL="180472" indent="-180472">
              <a:buSzPct val="100000"/>
              <a:buChar char="•"/>
              <a:defRPr sz="2100">
                <a:latin typeface="+mn-lt"/>
                <a:ea typeface="+mn-ea"/>
                <a:cs typeface="+mn-cs"/>
                <a:sym typeface="Calibri"/>
              </a:defRPr>
            </a:lvl1pPr>
          </a:lstStyle>
          <a:p>
            <a:r>
              <a:rPr dirty="0"/>
              <a:t>ICECUBE: </a:t>
            </a:r>
            <a:r>
              <a:rPr dirty="0" err="1"/>
              <a:t>rivelazione</a:t>
            </a:r>
            <a:r>
              <a:rPr dirty="0"/>
              <a:t> </a:t>
            </a:r>
            <a:r>
              <a:rPr dirty="0" err="1"/>
              <a:t>dei</a:t>
            </a:r>
            <a:r>
              <a:rPr dirty="0"/>
              <a:t> </a:t>
            </a:r>
            <a:r>
              <a:rPr dirty="0" err="1"/>
              <a:t>neutrini</a:t>
            </a:r>
            <a:r>
              <a:rPr dirty="0"/>
              <a:t> </a:t>
            </a:r>
            <a:r>
              <a:rPr dirty="0" err="1"/>
              <a:t>più</a:t>
            </a:r>
            <a:r>
              <a:rPr dirty="0"/>
              <a:t> </a:t>
            </a:r>
            <a:r>
              <a:rPr dirty="0" err="1"/>
              <a:t>energetici</a:t>
            </a:r>
            <a:r>
              <a:rPr dirty="0"/>
              <a:t> (di </a:t>
            </a:r>
            <a:r>
              <a:rPr dirty="0" err="1"/>
              <a:t>tutti</a:t>
            </a:r>
            <a:r>
              <a:rPr dirty="0"/>
              <a:t> </a:t>
            </a:r>
            <a:r>
              <a:rPr dirty="0" err="1"/>
              <a:t>i</a:t>
            </a:r>
            <a:r>
              <a:rPr dirty="0"/>
              <a:t> </a:t>
            </a:r>
            <a:r>
              <a:rPr dirty="0" err="1"/>
              <a:t>sapori</a:t>
            </a:r>
            <a:r>
              <a:rPr dirty="0"/>
              <a:t>) </a:t>
            </a:r>
            <a:endParaRPr lang="it-IT" dirty="0"/>
          </a:p>
          <a:p>
            <a:r>
              <a:rPr dirty="0"/>
              <a:t>studio </a:t>
            </a:r>
            <a:r>
              <a:rPr lang="it-IT" dirty="0"/>
              <a:t>dello loro sorgenti</a:t>
            </a:r>
            <a:endParaRPr dirty="0"/>
          </a:p>
        </p:txBody>
      </p:sp>
      <p:pic>
        <p:nvPicPr>
          <p:cNvPr id="467" name="Immagine 4" descr="Immagine 4"/>
          <p:cNvPicPr>
            <a:picLocks noChangeAspect="1"/>
          </p:cNvPicPr>
          <p:nvPr/>
        </p:nvPicPr>
        <p:blipFill>
          <a:blip r:embed="rId3">
            <a:extLst/>
          </a:blip>
          <a:stretch>
            <a:fillRect/>
          </a:stretch>
        </p:blipFill>
        <p:spPr>
          <a:xfrm>
            <a:off x="178743" y="2150069"/>
            <a:ext cx="5736977" cy="4566165"/>
          </a:xfrm>
          <a:prstGeom prst="rect">
            <a:avLst/>
          </a:prstGeom>
          <a:ln w="57150">
            <a:solidFill>
              <a:srgbClr val="0070C0"/>
            </a:solidFill>
          </a:ln>
        </p:spPr>
      </p:pic>
      <p:sp>
        <p:nvSpPr>
          <p:cNvPr id="468" name="Luce Cherenkov, mezzo ghiaccio"/>
          <p:cNvSpPr txBox="1"/>
          <p:nvPr/>
        </p:nvSpPr>
        <p:spPr>
          <a:xfrm>
            <a:off x="6119440" y="4871189"/>
            <a:ext cx="2550605" cy="8026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2400">
                <a:latin typeface="+mn-lt"/>
                <a:ea typeface="+mn-ea"/>
                <a:cs typeface="+mn-cs"/>
                <a:sym typeface="Calibri"/>
              </a:defRPr>
            </a:lvl1pPr>
          </a:lstStyle>
          <a:p>
            <a:r>
              <a:t>Luce Cherenkov, mezzo ghiaccio</a:t>
            </a:r>
          </a:p>
        </p:txBody>
      </p:sp>
    </p:spTree>
    <p:extLst>
      <p:ext uri="{BB962C8B-B14F-4D97-AF65-F5344CB8AC3E}">
        <p14:creationId xmlns:p14="http://schemas.microsoft.com/office/powerpoint/2010/main" val="1663796742"/>
      </p:ext>
    </p:extLst>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Esperimenti in corso"/>
          <p:cNvSpPr txBox="1">
            <a:spLocks noGrp="1"/>
          </p:cNvSpPr>
          <p:nvPr>
            <p:ph type="title"/>
          </p:nvPr>
        </p:nvSpPr>
        <p:spPr>
          <a:xfrm>
            <a:off x="1043607" y="188638"/>
            <a:ext cx="6192840" cy="781733"/>
          </a:xfrm>
          <a:prstGeom prst="rect">
            <a:avLst/>
          </a:prstGeom>
        </p:spPr>
        <p:txBody>
          <a:bodyPr/>
          <a:lstStyle/>
          <a:p>
            <a:r>
              <a:t>Esperimenti in corso</a:t>
            </a:r>
          </a:p>
        </p:txBody>
      </p:sp>
      <p:sp>
        <p:nvSpPr>
          <p:cNvPr id="471" name="NEMO: neutrini in fondo al mare…"/>
          <p:cNvSpPr txBox="1"/>
          <p:nvPr/>
        </p:nvSpPr>
        <p:spPr>
          <a:xfrm>
            <a:off x="290141" y="1695630"/>
            <a:ext cx="4595939" cy="777239"/>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marL="180472" indent="-180472">
              <a:buSzPct val="100000"/>
              <a:buChar char="•"/>
              <a:defRPr sz="2300">
                <a:latin typeface="+mn-lt"/>
                <a:ea typeface="+mn-ea"/>
                <a:cs typeface="+mn-cs"/>
                <a:sym typeface="Calibri"/>
              </a:defRPr>
            </a:pPr>
            <a:r>
              <a:t>NEMO: neutrini in fondo al mare</a:t>
            </a:r>
          </a:p>
          <a:p>
            <a:pPr marL="180472" indent="-180472">
              <a:buSzPct val="100000"/>
              <a:buChar char="•"/>
              <a:defRPr sz="2300">
                <a:latin typeface="+mn-lt"/>
                <a:ea typeface="+mn-ea"/>
                <a:cs typeface="+mn-cs"/>
                <a:sym typeface="Calibri"/>
              </a:defRPr>
            </a:pPr>
            <a:r>
              <a:t>luce cherenkov, mezzo acqua</a:t>
            </a:r>
          </a:p>
        </p:txBody>
      </p:sp>
      <p:pic>
        <p:nvPicPr>
          <p:cNvPr id="472" name="Immagine" descr="Immagine"/>
          <p:cNvPicPr>
            <a:picLocks noChangeAspect="1"/>
          </p:cNvPicPr>
          <p:nvPr/>
        </p:nvPicPr>
        <p:blipFill>
          <a:blip r:embed="rId3">
            <a:extLst/>
          </a:blip>
          <a:stretch>
            <a:fillRect/>
          </a:stretch>
        </p:blipFill>
        <p:spPr>
          <a:xfrm>
            <a:off x="550655" y="2486205"/>
            <a:ext cx="4074915" cy="4012705"/>
          </a:xfrm>
          <a:prstGeom prst="rect">
            <a:avLst/>
          </a:prstGeom>
          <a:ln w="12700">
            <a:miter lim="400000"/>
          </a:ln>
        </p:spPr>
      </p:pic>
      <p:pic>
        <p:nvPicPr>
          <p:cNvPr id="473" name="Immagine" descr="Immagine"/>
          <p:cNvPicPr>
            <a:picLocks noChangeAspect="1"/>
          </p:cNvPicPr>
          <p:nvPr/>
        </p:nvPicPr>
        <p:blipFill>
          <a:blip r:embed="rId4">
            <a:extLst/>
          </a:blip>
          <a:stretch>
            <a:fillRect/>
          </a:stretch>
        </p:blipFill>
        <p:spPr>
          <a:xfrm>
            <a:off x="4747457" y="1101469"/>
            <a:ext cx="4172509" cy="5678052"/>
          </a:xfrm>
          <a:prstGeom prst="rect">
            <a:avLst/>
          </a:prstGeom>
          <a:ln w="12700">
            <a:miter lim="400000"/>
          </a:ln>
        </p:spPr>
      </p:pic>
      <p:grpSp>
        <p:nvGrpSpPr>
          <p:cNvPr id="476" name="OB:…"/>
          <p:cNvGrpSpPr/>
          <p:nvPr/>
        </p:nvGrpSpPr>
        <p:grpSpPr>
          <a:xfrm>
            <a:off x="673438" y="1165406"/>
            <a:ext cx="5266714" cy="2076590"/>
            <a:chOff x="0" y="0"/>
            <a:chExt cx="5266713" cy="2076589"/>
          </a:xfrm>
        </p:grpSpPr>
        <p:sp>
          <p:nvSpPr>
            <p:cNvPr id="474" name="Rettangolo"/>
            <p:cNvSpPr/>
            <p:nvPr/>
          </p:nvSpPr>
          <p:spPr>
            <a:xfrm>
              <a:off x="0" y="0"/>
              <a:ext cx="4997749" cy="2076589"/>
            </a:xfrm>
            <a:prstGeom prst="rect">
              <a:avLst/>
            </a:prstGeom>
            <a:solidFill>
              <a:srgbClr val="FFFB00"/>
            </a:solidFill>
            <a:ln w="25400" cap="flat">
              <a:solidFill>
                <a:schemeClr val="accent1"/>
              </a:solidFill>
              <a:prstDash val="solid"/>
              <a:round/>
            </a:ln>
            <a:effectLst>
              <a:outerShdw blurRad="38100" dist="23000" dir="5400000" rotWithShape="0">
                <a:srgbClr val="000000">
                  <a:alpha val="35000"/>
                </a:srgbClr>
              </a:outerShdw>
            </a:effectLst>
          </p:spPr>
          <p:txBody>
            <a:bodyPr wrap="square" lIns="45718" tIns="45718" rIns="45718" bIns="45718" numCol="1" anchor="t">
              <a:noAutofit/>
            </a:bodyPr>
            <a:lstStyle/>
            <a:p>
              <a:pPr>
                <a:defRPr sz="3000">
                  <a:latin typeface="+mn-lt"/>
                  <a:ea typeface="+mn-ea"/>
                  <a:cs typeface="+mn-cs"/>
                  <a:sym typeface="Calibri"/>
                </a:defRPr>
              </a:pPr>
              <a:endParaRPr/>
            </a:p>
          </p:txBody>
        </p:sp>
        <p:sp>
          <p:nvSpPr>
            <p:cNvPr id="475" name="OB:…"/>
            <p:cNvSpPr txBox="1"/>
            <p:nvPr/>
          </p:nvSpPr>
          <p:spPr>
            <a:xfrm>
              <a:off x="0" y="0"/>
              <a:ext cx="5266713" cy="193898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p>
              <a:pPr>
                <a:defRPr sz="3000">
                  <a:latin typeface="+mn-lt"/>
                  <a:ea typeface="+mn-ea"/>
                  <a:cs typeface="+mn-cs"/>
                  <a:sym typeface="Calibri"/>
                </a:defRPr>
              </a:pPr>
              <a:r>
                <a:rPr dirty="0"/>
                <a:t>OB: </a:t>
              </a:r>
            </a:p>
            <a:p>
              <a:pPr marL="180472" indent="-180472">
                <a:buSzPct val="100000"/>
                <a:buChar char="•"/>
                <a:defRPr sz="3000">
                  <a:latin typeface="+mn-lt"/>
                  <a:ea typeface="+mn-ea"/>
                  <a:cs typeface="+mn-cs"/>
                  <a:sym typeface="Calibri"/>
                </a:defRPr>
              </a:pPr>
              <a:r>
                <a:rPr dirty="0"/>
                <a:t>studio </a:t>
              </a:r>
              <a:r>
                <a:rPr lang="it-IT" dirty="0"/>
                <a:t>delle sorgenti di neutrini</a:t>
              </a:r>
              <a:endParaRPr dirty="0"/>
            </a:p>
            <a:p>
              <a:pPr marL="180472" indent="-180472">
                <a:buSzPct val="100000"/>
                <a:buChar char="•"/>
                <a:defRPr sz="3000">
                  <a:latin typeface="+mn-lt"/>
                  <a:ea typeface="+mn-ea"/>
                  <a:cs typeface="+mn-cs"/>
                  <a:sym typeface="Calibri"/>
                </a:defRPr>
              </a:pPr>
              <a:r>
                <a:rPr dirty="0" err="1"/>
                <a:t>massa</a:t>
              </a:r>
              <a:r>
                <a:rPr dirty="0"/>
                <a:t> del neutrino</a:t>
              </a:r>
            </a:p>
            <a:p>
              <a:pPr marL="180472" indent="-180472">
                <a:buSzPct val="100000"/>
                <a:buChar char="•"/>
                <a:defRPr sz="3000">
                  <a:latin typeface="+mn-lt"/>
                  <a:ea typeface="+mn-ea"/>
                  <a:cs typeface="+mn-cs"/>
                  <a:sym typeface="Calibri"/>
                </a:defRPr>
              </a:pPr>
              <a:r>
                <a:rPr dirty="0" err="1"/>
                <a:t>studi</a:t>
              </a:r>
              <a:r>
                <a:rPr dirty="0"/>
                <a:t> </a:t>
              </a:r>
              <a:r>
                <a:rPr dirty="0" err="1"/>
                <a:t>marini</a:t>
              </a:r>
              <a:r>
                <a:rPr dirty="0"/>
                <a:t> e </a:t>
              </a:r>
              <a:r>
                <a:rPr dirty="0" err="1"/>
                <a:t>ambientali</a:t>
              </a:r>
              <a:endParaRPr dirty="0"/>
            </a:p>
          </p:txBody>
        </p:sp>
      </p:grpSp>
      <p:pic>
        <p:nvPicPr>
          <p:cNvPr id="477" name="Immagine" descr="Immagine"/>
          <p:cNvPicPr>
            <a:picLocks noChangeAspect="1"/>
          </p:cNvPicPr>
          <p:nvPr/>
        </p:nvPicPr>
        <p:blipFill>
          <a:blip r:embed="rId5">
            <a:extLst/>
          </a:blip>
          <a:srcRect l="2382" t="31500" r="2382" b="2002"/>
          <a:stretch>
            <a:fillRect/>
          </a:stretch>
        </p:blipFill>
        <p:spPr>
          <a:xfrm>
            <a:off x="852109" y="2498905"/>
            <a:ext cx="7873804" cy="3555357"/>
          </a:xfrm>
          <a:prstGeom prst="rect">
            <a:avLst/>
          </a:prstGeom>
          <a:ln w="25400">
            <a:solidFill>
              <a:schemeClr val="accent1"/>
            </a:solidFill>
          </a:ln>
        </p:spPr>
      </p:pic>
    </p:spTree>
    <p:extLst>
      <p:ext uri="{BB962C8B-B14F-4D97-AF65-F5344CB8AC3E}">
        <p14:creationId xmlns:p14="http://schemas.microsoft.com/office/powerpoint/2010/main" val="2120486705"/>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4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 grpId="0" animBg="1" advAuto="0"/>
      <p:bldP spid="477" grpId="0" animBg="1" advAuto="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Concludiamo con alcune riflessioni"/>
          <p:cNvSpPr txBox="1">
            <a:spLocks noGrp="1"/>
          </p:cNvSpPr>
          <p:nvPr>
            <p:ph type="title"/>
          </p:nvPr>
        </p:nvSpPr>
        <p:spPr>
          <a:prstGeom prst="rect">
            <a:avLst/>
          </a:prstGeom>
        </p:spPr>
        <p:txBody>
          <a:bodyPr/>
          <a:lstStyle>
            <a:lvl1pPr defTabSz="822959">
              <a:defRPr sz="3959">
                <a:ln w="10287">
                  <a:solidFill>
                    <a:srgbClr val="376092"/>
                  </a:solidFill>
                </a:ln>
                <a:effectLst>
                  <a:outerShdw blurRad="34289" dist="18288" dir="1800000" rotWithShape="0">
                    <a:srgbClr val="000000">
                      <a:alpha val="40000"/>
                    </a:srgbClr>
                  </a:outerShdw>
                </a:effectLst>
              </a:defRPr>
            </a:lvl1pPr>
          </a:lstStyle>
          <a:p>
            <a:r>
              <a:t>Concludiamo con alcune riflessioni</a:t>
            </a:r>
          </a:p>
        </p:txBody>
      </p:sp>
      <p:sp>
        <p:nvSpPr>
          <p:cNvPr id="480" name="TECNICA: si progettano rivelatori di dimensioni enormi per vedere qualcosa di piccolissimo"/>
          <p:cNvSpPr txBox="1"/>
          <p:nvPr/>
        </p:nvSpPr>
        <p:spPr>
          <a:xfrm>
            <a:off x="170177" y="3216296"/>
            <a:ext cx="8803646" cy="955039"/>
          </a:xfrm>
          <a:prstGeom prst="rect">
            <a:avLst/>
          </a:prstGeom>
          <a:solidFill>
            <a:srgbClr val="FFFB00"/>
          </a:solidFill>
          <a:ln w="25400">
            <a:solidFill>
              <a:srgbClr val="FF2600"/>
            </a:solidFill>
            <a:miter lim="400000"/>
          </a:ln>
          <a:extLst>
            <a:ext uri="{C572A759-6A51-4108-AA02-DFA0A04FC94B}">
              <ma14:wrappingTextBoxFlag xmlns="" xmlns:ma14="http://schemas.microsoft.com/office/mac/drawingml/2011/main" val="1"/>
            </a:ext>
          </a:extLst>
        </p:spPr>
        <p:txBody>
          <a:bodyPr lIns="45718" tIns="45718" rIns="45718" bIns="45718">
            <a:spAutoFit/>
          </a:bodyPr>
          <a:lstStyle>
            <a:lvl1pPr marL="180473" indent="-180473">
              <a:buSzPct val="100000"/>
              <a:buChar char="•"/>
              <a:defRPr sz="2900">
                <a:latin typeface="+mn-lt"/>
                <a:ea typeface="+mn-ea"/>
                <a:cs typeface="+mn-cs"/>
                <a:sym typeface="Calibri"/>
              </a:defRPr>
            </a:lvl1pPr>
          </a:lstStyle>
          <a:p>
            <a:r>
              <a:t>TECNICA: si progettano rivelatori di dimensioni enormi per vedere qualcosa di piccolissimo</a:t>
            </a:r>
          </a:p>
        </p:txBody>
      </p:sp>
      <p:sp>
        <p:nvSpPr>
          <p:cNvPr id="481" name="OGGETTO DI STUDIO: la scoperta dell’oscillazione dei neutrini è oltre la nostra immaginazione"/>
          <p:cNvSpPr txBox="1"/>
          <p:nvPr/>
        </p:nvSpPr>
        <p:spPr>
          <a:xfrm>
            <a:off x="194142" y="1977596"/>
            <a:ext cx="8755716" cy="955039"/>
          </a:xfrm>
          <a:prstGeom prst="rect">
            <a:avLst/>
          </a:prstGeom>
          <a:solidFill>
            <a:srgbClr val="FFFB00"/>
          </a:solidFill>
          <a:ln w="25400">
            <a:solidFill>
              <a:srgbClr val="FF2600"/>
            </a:solidFill>
            <a:miter lim="400000"/>
          </a:ln>
          <a:extLst>
            <a:ext uri="{C572A759-6A51-4108-AA02-DFA0A04FC94B}">
              <ma14:wrappingTextBoxFlag xmlns="" xmlns:ma14="http://schemas.microsoft.com/office/mac/drawingml/2011/main" val="1"/>
            </a:ext>
          </a:extLst>
        </p:spPr>
        <p:txBody>
          <a:bodyPr lIns="45718" tIns="45718" rIns="45718" bIns="45718">
            <a:spAutoFit/>
          </a:bodyPr>
          <a:lstStyle>
            <a:lvl1pPr marL="180473" indent="-180473">
              <a:buSzPct val="100000"/>
              <a:buChar char="•"/>
              <a:defRPr sz="2900">
                <a:latin typeface="+mn-lt"/>
                <a:ea typeface="+mn-ea"/>
                <a:cs typeface="+mn-cs"/>
                <a:sym typeface="Calibri"/>
              </a:defRPr>
            </a:lvl1pPr>
          </a:lstStyle>
          <a:p>
            <a:r>
              <a:t>OGGETTO DI STUDIO: la scoperta dell’oscillazione dei neutrini è oltre la nostra immaginazione</a:t>
            </a:r>
          </a:p>
        </p:txBody>
      </p:sp>
      <p:sp>
        <p:nvSpPr>
          <p:cNvPr id="482" name="CONOSCENZE: talvolta la fede dei fisici nelle conoscenze acquisite è più forte di quanto la natura sembra mostrare"/>
          <p:cNvSpPr txBox="1"/>
          <p:nvPr/>
        </p:nvSpPr>
        <p:spPr>
          <a:xfrm>
            <a:off x="170177" y="4454997"/>
            <a:ext cx="8803646" cy="1336039"/>
          </a:xfrm>
          <a:prstGeom prst="rect">
            <a:avLst/>
          </a:prstGeom>
          <a:solidFill>
            <a:srgbClr val="FFFB00"/>
          </a:solidFill>
          <a:ln w="25400">
            <a:solidFill>
              <a:srgbClr val="FF2600"/>
            </a:solidFill>
            <a:miter lim="400000"/>
          </a:ln>
          <a:extLst>
            <a:ext uri="{C572A759-6A51-4108-AA02-DFA0A04FC94B}">
              <ma14:wrappingTextBoxFlag xmlns="" xmlns:ma14="http://schemas.microsoft.com/office/mac/drawingml/2011/main" val="1"/>
            </a:ext>
          </a:extLst>
        </p:spPr>
        <p:txBody>
          <a:bodyPr lIns="45718" tIns="45718" rIns="45718" bIns="45718">
            <a:spAutoFit/>
          </a:bodyPr>
          <a:lstStyle>
            <a:lvl1pPr marL="180473" indent="-180473">
              <a:buSzPct val="100000"/>
              <a:buChar char="•"/>
              <a:defRPr sz="2800">
                <a:latin typeface="+mn-lt"/>
                <a:ea typeface="+mn-ea"/>
                <a:cs typeface="+mn-cs"/>
                <a:sym typeface="Calibri"/>
              </a:defRPr>
            </a:lvl1pPr>
          </a:lstStyle>
          <a:p>
            <a:r>
              <a:t>CONOSCENZE: talvolta la fede dei fisici nelle conoscenze acquisite è più forte di quanto la natura sembra mostrare</a:t>
            </a:r>
          </a:p>
        </p:txBody>
      </p:sp>
    </p:spTree>
    <p:extLst>
      <p:ext uri="{BB962C8B-B14F-4D97-AF65-F5344CB8AC3E}">
        <p14:creationId xmlns:p14="http://schemas.microsoft.com/office/powerpoint/2010/main" val="2876769538"/>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4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4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0" grpId="0" animBg="1" advAuto="0"/>
      <p:bldP spid="481" grpId="0" animBg="1" advAuto="0"/>
      <p:bldP spid="482" grpId="0" animBg="1" advAuto="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Titolo 1"/>
          <p:cNvSpPr txBox="1">
            <a:spLocks noGrp="1"/>
          </p:cNvSpPr>
          <p:nvPr>
            <p:ph type="title"/>
          </p:nvPr>
        </p:nvSpPr>
        <p:spPr>
          <a:xfrm>
            <a:off x="1043607" y="188638"/>
            <a:ext cx="6192840" cy="1295403"/>
          </a:xfrm>
          <a:prstGeom prst="rect">
            <a:avLst/>
          </a:prstGeom>
        </p:spPr>
        <p:txBody>
          <a:bodyPr/>
          <a:lstStyle>
            <a:lvl1pPr>
              <a:defRPr sz="3900"/>
            </a:lvl1pPr>
          </a:lstStyle>
          <a:p>
            <a:r>
              <a:t>Concludiamo con alcune riflessioni</a:t>
            </a:r>
          </a:p>
        </p:txBody>
      </p:sp>
      <p:sp>
        <p:nvSpPr>
          <p:cNvPr id="485" name="CasellaDiTesto 2"/>
          <p:cNvSpPr txBox="1"/>
          <p:nvPr/>
        </p:nvSpPr>
        <p:spPr>
          <a:xfrm>
            <a:off x="395535" y="2588488"/>
            <a:ext cx="8352930" cy="2148839"/>
          </a:xfrm>
          <a:prstGeom prst="rect">
            <a:avLst/>
          </a:prstGeom>
          <a:solidFill>
            <a:srgbClr val="FFFB00"/>
          </a:solidFill>
          <a:ln w="25400">
            <a:solidFill>
              <a:srgbClr val="FF2600"/>
            </a:solidFill>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180473" indent="-180473">
              <a:buSzPct val="100000"/>
              <a:buChar char="•"/>
              <a:defRPr sz="2800">
                <a:latin typeface="+mn-lt"/>
                <a:ea typeface="+mn-ea"/>
                <a:cs typeface="+mn-cs"/>
                <a:sym typeface="Calibri"/>
              </a:defRPr>
            </a:pPr>
            <a:r>
              <a:t>METODO: </a:t>
            </a:r>
          </a:p>
          <a:p>
            <a:pPr marL="180473" indent="-180473">
              <a:buSzPct val="100000"/>
              <a:buChar char="-"/>
              <a:defRPr sz="2800">
                <a:latin typeface="+mn-lt"/>
                <a:ea typeface="+mn-ea"/>
                <a:cs typeface="+mn-cs"/>
                <a:sym typeface="Calibri"/>
              </a:defRPr>
            </a:pPr>
            <a:r>
              <a:t>teoria di Pontecorvo basata su previsioni matematiche e non su osservazione</a:t>
            </a:r>
          </a:p>
          <a:p>
            <a:pPr marL="180473" indent="-180473">
              <a:buSzPct val="100000"/>
              <a:buChar char="-"/>
              <a:defRPr sz="2800">
                <a:latin typeface="+mn-lt"/>
                <a:ea typeface="+mn-ea"/>
                <a:cs typeface="+mn-cs"/>
                <a:sym typeface="Calibri"/>
              </a:defRPr>
            </a:pPr>
            <a:r>
              <a:t>se un esperimento non da i risultati previsti non sempre sono sbagliate le ipotesi di partenza</a:t>
            </a:r>
          </a:p>
        </p:txBody>
      </p:sp>
      <p:grpSp>
        <p:nvGrpSpPr>
          <p:cNvPr id="493" name="Gruppo"/>
          <p:cNvGrpSpPr/>
          <p:nvPr/>
        </p:nvGrpSpPr>
        <p:grpSpPr>
          <a:xfrm>
            <a:off x="724319" y="2158519"/>
            <a:ext cx="7695362" cy="3993821"/>
            <a:chOff x="0" y="0"/>
            <a:chExt cx="7695360" cy="3993820"/>
          </a:xfrm>
        </p:grpSpPr>
        <p:pic>
          <p:nvPicPr>
            <p:cNvPr id="486" name="Immagine 11" descr="Immagine 11"/>
            <p:cNvPicPr>
              <a:picLocks noChangeAspect="1"/>
            </p:cNvPicPr>
            <p:nvPr/>
          </p:nvPicPr>
          <p:blipFill>
            <a:blip r:embed="rId3">
              <a:extLst/>
            </a:blip>
            <a:stretch>
              <a:fillRect/>
            </a:stretch>
          </p:blipFill>
          <p:spPr>
            <a:xfrm>
              <a:off x="4172018" y="115717"/>
              <a:ext cx="3523343" cy="2471599"/>
            </a:xfrm>
            <a:prstGeom prst="rect">
              <a:avLst/>
            </a:prstGeom>
            <a:ln w="12700" cap="flat">
              <a:noFill/>
              <a:miter lim="400000"/>
            </a:ln>
            <a:effectLst/>
          </p:spPr>
        </p:pic>
        <p:pic>
          <p:nvPicPr>
            <p:cNvPr id="487" name="Immagine 12" descr="Immagine 12"/>
            <p:cNvPicPr>
              <a:picLocks noChangeAspect="1"/>
            </p:cNvPicPr>
            <p:nvPr/>
          </p:nvPicPr>
          <p:blipFill>
            <a:blip r:embed="rId4">
              <a:extLst/>
            </a:blip>
            <a:stretch>
              <a:fillRect/>
            </a:stretch>
          </p:blipFill>
          <p:spPr>
            <a:xfrm>
              <a:off x="0" y="0"/>
              <a:ext cx="3326751" cy="2569916"/>
            </a:xfrm>
            <a:prstGeom prst="rect">
              <a:avLst/>
            </a:prstGeom>
            <a:ln w="12700" cap="flat">
              <a:noFill/>
              <a:miter lim="400000"/>
            </a:ln>
            <a:effectLst/>
          </p:spPr>
        </p:pic>
        <p:sp>
          <p:nvSpPr>
            <p:cNvPr id="488" name="Freccia in giù 13"/>
            <p:cNvSpPr/>
            <p:nvPr/>
          </p:nvSpPr>
          <p:spPr>
            <a:xfrm rot="16200000">
              <a:off x="3389345" y="958805"/>
              <a:ext cx="720081" cy="756835"/>
            </a:xfrm>
            <a:custGeom>
              <a:avLst/>
              <a:gdLst/>
              <a:ahLst/>
              <a:cxnLst>
                <a:cxn ang="0">
                  <a:pos x="wd2" y="hd2"/>
                </a:cxn>
                <a:cxn ang="5400000">
                  <a:pos x="wd2" y="hd2"/>
                </a:cxn>
                <a:cxn ang="10800000">
                  <a:pos x="wd2" y="hd2"/>
                </a:cxn>
                <a:cxn ang="16200000">
                  <a:pos x="wd2" y="hd2"/>
                </a:cxn>
              </a:cxnLst>
              <a:rect l="0" t="0" r="r" b="b"/>
              <a:pathLst>
                <a:path w="21600" h="21600" extrusionOk="0">
                  <a:moveTo>
                    <a:pt x="0" y="11324"/>
                  </a:moveTo>
                  <a:lnTo>
                    <a:pt x="5400" y="11324"/>
                  </a:lnTo>
                  <a:lnTo>
                    <a:pt x="5400" y="0"/>
                  </a:lnTo>
                  <a:lnTo>
                    <a:pt x="16200" y="0"/>
                  </a:lnTo>
                  <a:lnTo>
                    <a:pt x="16200" y="11324"/>
                  </a:lnTo>
                  <a:lnTo>
                    <a:pt x="21600" y="11324"/>
                  </a:lnTo>
                  <a:lnTo>
                    <a:pt x="10800" y="21600"/>
                  </a:lnTo>
                  <a:close/>
                </a:path>
              </a:pathLst>
            </a:custGeom>
            <a:solidFill>
              <a:srgbClr val="FF0000"/>
            </a:solidFill>
            <a:ln w="25400" cap="flat">
              <a:solidFill>
                <a:srgbClr val="3A5E8A"/>
              </a:solidFill>
              <a:prstDash val="solid"/>
              <a:round/>
            </a:ln>
            <a:effectLst/>
          </p:spPr>
          <p:txBody>
            <a:bodyPr wrap="square" lIns="45719" tIns="45719" rIns="45719" bIns="45719" numCol="1" anchor="ctr">
              <a:noAutofit/>
            </a:bodyPr>
            <a:lstStyle/>
            <a:p>
              <a:pPr algn="ctr">
                <a:defRPr>
                  <a:solidFill>
                    <a:srgbClr val="FFFFFF"/>
                  </a:solidFill>
                  <a:latin typeface="+mn-lt"/>
                  <a:ea typeface="+mn-ea"/>
                  <a:cs typeface="+mn-cs"/>
                  <a:sym typeface="Calibri"/>
                </a:defRPr>
              </a:pPr>
              <a:endParaRPr/>
            </a:p>
          </p:txBody>
        </p:sp>
        <p:grpSp>
          <p:nvGrpSpPr>
            <p:cNvPr id="492" name="Freccia circolare in su 14"/>
            <p:cNvGrpSpPr/>
            <p:nvPr/>
          </p:nvGrpSpPr>
          <p:grpSpPr>
            <a:xfrm>
              <a:off x="2043261" y="2864313"/>
              <a:ext cx="2841315" cy="1129508"/>
              <a:chOff x="0" y="0"/>
              <a:chExt cx="2841313" cy="1129506"/>
            </a:xfrm>
          </p:grpSpPr>
          <p:sp>
            <p:nvSpPr>
              <p:cNvPr id="489" name="Forma"/>
              <p:cNvSpPr/>
              <p:nvPr/>
            </p:nvSpPr>
            <p:spPr>
              <a:xfrm flipH="1">
                <a:off x="0" y="0"/>
                <a:ext cx="2841314" cy="1129507"/>
              </a:xfrm>
              <a:custGeom>
                <a:avLst/>
                <a:gdLst/>
                <a:ahLst/>
                <a:cxnLst>
                  <a:cxn ang="0">
                    <a:pos x="wd2" y="hd2"/>
                  </a:cxn>
                  <a:cxn ang="5400000">
                    <a:pos x="wd2" y="hd2"/>
                  </a:cxn>
                  <a:cxn ang="10800000">
                    <a:pos x="wd2" y="hd2"/>
                  </a:cxn>
                  <a:cxn ang="16200000">
                    <a:pos x="wd2" y="hd2"/>
                  </a:cxn>
                </a:cxnLst>
                <a:rect l="0" t="0" r="r" b="b"/>
                <a:pathLst>
                  <a:path w="21600" h="20558" extrusionOk="0">
                    <a:moveTo>
                      <a:pt x="19750" y="0"/>
                    </a:moveTo>
                    <a:lnTo>
                      <a:pt x="21600" y="5139"/>
                    </a:lnTo>
                    <a:lnTo>
                      <a:pt x="20527" y="5139"/>
                    </a:lnTo>
                    <a:cubicBezTo>
                      <a:pt x="19361" y="15078"/>
                      <a:pt x="15044" y="21600"/>
                      <a:pt x="10412" y="20420"/>
                    </a:cubicBezTo>
                    <a:lnTo>
                      <a:pt x="10412" y="20420"/>
                    </a:lnTo>
                    <a:cubicBezTo>
                      <a:pt x="14248" y="19443"/>
                      <a:pt x="17415" y="13370"/>
                      <a:pt x="18380" y="5139"/>
                    </a:cubicBezTo>
                    <a:lnTo>
                      <a:pt x="17307" y="5139"/>
                    </a:lnTo>
                    <a:close/>
                    <a:moveTo>
                      <a:pt x="9338" y="20557"/>
                    </a:moveTo>
                    <a:cubicBezTo>
                      <a:pt x="4181" y="20557"/>
                      <a:pt x="0" y="11353"/>
                      <a:pt x="0" y="0"/>
                    </a:cubicBezTo>
                    <a:lnTo>
                      <a:pt x="2147" y="0"/>
                    </a:lnTo>
                    <a:cubicBezTo>
                      <a:pt x="2147" y="11353"/>
                      <a:pt x="6327" y="20557"/>
                      <a:pt x="11485" y="20557"/>
                    </a:cubicBezTo>
                    <a:close/>
                  </a:path>
                </a:pathLst>
              </a:custGeom>
              <a:solidFill>
                <a:srgbClr val="FF0000"/>
              </a:solidFill>
              <a:ln w="12700" cap="flat">
                <a:noFill/>
                <a:miter lim="400000"/>
              </a:ln>
              <a:effectLst/>
            </p:spPr>
            <p:txBody>
              <a:bodyPr wrap="square" lIns="45719" tIns="45719" rIns="45719" bIns="45719" numCol="1" anchor="ctr">
                <a:noAutofit/>
              </a:bodyPr>
              <a:lstStyle/>
              <a:p>
                <a:pPr algn="ctr">
                  <a:defRPr>
                    <a:latin typeface="+mn-lt"/>
                    <a:ea typeface="+mn-ea"/>
                    <a:cs typeface="+mn-cs"/>
                    <a:sym typeface="Calibri"/>
                  </a:defRPr>
                </a:pPr>
                <a:endParaRPr/>
              </a:p>
            </p:txBody>
          </p:sp>
          <p:sp>
            <p:nvSpPr>
              <p:cNvPr id="490" name="Forma"/>
              <p:cNvSpPr/>
              <p:nvPr/>
            </p:nvSpPr>
            <p:spPr>
              <a:xfrm flipH="1">
                <a:off x="1330563" y="-1"/>
                <a:ext cx="1510751" cy="1129438"/>
              </a:xfrm>
              <a:custGeom>
                <a:avLst/>
                <a:gdLst/>
                <a:ahLst/>
                <a:cxnLst>
                  <a:cxn ang="0">
                    <a:pos x="wd2" y="hd2"/>
                  </a:cxn>
                  <a:cxn ang="5400000">
                    <a:pos x="wd2" y="hd2"/>
                  </a:cxn>
                  <a:cxn ang="10800000">
                    <a:pos x="wd2" y="hd2"/>
                  </a:cxn>
                  <a:cxn ang="16200000">
                    <a:pos x="wd2" y="hd2"/>
                  </a:cxn>
                </a:cxnLst>
                <a:rect l="0" t="0" r="r" b="b"/>
                <a:pathLst>
                  <a:path w="21600" h="21600" extrusionOk="0">
                    <a:moveTo>
                      <a:pt x="17563" y="21600"/>
                    </a:moveTo>
                    <a:cubicBezTo>
                      <a:pt x="7863" y="21600"/>
                      <a:pt x="0" y="11929"/>
                      <a:pt x="0" y="0"/>
                    </a:cubicBezTo>
                    <a:lnTo>
                      <a:pt x="4037" y="0"/>
                    </a:lnTo>
                    <a:cubicBezTo>
                      <a:pt x="4037" y="11929"/>
                      <a:pt x="11900" y="21600"/>
                      <a:pt x="21600" y="21600"/>
                    </a:cubicBez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ctr">
                  <a:defRPr>
                    <a:latin typeface="+mn-lt"/>
                    <a:ea typeface="+mn-ea"/>
                    <a:cs typeface="+mn-cs"/>
                    <a:sym typeface="Calibri"/>
                  </a:defRPr>
                </a:pPr>
                <a:endParaRPr/>
              </a:p>
            </p:txBody>
          </p:sp>
          <p:sp>
            <p:nvSpPr>
              <p:cNvPr id="491" name="Linea"/>
              <p:cNvSpPr/>
              <p:nvPr/>
            </p:nvSpPr>
            <p:spPr>
              <a:xfrm flipH="1">
                <a:off x="0" y="-1"/>
                <a:ext cx="2841314" cy="1129438"/>
              </a:xfrm>
              <a:custGeom>
                <a:avLst/>
                <a:gdLst/>
                <a:ahLst/>
                <a:cxnLst>
                  <a:cxn ang="0">
                    <a:pos x="wd2" y="hd2"/>
                  </a:cxn>
                  <a:cxn ang="5400000">
                    <a:pos x="wd2" y="hd2"/>
                  </a:cxn>
                  <a:cxn ang="10800000">
                    <a:pos x="wd2" y="hd2"/>
                  </a:cxn>
                  <a:cxn ang="16200000">
                    <a:pos x="wd2" y="hd2"/>
                  </a:cxn>
                </a:cxnLst>
                <a:rect l="0" t="0" r="r" b="b"/>
                <a:pathLst>
                  <a:path w="21600" h="21600" extrusionOk="0">
                    <a:moveTo>
                      <a:pt x="10412" y="21457"/>
                    </a:moveTo>
                    <a:lnTo>
                      <a:pt x="10412" y="21457"/>
                    </a:lnTo>
                    <a:cubicBezTo>
                      <a:pt x="14248" y="20430"/>
                      <a:pt x="17415" y="14048"/>
                      <a:pt x="18380" y="5400"/>
                    </a:cubicBezTo>
                    <a:lnTo>
                      <a:pt x="17307" y="5400"/>
                    </a:lnTo>
                    <a:lnTo>
                      <a:pt x="19750" y="0"/>
                    </a:lnTo>
                    <a:lnTo>
                      <a:pt x="21600" y="5400"/>
                    </a:lnTo>
                    <a:lnTo>
                      <a:pt x="20527" y="5400"/>
                    </a:lnTo>
                    <a:cubicBezTo>
                      <a:pt x="19462" y="14937"/>
                      <a:pt x="15743" y="21600"/>
                      <a:pt x="11485" y="21600"/>
                    </a:cubicBezTo>
                    <a:lnTo>
                      <a:pt x="9338" y="21600"/>
                    </a:lnTo>
                    <a:cubicBezTo>
                      <a:pt x="4181" y="21600"/>
                      <a:pt x="0" y="11929"/>
                      <a:pt x="0" y="0"/>
                    </a:cubicBezTo>
                    <a:lnTo>
                      <a:pt x="2147" y="0"/>
                    </a:lnTo>
                    <a:cubicBezTo>
                      <a:pt x="2147" y="11929"/>
                      <a:pt x="6327" y="21600"/>
                      <a:pt x="11485" y="21600"/>
                    </a:cubicBezTo>
                  </a:path>
                </a:pathLst>
              </a:custGeom>
              <a:noFill/>
              <a:ln w="25400" cap="flat">
                <a:solidFill>
                  <a:srgbClr val="3A5E8A"/>
                </a:solidFill>
                <a:prstDash val="solid"/>
                <a:round/>
              </a:ln>
              <a:effectLst/>
            </p:spPr>
            <p:txBody>
              <a:bodyPr wrap="square" lIns="45719" tIns="45719" rIns="45719" bIns="45719" numCol="1" anchor="ctr">
                <a:noAutofit/>
              </a:bodyPr>
              <a:lstStyle/>
              <a:p>
                <a:pPr algn="ctr">
                  <a:defRPr>
                    <a:latin typeface="+mn-lt"/>
                    <a:ea typeface="+mn-ea"/>
                    <a:cs typeface="+mn-cs"/>
                    <a:sym typeface="Calibri"/>
                  </a:defRPr>
                </a:pPr>
                <a:endParaRPr/>
              </a:p>
            </p:txBody>
          </p:sp>
        </p:grpSp>
      </p:grpSp>
    </p:spTree>
    <p:extLst>
      <p:ext uri="{BB962C8B-B14F-4D97-AF65-F5344CB8AC3E}">
        <p14:creationId xmlns:p14="http://schemas.microsoft.com/office/powerpoint/2010/main" val="1417869679"/>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 grpId="0" animBg="1" advAuto="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Concludiamo con alcune riflessioni"/>
          <p:cNvSpPr txBox="1">
            <a:spLocks noGrp="1"/>
          </p:cNvSpPr>
          <p:nvPr>
            <p:ph type="title"/>
          </p:nvPr>
        </p:nvSpPr>
        <p:spPr>
          <a:prstGeom prst="rect">
            <a:avLst/>
          </a:prstGeom>
        </p:spPr>
        <p:txBody>
          <a:bodyPr/>
          <a:lstStyle>
            <a:lvl1pPr defTabSz="822959">
              <a:defRPr sz="3959">
                <a:ln w="10287">
                  <a:solidFill>
                    <a:srgbClr val="376092"/>
                  </a:solidFill>
                </a:ln>
                <a:effectLst>
                  <a:outerShdw blurRad="34289" dist="18288" dir="1800000" rotWithShape="0">
                    <a:srgbClr val="000000">
                      <a:alpha val="40000"/>
                    </a:srgbClr>
                  </a:outerShdw>
                </a:effectLst>
              </a:defRPr>
            </a:lvl1pPr>
          </a:lstStyle>
          <a:p>
            <a:r>
              <a:t>Concludiamo con alcune riflessioni</a:t>
            </a:r>
          </a:p>
        </p:txBody>
      </p:sp>
      <p:sp>
        <p:nvSpPr>
          <p:cNvPr id="496" name="CasellaDiTesto 4"/>
          <p:cNvSpPr txBox="1"/>
          <p:nvPr/>
        </p:nvSpPr>
        <p:spPr>
          <a:xfrm>
            <a:off x="539551" y="1844695"/>
            <a:ext cx="8064898" cy="3672841"/>
          </a:xfrm>
          <a:prstGeom prst="rect">
            <a:avLst/>
          </a:prstGeom>
          <a:solidFill>
            <a:srgbClr val="FFFF00"/>
          </a:solidFill>
          <a:ln w="25400">
            <a:solidFill>
              <a:srgbClr val="FF0000"/>
            </a:solidFill>
          </a:ln>
          <a:extLst>
            <a:ext uri="{C572A759-6A51-4108-AA02-DFA0A04FC94B}">
              <ma14:wrappingTextBoxFlag xmlns="" xmlns:ma14="http://schemas.microsoft.com/office/mac/drawingml/2011/main" val="1"/>
            </a:ext>
          </a:extLst>
        </p:spPr>
        <p:txBody>
          <a:bodyPr lIns="45719" rIns="45719">
            <a:spAutoFit/>
          </a:bodyPr>
          <a:lstStyle/>
          <a:p>
            <a:pPr>
              <a:defRPr sz="3000" b="1">
                <a:latin typeface="+mn-lt"/>
                <a:ea typeface="+mn-ea"/>
                <a:cs typeface="+mn-cs"/>
                <a:sym typeface="Calibri"/>
              </a:defRPr>
            </a:pPr>
            <a:r>
              <a:t>«Lo scienziato teorico non è da invidiare. Perché la Natura, o più esattamente l'esperimento, è un giudice inesorabile e poco benevolo del suo lavoro. Non dice mai «Sì» a una teoria: nei casi più favorevoli risponde: «Forse»; nella stragrande maggioranza dei casi, dice semplicemente: «No»». (</a:t>
            </a:r>
            <a:r>
              <a:rPr b="0" u="sng">
                <a:solidFill>
                  <a:srgbClr val="0000FF"/>
                </a:solidFill>
                <a:uFill>
                  <a:solidFill>
                    <a:srgbClr val="0000FF"/>
                  </a:solidFill>
                </a:uFill>
                <a:hlinkClick r:id="rId3"/>
              </a:rPr>
              <a:t>Albert Einstein</a:t>
            </a:r>
            <a:r>
              <a:rPr b="0"/>
              <a:t>)</a:t>
            </a:r>
          </a:p>
        </p:txBody>
      </p:sp>
    </p:spTree>
    <p:extLst>
      <p:ext uri="{BB962C8B-B14F-4D97-AF65-F5344CB8AC3E}">
        <p14:creationId xmlns:p14="http://schemas.microsoft.com/office/powerpoint/2010/main" val="3185077452"/>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496"/>
                                        </p:tgtEl>
                                        <p:attrNameLst>
                                          <p:attrName>style.visibility</p:attrName>
                                        </p:attrNameLst>
                                      </p:cBhvr>
                                      <p:to>
                                        <p:strVal val="visible"/>
                                      </p:to>
                                    </p:set>
                                    <p:anim calcmode="lin" valueType="num">
                                      <p:cBhvr>
                                        <p:cTn id="7" dur="500" fill="hold"/>
                                        <p:tgtEl>
                                          <p:spTgt spid="496"/>
                                        </p:tgtEl>
                                        <p:attrNameLst>
                                          <p:attrName>ppt_x</p:attrName>
                                        </p:attrNameLst>
                                      </p:cBhvr>
                                      <p:tavLst>
                                        <p:tav tm="0">
                                          <p:val>
                                            <p:strVal val="#ppt_x"/>
                                          </p:val>
                                        </p:tav>
                                        <p:tav tm="100000">
                                          <p:val>
                                            <p:strVal val="#ppt_x"/>
                                          </p:val>
                                        </p:tav>
                                      </p:tavLst>
                                    </p:anim>
                                    <p:anim calcmode="lin" valueType="num">
                                      <p:cBhvr>
                                        <p:cTn id="8" dur="500" fill="hold"/>
                                        <p:tgtEl>
                                          <p:spTgt spid="4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6"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43608" y="188640"/>
            <a:ext cx="6192688" cy="1296144"/>
          </a:xfrm>
        </p:spPr>
        <p:txBody>
          <a:bodyPr/>
          <a:lstStyle/>
          <a:p>
            <a:r>
              <a:rPr lang="it-IT" dirty="0"/>
              <a:t>La pubblicazione controversa</a:t>
            </a:r>
          </a:p>
        </p:txBody>
      </p:sp>
      <p:sp>
        <p:nvSpPr>
          <p:cNvPr id="4" name="Segnaposto contenuto 2"/>
          <p:cNvSpPr>
            <a:spLocks noGrp="1"/>
          </p:cNvSpPr>
          <p:nvPr>
            <p:ph idx="1"/>
          </p:nvPr>
        </p:nvSpPr>
        <p:spPr>
          <a:xfrm>
            <a:off x="539552" y="1614706"/>
            <a:ext cx="7848872" cy="1471716"/>
          </a:xfrm>
        </p:spPr>
        <p:txBody>
          <a:bodyPr/>
          <a:lstStyle/>
          <a:p>
            <a:pPr marL="0" indent="0">
              <a:buNone/>
            </a:pPr>
            <a:r>
              <a:rPr lang="it-IT" sz="2800" dirty="0"/>
              <a:t>“Nature”  rifiuta la pubblicazione di Fermi perché “contiene speculazioni troppo lontane dalla realtà per essere di interesse per il lettore”</a:t>
            </a:r>
          </a:p>
        </p:txBody>
      </p:sp>
      <p:pic>
        <p:nvPicPr>
          <p:cNvPr id="6146" name="Picture 2"/>
          <p:cNvPicPr>
            <a:picLocks noChangeAspect="1" noChangeArrowheads="1"/>
          </p:cNvPicPr>
          <p:nvPr/>
        </p:nvPicPr>
        <p:blipFill>
          <a:blip r:embed="rId2" cstate="print"/>
          <a:srcRect/>
          <a:stretch>
            <a:fillRect/>
          </a:stretch>
        </p:blipFill>
        <p:spPr bwMode="auto">
          <a:xfrm>
            <a:off x="1979712" y="3172524"/>
            <a:ext cx="2164276" cy="3200691"/>
          </a:xfrm>
          <a:prstGeom prst="rect">
            <a:avLst/>
          </a:prstGeom>
          <a:noFill/>
          <a:ln w="9525">
            <a:noFill/>
            <a:miter lim="800000"/>
            <a:headEnd/>
            <a:tailEnd/>
          </a:ln>
        </p:spPr>
      </p:pic>
      <p:sp>
        <p:nvSpPr>
          <p:cNvPr id="6" name="CasellaDiTesto 5"/>
          <p:cNvSpPr txBox="1"/>
          <p:nvPr/>
        </p:nvSpPr>
        <p:spPr>
          <a:xfrm>
            <a:off x="323528" y="3861048"/>
            <a:ext cx="1584176" cy="1631216"/>
          </a:xfrm>
          <a:prstGeom prst="rect">
            <a:avLst/>
          </a:prstGeom>
          <a:noFill/>
        </p:spPr>
        <p:txBody>
          <a:bodyPr wrap="square" rtlCol="0">
            <a:spAutoFit/>
          </a:bodyPr>
          <a:lstStyle/>
          <a:p>
            <a:pPr eaLnBrk="0" fontAlgn="base" hangingPunct="0">
              <a:spcBef>
                <a:spcPct val="0"/>
              </a:spcBef>
              <a:spcAft>
                <a:spcPct val="0"/>
              </a:spcAft>
            </a:pPr>
            <a:r>
              <a:rPr lang="it-IT" sz="2000" b="1" dirty="0">
                <a:solidFill>
                  <a:prstClr val="black"/>
                </a:solidFill>
              </a:rPr>
              <a:t>Nuovo cimento: rivista della SIF</a:t>
            </a:r>
          </a:p>
          <a:p>
            <a:pPr eaLnBrk="0" fontAlgn="base" hangingPunct="0">
              <a:spcBef>
                <a:spcPct val="0"/>
              </a:spcBef>
              <a:spcAft>
                <a:spcPct val="0"/>
              </a:spcAft>
            </a:pPr>
            <a:endParaRPr lang="it-IT" sz="2000" b="1" dirty="0">
              <a:solidFill>
                <a:prstClr val="black"/>
              </a:solidFill>
            </a:endParaRPr>
          </a:p>
        </p:txBody>
      </p:sp>
      <p:pic>
        <p:nvPicPr>
          <p:cNvPr id="6147" name="Picture 3"/>
          <p:cNvPicPr>
            <a:picLocks noChangeAspect="1" noChangeArrowheads="1"/>
          </p:cNvPicPr>
          <p:nvPr/>
        </p:nvPicPr>
        <p:blipFill>
          <a:blip r:embed="rId3" cstate="print"/>
          <a:srcRect/>
          <a:stretch>
            <a:fillRect/>
          </a:stretch>
        </p:blipFill>
        <p:spPr bwMode="auto">
          <a:xfrm>
            <a:off x="4644008" y="3172524"/>
            <a:ext cx="2160239" cy="3172244"/>
          </a:xfrm>
          <a:prstGeom prst="rect">
            <a:avLst/>
          </a:prstGeom>
          <a:noFill/>
          <a:ln w="9525">
            <a:noFill/>
            <a:miter lim="800000"/>
            <a:headEnd/>
            <a:tailEnd/>
          </a:ln>
        </p:spPr>
      </p:pic>
      <p:sp>
        <p:nvSpPr>
          <p:cNvPr id="8" name="CasellaDiTesto 7"/>
          <p:cNvSpPr txBox="1"/>
          <p:nvPr/>
        </p:nvSpPr>
        <p:spPr>
          <a:xfrm>
            <a:off x="7092280" y="4077072"/>
            <a:ext cx="1584176" cy="707886"/>
          </a:xfrm>
          <a:prstGeom prst="rect">
            <a:avLst/>
          </a:prstGeom>
          <a:noFill/>
        </p:spPr>
        <p:txBody>
          <a:bodyPr wrap="square" rtlCol="0">
            <a:spAutoFit/>
          </a:bodyPr>
          <a:lstStyle/>
          <a:p>
            <a:pPr eaLnBrk="0" fontAlgn="base" hangingPunct="0">
              <a:spcBef>
                <a:spcPct val="0"/>
              </a:spcBef>
              <a:spcAft>
                <a:spcPct val="0"/>
              </a:spcAft>
            </a:pPr>
            <a:r>
              <a:rPr lang="it-IT" sz="2000" b="1" dirty="0" err="1">
                <a:solidFill>
                  <a:prstClr val="black"/>
                </a:solidFill>
              </a:rPr>
              <a:t>Zeitschrift</a:t>
            </a:r>
            <a:r>
              <a:rPr lang="it-IT" sz="2000" b="1" dirty="0">
                <a:solidFill>
                  <a:prstClr val="black"/>
                </a:solidFill>
              </a:rPr>
              <a:t> </a:t>
            </a:r>
            <a:r>
              <a:rPr lang="it-IT" sz="2000" b="1" dirty="0" err="1">
                <a:solidFill>
                  <a:prstClr val="black"/>
                </a:solidFill>
              </a:rPr>
              <a:t>fuer</a:t>
            </a:r>
            <a:r>
              <a:rPr lang="it-IT" sz="2000" b="1" dirty="0">
                <a:solidFill>
                  <a:prstClr val="black"/>
                </a:solidFill>
              </a:rPr>
              <a:t> </a:t>
            </a:r>
            <a:r>
              <a:rPr lang="it-IT" sz="2000" b="1" dirty="0" err="1">
                <a:solidFill>
                  <a:prstClr val="black"/>
                </a:solidFill>
              </a:rPr>
              <a:t>Physik</a:t>
            </a:r>
            <a:endParaRPr lang="it-IT" sz="2000" b="1" dirty="0">
              <a:solidFill>
                <a:prstClr val="black"/>
              </a:solidFill>
            </a:endParaRPr>
          </a:p>
        </p:txBody>
      </p:sp>
    </p:spTree>
    <p:extLst>
      <p:ext uri="{BB962C8B-B14F-4D97-AF65-F5344CB8AC3E}">
        <p14:creationId xmlns:p14="http://schemas.microsoft.com/office/powerpoint/2010/main" val="1344767429"/>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43608" y="260648"/>
            <a:ext cx="6192688" cy="1060684"/>
          </a:xfrm>
        </p:spPr>
        <p:txBody>
          <a:bodyPr/>
          <a:lstStyle/>
          <a:p>
            <a:r>
              <a:rPr lang="it-IT" dirty="0"/>
              <a:t>I decadimenti beta inversi</a:t>
            </a:r>
          </a:p>
        </p:txBody>
      </p:sp>
      <p:sp>
        <p:nvSpPr>
          <p:cNvPr id="5" name="CasellaDiTesto 4"/>
          <p:cNvSpPr txBox="1"/>
          <p:nvPr/>
        </p:nvSpPr>
        <p:spPr>
          <a:xfrm>
            <a:off x="4211960" y="1906262"/>
            <a:ext cx="4608512" cy="1200329"/>
          </a:xfrm>
          <a:prstGeom prst="rect">
            <a:avLst/>
          </a:prstGeom>
          <a:noFill/>
        </p:spPr>
        <p:txBody>
          <a:bodyPr wrap="square" rtlCol="0">
            <a:spAutoFit/>
          </a:bodyPr>
          <a:lstStyle/>
          <a:p>
            <a:pPr eaLnBrk="0" fontAlgn="base" hangingPunct="0">
              <a:spcBef>
                <a:spcPct val="0"/>
              </a:spcBef>
              <a:spcAft>
                <a:spcPct val="0"/>
              </a:spcAft>
            </a:pPr>
            <a:r>
              <a:rPr lang="it-IT" sz="2400" b="1" dirty="0">
                <a:solidFill>
                  <a:prstClr val="black"/>
                </a:solidFill>
              </a:rPr>
              <a:t>La teoria di Fermi prevede anche la </a:t>
            </a:r>
            <a:r>
              <a:rPr lang="it-IT" sz="2400" b="1" dirty="0">
                <a:solidFill>
                  <a:srgbClr val="FF0000"/>
                </a:solidFill>
              </a:rPr>
              <a:t>probabilità</a:t>
            </a:r>
            <a:r>
              <a:rPr lang="it-IT" sz="2400" b="1" dirty="0">
                <a:solidFill>
                  <a:prstClr val="black"/>
                </a:solidFill>
              </a:rPr>
              <a:t> con cui possa accadere che risulta </a:t>
            </a:r>
            <a:r>
              <a:rPr lang="it-IT" sz="2400" b="1" dirty="0">
                <a:solidFill>
                  <a:srgbClr val="FF0000"/>
                </a:solidFill>
              </a:rPr>
              <a:t>bassissima</a:t>
            </a:r>
            <a:r>
              <a:rPr lang="it-IT" sz="2400" b="1" dirty="0">
                <a:solidFill>
                  <a:prstClr val="black"/>
                </a:solidFill>
              </a:rPr>
              <a:t> </a:t>
            </a:r>
          </a:p>
        </p:txBody>
      </p:sp>
      <p:pic>
        <p:nvPicPr>
          <p:cNvPr id="2051" name="Picture 3"/>
          <p:cNvPicPr>
            <a:picLocks noChangeAspect="1" noChangeArrowheads="1"/>
          </p:cNvPicPr>
          <p:nvPr/>
        </p:nvPicPr>
        <p:blipFill>
          <a:blip r:embed="rId3" cstate="print"/>
          <a:srcRect/>
          <a:stretch>
            <a:fillRect/>
          </a:stretch>
        </p:blipFill>
        <p:spPr bwMode="auto">
          <a:xfrm>
            <a:off x="395536" y="1615269"/>
            <a:ext cx="3626806" cy="891158"/>
          </a:xfrm>
          <a:prstGeom prst="rect">
            <a:avLst/>
          </a:prstGeom>
          <a:noFill/>
          <a:ln w="25400">
            <a:solidFill>
              <a:srgbClr val="FF0000"/>
            </a:solid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4022342" y="3812322"/>
            <a:ext cx="2376264" cy="2128306"/>
          </a:xfrm>
          <a:prstGeom prst="rect">
            <a:avLst/>
          </a:prstGeom>
          <a:noFill/>
          <a:ln w="9525">
            <a:noFill/>
            <a:miter lim="800000"/>
            <a:headEnd/>
            <a:tailEnd/>
          </a:ln>
        </p:spPr>
      </p:pic>
      <p:pic>
        <p:nvPicPr>
          <p:cNvPr id="2054" name="Picture 6"/>
          <p:cNvPicPr>
            <a:picLocks noChangeAspect="1" noChangeArrowheads="1"/>
          </p:cNvPicPr>
          <p:nvPr/>
        </p:nvPicPr>
        <p:blipFill>
          <a:blip r:embed="rId5" cstate="print"/>
          <a:srcRect/>
          <a:stretch>
            <a:fillRect/>
          </a:stretch>
        </p:blipFill>
        <p:spPr bwMode="auto">
          <a:xfrm>
            <a:off x="899593" y="3831780"/>
            <a:ext cx="1944216" cy="1916107"/>
          </a:xfrm>
          <a:prstGeom prst="rect">
            <a:avLst/>
          </a:prstGeom>
          <a:noFill/>
          <a:ln w="9525">
            <a:noFill/>
            <a:miter lim="800000"/>
            <a:headEnd/>
            <a:tailEnd/>
          </a:ln>
        </p:spPr>
      </p:pic>
      <p:cxnSp>
        <p:nvCxnSpPr>
          <p:cNvPr id="11" name="Connettore 2 10"/>
          <p:cNvCxnSpPr/>
          <p:nvPr/>
        </p:nvCxnSpPr>
        <p:spPr>
          <a:xfrm>
            <a:off x="755577" y="3731663"/>
            <a:ext cx="2376263" cy="2289625"/>
          </a:xfrm>
          <a:prstGeom prst="straightConnector1">
            <a:avLst/>
          </a:prstGeom>
          <a:ln w="539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50" name="Picture 2" descr="Risultati immagini per cassa di birra tedesc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4002" y="3769438"/>
            <a:ext cx="2016224" cy="20162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7" cstate="print"/>
          <a:srcRect/>
          <a:stretch>
            <a:fillRect/>
          </a:stretch>
        </p:blipFill>
        <p:spPr bwMode="auto">
          <a:xfrm>
            <a:off x="395536" y="2619056"/>
            <a:ext cx="3626806" cy="899329"/>
          </a:xfrm>
          <a:prstGeom prst="rect">
            <a:avLst/>
          </a:prstGeom>
          <a:noFill/>
          <a:ln w="25400">
            <a:solidFill>
              <a:srgbClr val="FF0000"/>
            </a:solidFill>
            <a:miter lim="800000"/>
            <a:headEnd/>
            <a:tailEnd/>
          </a:ln>
        </p:spPr>
      </p:pic>
    </p:spTree>
    <p:extLst>
      <p:ext uri="{BB962C8B-B14F-4D97-AF65-F5344CB8AC3E}">
        <p14:creationId xmlns:p14="http://schemas.microsoft.com/office/powerpoint/2010/main" val="309762516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dissolve">
                                      <p:cBhvr>
                                        <p:cTn id="7" dur="500"/>
                                        <p:tgtEl>
                                          <p:spTgt spid="2054"/>
                                        </p:tgtEl>
                                      </p:cBhvr>
                                    </p:animEffect>
                                  </p:childTnLst>
                                </p:cTn>
                              </p:par>
                              <p:par>
                                <p:cTn id="8" presetID="55"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1000" fill="hold"/>
                                        <p:tgtEl>
                                          <p:spTgt spid="11"/>
                                        </p:tgtEl>
                                        <p:attrNameLst>
                                          <p:attrName>ppt_w</p:attrName>
                                        </p:attrNameLst>
                                      </p:cBhvr>
                                      <p:tavLst>
                                        <p:tav tm="0">
                                          <p:val>
                                            <p:strVal val="#ppt_w*0.70"/>
                                          </p:val>
                                        </p:tav>
                                        <p:tav tm="100000">
                                          <p:val>
                                            <p:strVal val="#ppt_w"/>
                                          </p:val>
                                        </p:tav>
                                      </p:tavLst>
                                    </p:anim>
                                    <p:anim calcmode="lin" valueType="num">
                                      <p:cBhvr>
                                        <p:cTn id="11" dur="1000" fill="hold"/>
                                        <p:tgtEl>
                                          <p:spTgt spid="11"/>
                                        </p:tgtEl>
                                        <p:attrNameLst>
                                          <p:attrName>ppt_h</p:attrName>
                                        </p:attrNameLst>
                                      </p:cBhvr>
                                      <p:tavLst>
                                        <p:tav tm="0">
                                          <p:val>
                                            <p:strVal val="#ppt_h"/>
                                          </p:val>
                                        </p:tav>
                                        <p:tav tm="100000">
                                          <p:val>
                                            <p:strVal val="#ppt_h"/>
                                          </p:val>
                                        </p:tav>
                                      </p:tavLst>
                                    </p:anim>
                                    <p:animEffect transition="in" filter="fade">
                                      <p:cBhvr>
                                        <p:cTn id="12" dur="1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dissolve">
                                      <p:cBhvr>
                                        <p:cTn id="17" dur="500"/>
                                        <p:tgtEl>
                                          <p:spTgt spid="2052"/>
                                        </p:tgtEl>
                                      </p:cBhvr>
                                    </p:animEffect>
                                  </p:childTnLst>
                                </p:cTn>
                              </p:par>
                            </p:childTnLst>
                          </p:cTn>
                        </p:par>
                        <p:par>
                          <p:cTn id="18" fill="hold">
                            <p:stCondLst>
                              <p:cond delay="500"/>
                            </p:stCondLst>
                            <p:childTnLst>
                              <p:par>
                                <p:cTn id="19" presetID="42" presetClass="entr" presetSubtype="0" fill="hold" nodeType="after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1000"/>
                                        <p:tgtEl>
                                          <p:spTgt spid="2050"/>
                                        </p:tgtEl>
                                      </p:cBhvr>
                                    </p:animEffect>
                                    <p:anim calcmode="lin" valueType="num">
                                      <p:cBhvr>
                                        <p:cTn id="22" dur="1000" fill="hold"/>
                                        <p:tgtEl>
                                          <p:spTgt spid="2050"/>
                                        </p:tgtEl>
                                        <p:attrNameLst>
                                          <p:attrName>ppt_x</p:attrName>
                                        </p:attrNameLst>
                                      </p:cBhvr>
                                      <p:tavLst>
                                        <p:tav tm="0">
                                          <p:val>
                                            <p:strVal val="#ppt_x"/>
                                          </p:val>
                                        </p:tav>
                                        <p:tav tm="100000">
                                          <p:val>
                                            <p:strVal val="#ppt_x"/>
                                          </p:val>
                                        </p:tav>
                                      </p:tavLst>
                                    </p:anim>
                                    <p:anim calcmode="lin" valueType="num">
                                      <p:cBhvr>
                                        <p:cTn id="23"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1skylab">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1skylab">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ema1skylab">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Tema1skylab">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Tema1skylab">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Tema1skylab">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895</TotalTime>
  <Words>5701</Words>
  <Application>Microsoft Office PowerPoint</Application>
  <PresentationFormat>Presentazione su schermo (4:3)</PresentationFormat>
  <Paragraphs>468</Paragraphs>
  <Slides>78</Slides>
  <Notes>38</Notes>
  <HiddenSlides>1</HiddenSlides>
  <MMClips>0</MMClips>
  <ScaleCrop>false</ScaleCrop>
  <HeadingPairs>
    <vt:vector size="8" baseType="variant">
      <vt:variant>
        <vt:lpstr>Caratteri utilizzati</vt:lpstr>
      </vt:variant>
      <vt:variant>
        <vt:i4>8</vt:i4>
      </vt:variant>
      <vt:variant>
        <vt:lpstr>Tema</vt:lpstr>
      </vt:variant>
      <vt:variant>
        <vt:i4>6</vt:i4>
      </vt:variant>
      <vt:variant>
        <vt:lpstr>Titoli diapositive</vt:lpstr>
      </vt:variant>
      <vt:variant>
        <vt:i4>78</vt:i4>
      </vt:variant>
      <vt:variant>
        <vt:lpstr>Presentazioni personalizzate</vt:lpstr>
      </vt:variant>
      <vt:variant>
        <vt:i4>1</vt:i4>
      </vt:variant>
    </vt:vector>
  </HeadingPairs>
  <TitlesOfParts>
    <vt:vector size="93" baseType="lpstr">
      <vt:lpstr>Apple Symbols</vt:lpstr>
      <vt:lpstr>Arial</vt:lpstr>
      <vt:lpstr>Calibri</vt:lpstr>
      <vt:lpstr>Cambria Math</vt:lpstr>
      <vt:lpstr>Helvetica</vt:lpstr>
      <vt:lpstr>Symbol</vt:lpstr>
      <vt:lpstr>Times New Roman</vt:lpstr>
      <vt:lpstr>Wingdings</vt:lpstr>
      <vt:lpstr>Tema1skylab</vt:lpstr>
      <vt:lpstr>1_Tema1skylab</vt:lpstr>
      <vt:lpstr>2_Tema1skylab</vt:lpstr>
      <vt:lpstr>3_Tema1skylab</vt:lpstr>
      <vt:lpstr>4_Tema1skylab</vt:lpstr>
      <vt:lpstr>5_Tema1skylab</vt:lpstr>
      <vt:lpstr>Il neutrino:  una particella fantasma</vt:lpstr>
      <vt:lpstr>L’ipotesi del neutrino  e la sua scoperta</vt:lpstr>
      <vt:lpstr>I primi 30 anni del ‘900</vt:lpstr>
      <vt:lpstr>Decadimento beta :  prima interpretazione</vt:lpstr>
      <vt:lpstr>Decadimento   il problema dello spettro continuo (1912 – 1913)</vt:lpstr>
      <vt:lpstr>1930: Pauli “Un disperato rimedio”</vt:lpstr>
      <vt:lpstr>1933: L’Intuito eccezionale di Fermi</vt:lpstr>
      <vt:lpstr>La pubblicazione controversa</vt:lpstr>
      <vt:lpstr>I decadimenti beta inversi</vt:lpstr>
      <vt:lpstr>Reines – Cowan: La tecnica della coincidenza ritardata</vt:lpstr>
      <vt:lpstr>1953: Project Poltergeist L’apparato sperimentale</vt:lpstr>
      <vt:lpstr>1956 : ci riprovano! "Detection of the Free Neutrino: A Confirmation"</vt:lpstr>
      <vt:lpstr>Caratteristiche degli esperimenti  sui neutrini</vt:lpstr>
      <vt:lpstr>I neutrini sono tutti uguali</vt:lpstr>
      <vt:lpstr> Raggi cosmici: una ventata di novità </vt:lpstr>
      <vt:lpstr>I neutrini sono tutti uguali ?</vt:lpstr>
      <vt:lpstr>1962:  Scoperta di   </vt:lpstr>
      <vt:lpstr>1962:  Scoperta di   </vt:lpstr>
      <vt:lpstr>La camera a scintilla (1962)</vt:lpstr>
      <vt:lpstr>Gli esiti dell’esperimento</vt:lpstr>
      <vt:lpstr>I sapori dei neutrini</vt:lpstr>
      <vt:lpstr>IL PROBLEMA DEI  NEUTRINI SOLARI</vt:lpstr>
      <vt:lpstr>Fusione nucleare</vt:lpstr>
      <vt:lpstr>Bethe 1939  «catena protone-protone»</vt:lpstr>
      <vt:lpstr>Spettro dei neutrini solari</vt:lpstr>
      <vt:lpstr>Esperimento di Ray Davis</vt:lpstr>
      <vt:lpstr>Spettro dei neutrini solari</vt:lpstr>
      <vt:lpstr>Presentazione standard di PowerPoint</vt:lpstr>
      <vt:lpstr>Tecniche di rivelazione vs energie</vt:lpstr>
      <vt:lpstr>TEORIA DI OSCILLAZIONE DEL NEUTRINO</vt:lpstr>
      <vt:lpstr>Pontecorvo e la Teoria di oscillazione del neutrino</vt:lpstr>
      <vt:lpstr>Neutrini in crisi di identità</vt:lpstr>
      <vt:lpstr>Onde di probabilità</vt:lpstr>
      <vt:lpstr>Entriamo più nel dettaglio in un caso semplificato: 2 neutrini</vt:lpstr>
      <vt:lpstr>Spiegato il problema dei neutrini mancanti</vt:lpstr>
      <vt:lpstr>Con 3 neutrini ….</vt:lpstr>
      <vt:lpstr>Come rivelare le oscillazioni</vt:lpstr>
      <vt:lpstr>VEDERE L’OSCILLAZIONE DEI NEUTRINI: SUPERKAMIOKANDE</vt:lpstr>
      <vt:lpstr>Kamiokande</vt:lpstr>
      <vt:lpstr>Effetto Cherenkov</vt:lpstr>
      <vt:lpstr>Kamiokande</vt:lpstr>
      <vt:lpstr>Super Kamiokande</vt:lpstr>
      <vt:lpstr>Super-Kamiokande  durante il riempimento</vt:lpstr>
      <vt:lpstr>Anche con i neutrini atmosferici i conti non tornano</vt:lpstr>
      <vt:lpstr>Anche con i neutrini atmosferici i conti non tornano</vt:lpstr>
      <vt:lpstr>1998 – Super-Kamiokande</vt:lpstr>
      <vt:lpstr>Eventi tipici di neutrini in Super-Kamiokande</vt:lpstr>
      <vt:lpstr>Primi risultati di Super-Kamiokande</vt:lpstr>
      <vt:lpstr>Distribuzione azimutale dei </vt:lpstr>
      <vt:lpstr>Vedere l’oscillazione di neutrini Cern Neutrinos to Gran Sasso</vt:lpstr>
      <vt:lpstr>Cern Neutrino to Gran Sasso (in funzione dal 2006 – Prima rivelazione 2010)</vt:lpstr>
      <vt:lpstr>Schema di produzione del fascio</vt:lpstr>
      <vt:lpstr>OPERA  un rivelatore per neutrini  Laboratori Nazionali del Gran Sasso </vt:lpstr>
      <vt:lpstr>Opera in fase di costruzione</vt:lpstr>
      <vt:lpstr>Il cuore del rivelatore</vt:lpstr>
      <vt:lpstr>Emulsioni fotografiche</vt:lpstr>
      <vt:lpstr>Tracce di decadimento</vt:lpstr>
      <vt:lpstr>Scintallatori plastici</vt:lpstr>
      <vt:lpstr>Un robot preleva un brick per l’analisi</vt:lpstr>
      <vt:lpstr>OPERA al termine dell’istallazione</vt:lpstr>
      <vt:lpstr>Primo evento candidato  (2010)</vt:lpstr>
      <vt:lpstr>La notizia ha un certo eco mediatico</vt:lpstr>
      <vt:lpstr>Il futuro della fisica dei neutrini</vt:lpstr>
      <vt:lpstr>Riepilogo: cosa sappiamo dei neutrini?</vt:lpstr>
      <vt:lpstr>Cosa non sappiamo dei neutrini?</vt:lpstr>
      <vt:lpstr>KATRIN  la misura assoluta della massa dei ne</vt:lpstr>
      <vt:lpstr>Il problema della massa dei neutrini</vt:lpstr>
      <vt:lpstr>Il modello standard</vt:lpstr>
      <vt:lpstr>Un altro problema </vt:lpstr>
      <vt:lpstr>Esperimenti sul decadimento doppio β</vt:lpstr>
      <vt:lpstr>Riepilogo: le sorgenti di neutrini</vt:lpstr>
      <vt:lpstr>Altre sorgenti di neutrini</vt:lpstr>
      <vt:lpstr>In totale(al secondo)…</vt:lpstr>
      <vt:lpstr>Esperimenti in corso</vt:lpstr>
      <vt:lpstr>Esperimenti in corso</vt:lpstr>
      <vt:lpstr>Concludiamo con alcune riflessioni</vt:lpstr>
      <vt:lpstr>Concludiamo con alcune riflessioni</vt:lpstr>
      <vt:lpstr>Concludiamo con alcune riflessioni</vt:lpstr>
      <vt:lpstr>Presentazione personalizzata 1</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Skylab Il neutrino: una trottola fatta nulla</dc:title>
  <dc:creator>Utente</dc:creator>
  <cp:lastModifiedBy>Canali Marina</cp:lastModifiedBy>
  <cp:revision>86</cp:revision>
  <dcterms:created xsi:type="dcterms:W3CDTF">2018-03-06T15:40:59Z</dcterms:created>
  <dcterms:modified xsi:type="dcterms:W3CDTF">2018-03-26T17:28:12Z</dcterms:modified>
</cp:coreProperties>
</file>