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9" r:id="rId4"/>
    <p:sldId id="258" r:id="rId5"/>
    <p:sldId id="260" r:id="rId6"/>
    <p:sldId id="272" r:id="rId7"/>
    <p:sldId id="273" r:id="rId8"/>
    <p:sldId id="261" r:id="rId9"/>
    <p:sldId id="262" r:id="rId10"/>
    <p:sldId id="278" r:id="rId11"/>
    <p:sldId id="263" r:id="rId12"/>
    <p:sldId id="275" r:id="rId13"/>
    <p:sldId id="277" r:id="rId14"/>
    <p:sldId id="279" r:id="rId15"/>
    <p:sldId id="280" r:id="rId16"/>
    <p:sldId id="281" r:id="rId17"/>
    <p:sldId id="282" r:id="rId18"/>
    <p:sldId id="269" r:id="rId19"/>
    <p:sldId id="270" r:id="rId20"/>
    <p:sldId id="276" r:id="rId21"/>
    <p:sldId id="271" r:id="rId2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8" autoAdjust="0"/>
  </p:normalViewPr>
  <p:slideViewPr>
    <p:cSldViewPr>
      <p:cViewPr>
        <p:scale>
          <a:sx n="75" d="100"/>
          <a:sy n="75" d="100"/>
        </p:scale>
        <p:origin x="-1200"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54"/>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A0D76-E0BA-4824-B1DC-3979D5AA0B07}" type="doc">
      <dgm:prSet loTypeId="urn:microsoft.com/office/officeart/2005/8/layout/equation2" loCatId="process" qsTypeId="urn:microsoft.com/office/officeart/2005/8/quickstyle/simple1" qsCatId="simple" csTypeId="urn:microsoft.com/office/officeart/2005/8/colors/accent1_2" csCatId="accent1" phldr="1"/>
      <dgm:spPr/>
    </dgm:pt>
    <dgm:pt modelId="{AED9925E-ACCF-4AD6-A8B1-F1703389B393}">
      <dgm:prSet phldrT="[Testo]"/>
      <dgm:spPr/>
      <dgm:t>
        <a:bodyPr/>
        <a:lstStyle/>
        <a:p>
          <a:r>
            <a:rPr lang="it-IT" dirty="0" smtClean="0"/>
            <a:t>Interferenza del Sole sulla ionosfera (brillamenti)</a:t>
          </a:r>
          <a:endParaRPr lang="it-IT" dirty="0"/>
        </a:p>
      </dgm:t>
    </dgm:pt>
    <dgm:pt modelId="{2B2562F5-B795-43AA-BBAB-0192E52983B1}" type="parTrans" cxnId="{519FC330-375F-46CF-BD00-533B8DE1506F}">
      <dgm:prSet/>
      <dgm:spPr/>
      <dgm:t>
        <a:bodyPr/>
        <a:lstStyle/>
        <a:p>
          <a:endParaRPr lang="it-IT"/>
        </a:p>
      </dgm:t>
    </dgm:pt>
    <dgm:pt modelId="{F9FB04BC-47AF-43A4-8EFD-E0A7D73266F2}" type="sibTrans" cxnId="{519FC330-375F-46CF-BD00-533B8DE1506F}">
      <dgm:prSet/>
      <dgm:spPr/>
      <dgm:t>
        <a:bodyPr/>
        <a:lstStyle/>
        <a:p>
          <a:endParaRPr lang="it-IT"/>
        </a:p>
      </dgm:t>
    </dgm:pt>
    <dgm:pt modelId="{2F8D5DEF-DDC6-4BE4-8103-DC124687EC61}">
      <dgm:prSet phldrT="[Testo]"/>
      <dgm:spPr/>
      <dgm:t>
        <a:bodyPr/>
        <a:lstStyle/>
        <a:p>
          <a:r>
            <a:rPr lang="it-IT" dirty="0" smtClean="0"/>
            <a:t>I fotoni della luce visibile non hanno abbastanza energia per ionizzare</a:t>
          </a:r>
          <a:endParaRPr lang="it-IT" dirty="0"/>
        </a:p>
      </dgm:t>
    </dgm:pt>
    <dgm:pt modelId="{4F3CC5A8-7CD1-4BC9-83A6-59F01C64B067}" type="parTrans" cxnId="{4702DA6D-0EB6-47D2-9474-6129633324A2}">
      <dgm:prSet/>
      <dgm:spPr/>
      <dgm:t>
        <a:bodyPr/>
        <a:lstStyle/>
        <a:p>
          <a:endParaRPr lang="it-IT"/>
        </a:p>
      </dgm:t>
    </dgm:pt>
    <dgm:pt modelId="{FB06C327-5BBC-4D86-A46B-A64FEE924651}" type="sibTrans" cxnId="{4702DA6D-0EB6-47D2-9474-6129633324A2}">
      <dgm:prSet/>
      <dgm:spPr/>
      <dgm:t>
        <a:bodyPr/>
        <a:lstStyle/>
        <a:p>
          <a:endParaRPr lang="it-IT"/>
        </a:p>
      </dgm:t>
    </dgm:pt>
    <dgm:pt modelId="{E064F838-4885-4097-9E09-012F5786F1BE}">
      <dgm:prSet phldrT="[Testo]"/>
      <dgm:spPr/>
      <dgm:t>
        <a:bodyPr/>
        <a:lstStyle/>
        <a:p>
          <a:r>
            <a:rPr lang="it-IT" dirty="0" smtClean="0"/>
            <a:t>Deve esserci qualcos’altro</a:t>
          </a:r>
          <a:endParaRPr lang="it-IT" dirty="0"/>
        </a:p>
      </dgm:t>
    </dgm:pt>
    <dgm:pt modelId="{317A56EB-D365-4C87-B535-121E872FE7A4}" type="parTrans" cxnId="{0434F717-C4AD-48FA-9F5D-094F92E7B2B3}">
      <dgm:prSet/>
      <dgm:spPr/>
      <dgm:t>
        <a:bodyPr/>
        <a:lstStyle/>
        <a:p>
          <a:endParaRPr lang="it-IT"/>
        </a:p>
      </dgm:t>
    </dgm:pt>
    <dgm:pt modelId="{60F01B58-7FCD-4B11-9E20-A5269CE1027A}" type="sibTrans" cxnId="{0434F717-C4AD-48FA-9F5D-094F92E7B2B3}">
      <dgm:prSet/>
      <dgm:spPr/>
      <dgm:t>
        <a:bodyPr/>
        <a:lstStyle/>
        <a:p>
          <a:endParaRPr lang="it-IT"/>
        </a:p>
      </dgm:t>
    </dgm:pt>
    <dgm:pt modelId="{3F8A6C7A-F7F6-4FA6-9106-5F2C6CB96218}" type="pres">
      <dgm:prSet presAssocID="{391A0D76-E0BA-4824-B1DC-3979D5AA0B07}" presName="Name0" presStyleCnt="0">
        <dgm:presLayoutVars>
          <dgm:dir/>
          <dgm:resizeHandles val="exact"/>
        </dgm:presLayoutVars>
      </dgm:prSet>
      <dgm:spPr/>
    </dgm:pt>
    <dgm:pt modelId="{F2D49A49-285C-4463-AD26-93DBA4A8221F}" type="pres">
      <dgm:prSet presAssocID="{391A0D76-E0BA-4824-B1DC-3979D5AA0B07}" presName="vNodes" presStyleCnt="0"/>
      <dgm:spPr/>
    </dgm:pt>
    <dgm:pt modelId="{AC3DCFF0-BCF4-4D74-9914-30847B70771C}" type="pres">
      <dgm:prSet presAssocID="{AED9925E-ACCF-4AD6-A8B1-F1703389B393}" presName="node" presStyleLbl="node1" presStyleIdx="0" presStyleCnt="3">
        <dgm:presLayoutVars>
          <dgm:bulletEnabled val="1"/>
        </dgm:presLayoutVars>
      </dgm:prSet>
      <dgm:spPr/>
      <dgm:t>
        <a:bodyPr/>
        <a:lstStyle/>
        <a:p>
          <a:endParaRPr lang="it-IT"/>
        </a:p>
      </dgm:t>
    </dgm:pt>
    <dgm:pt modelId="{F8A1C08D-FCA3-4803-A682-A6B9BE01B1D2}" type="pres">
      <dgm:prSet presAssocID="{F9FB04BC-47AF-43A4-8EFD-E0A7D73266F2}" presName="spacerT" presStyleCnt="0"/>
      <dgm:spPr/>
    </dgm:pt>
    <dgm:pt modelId="{E1B396C4-401E-44EA-ABA2-F48B4F0981FA}" type="pres">
      <dgm:prSet presAssocID="{F9FB04BC-47AF-43A4-8EFD-E0A7D73266F2}" presName="sibTrans" presStyleLbl="sibTrans2D1" presStyleIdx="0" presStyleCnt="2"/>
      <dgm:spPr/>
      <dgm:t>
        <a:bodyPr/>
        <a:lstStyle/>
        <a:p>
          <a:endParaRPr lang="it-IT"/>
        </a:p>
      </dgm:t>
    </dgm:pt>
    <dgm:pt modelId="{ACA369C5-E09C-464D-9D0E-D287576416F0}" type="pres">
      <dgm:prSet presAssocID="{F9FB04BC-47AF-43A4-8EFD-E0A7D73266F2}" presName="spacerB" presStyleCnt="0"/>
      <dgm:spPr/>
    </dgm:pt>
    <dgm:pt modelId="{056D8A3B-5A8A-4F34-9F3F-D7847E6FF49D}" type="pres">
      <dgm:prSet presAssocID="{2F8D5DEF-DDC6-4BE4-8103-DC124687EC61}" presName="node" presStyleLbl="node1" presStyleIdx="1" presStyleCnt="3">
        <dgm:presLayoutVars>
          <dgm:bulletEnabled val="1"/>
        </dgm:presLayoutVars>
      </dgm:prSet>
      <dgm:spPr/>
      <dgm:t>
        <a:bodyPr/>
        <a:lstStyle/>
        <a:p>
          <a:endParaRPr lang="it-IT"/>
        </a:p>
      </dgm:t>
    </dgm:pt>
    <dgm:pt modelId="{E7AEBBB6-F776-4118-A79B-3643A952DD13}" type="pres">
      <dgm:prSet presAssocID="{391A0D76-E0BA-4824-B1DC-3979D5AA0B07}" presName="sibTransLast" presStyleLbl="sibTrans2D1" presStyleIdx="1" presStyleCnt="2"/>
      <dgm:spPr/>
      <dgm:t>
        <a:bodyPr/>
        <a:lstStyle/>
        <a:p>
          <a:endParaRPr lang="it-IT"/>
        </a:p>
      </dgm:t>
    </dgm:pt>
    <dgm:pt modelId="{BFF1E15C-DCD2-4D0D-8257-50B2BF6E1F42}" type="pres">
      <dgm:prSet presAssocID="{391A0D76-E0BA-4824-B1DC-3979D5AA0B07}" presName="connectorText" presStyleLbl="sibTrans2D1" presStyleIdx="1" presStyleCnt="2"/>
      <dgm:spPr/>
      <dgm:t>
        <a:bodyPr/>
        <a:lstStyle/>
        <a:p>
          <a:endParaRPr lang="it-IT"/>
        </a:p>
      </dgm:t>
    </dgm:pt>
    <dgm:pt modelId="{D9D85727-C799-4976-95DC-957505204A23}" type="pres">
      <dgm:prSet presAssocID="{391A0D76-E0BA-4824-B1DC-3979D5AA0B07}" presName="lastNode" presStyleLbl="node1" presStyleIdx="2" presStyleCnt="3">
        <dgm:presLayoutVars>
          <dgm:bulletEnabled val="1"/>
        </dgm:presLayoutVars>
      </dgm:prSet>
      <dgm:spPr/>
      <dgm:t>
        <a:bodyPr/>
        <a:lstStyle/>
        <a:p>
          <a:endParaRPr lang="it-IT"/>
        </a:p>
      </dgm:t>
    </dgm:pt>
  </dgm:ptLst>
  <dgm:cxnLst>
    <dgm:cxn modelId="{5297EF84-0BC8-4E16-A973-2680F6BB2335}" type="presOf" srcId="{2F8D5DEF-DDC6-4BE4-8103-DC124687EC61}" destId="{056D8A3B-5A8A-4F34-9F3F-D7847E6FF49D}" srcOrd="0" destOrd="0" presId="urn:microsoft.com/office/officeart/2005/8/layout/equation2"/>
    <dgm:cxn modelId="{B75D19CC-F577-4FFD-948E-73BB2270B60F}" type="presOf" srcId="{AED9925E-ACCF-4AD6-A8B1-F1703389B393}" destId="{AC3DCFF0-BCF4-4D74-9914-30847B70771C}" srcOrd="0" destOrd="0" presId="urn:microsoft.com/office/officeart/2005/8/layout/equation2"/>
    <dgm:cxn modelId="{B8E1186A-E34A-4E64-9E7F-9FF5E84073C1}" type="presOf" srcId="{FB06C327-5BBC-4D86-A46B-A64FEE924651}" destId="{E7AEBBB6-F776-4118-A79B-3643A952DD13}" srcOrd="0" destOrd="0" presId="urn:microsoft.com/office/officeart/2005/8/layout/equation2"/>
    <dgm:cxn modelId="{62F1E83C-CE30-492B-8E23-54CE9D372224}" type="presOf" srcId="{391A0D76-E0BA-4824-B1DC-3979D5AA0B07}" destId="{3F8A6C7A-F7F6-4FA6-9106-5F2C6CB96218}" srcOrd="0" destOrd="0" presId="urn:microsoft.com/office/officeart/2005/8/layout/equation2"/>
    <dgm:cxn modelId="{F11EA03A-8C50-4745-8FB5-6FDE8FD3DC74}" type="presOf" srcId="{E064F838-4885-4097-9E09-012F5786F1BE}" destId="{D9D85727-C799-4976-95DC-957505204A23}" srcOrd="0" destOrd="0" presId="urn:microsoft.com/office/officeart/2005/8/layout/equation2"/>
    <dgm:cxn modelId="{4F8061BB-CA80-465C-B2C4-3C0F2823D7C8}" type="presOf" srcId="{F9FB04BC-47AF-43A4-8EFD-E0A7D73266F2}" destId="{E1B396C4-401E-44EA-ABA2-F48B4F0981FA}" srcOrd="0" destOrd="0" presId="urn:microsoft.com/office/officeart/2005/8/layout/equation2"/>
    <dgm:cxn modelId="{64F30EFA-5F7A-4E6E-9841-14420A33921A}" type="presOf" srcId="{FB06C327-5BBC-4D86-A46B-A64FEE924651}" destId="{BFF1E15C-DCD2-4D0D-8257-50B2BF6E1F42}" srcOrd="1" destOrd="0" presId="urn:microsoft.com/office/officeart/2005/8/layout/equation2"/>
    <dgm:cxn modelId="{0434F717-C4AD-48FA-9F5D-094F92E7B2B3}" srcId="{391A0D76-E0BA-4824-B1DC-3979D5AA0B07}" destId="{E064F838-4885-4097-9E09-012F5786F1BE}" srcOrd="2" destOrd="0" parTransId="{317A56EB-D365-4C87-B535-121E872FE7A4}" sibTransId="{60F01B58-7FCD-4B11-9E20-A5269CE1027A}"/>
    <dgm:cxn modelId="{4702DA6D-0EB6-47D2-9474-6129633324A2}" srcId="{391A0D76-E0BA-4824-B1DC-3979D5AA0B07}" destId="{2F8D5DEF-DDC6-4BE4-8103-DC124687EC61}" srcOrd="1" destOrd="0" parTransId="{4F3CC5A8-7CD1-4BC9-83A6-59F01C64B067}" sibTransId="{FB06C327-5BBC-4D86-A46B-A64FEE924651}"/>
    <dgm:cxn modelId="{519FC330-375F-46CF-BD00-533B8DE1506F}" srcId="{391A0D76-E0BA-4824-B1DC-3979D5AA0B07}" destId="{AED9925E-ACCF-4AD6-A8B1-F1703389B393}" srcOrd="0" destOrd="0" parTransId="{2B2562F5-B795-43AA-BBAB-0192E52983B1}" sibTransId="{F9FB04BC-47AF-43A4-8EFD-E0A7D73266F2}"/>
    <dgm:cxn modelId="{CA196C7A-A07A-4898-B542-91FB90FDC099}" type="presParOf" srcId="{3F8A6C7A-F7F6-4FA6-9106-5F2C6CB96218}" destId="{F2D49A49-285C-4463-AD26-93DBA4A8221F}" srcOrd="0" destOrd="0" presId="urn:microsoft.com/office/officeart/2005/8/layout/equation2"/>
    <dgm:cxn modelId="{3ED58F1E-3DBC-487D-85A9-096AAD64443C}" type="presParOf" srcId="{F2D49A49-285C-4463-AD26-93DBA4A8221F}" destId="{AC3DCFF0-BCF4-4D74-9914-30847B70771C}" srcOrd="0" destOrd="0" presId="urn:microsoft.com/office/officeart/2005/8/layout/equation2"/>
    <dgm:cxn modelId="{0697EB6B-2A9F-46FA-816D-CC57461F2C8F}" type="presParOf" srcId="{F2D49A49-285C-4463-AD26-93DBA4A8221F}" destId="{F8A1C08D-FCA3-4803-A682-A6B9BE01B1D2}" srcOrd="1" destOrd="0" presId="urn:microsoft.com/office/officeart/2005/8/layout/equation2"/>
    <dgm:cxn modelId="{E6C34262-467F-41D8-A2FB-3CB1B774D6A8}" type="presParOf" srcId="{F2D49A49-285C-4463-AD26-93DBA4A8221F}" destId="{E1B396C4-401E-44EA-ABA2-F48B4F0981FA}" srcOrd="2" destOrd="0" presId="urn:microsoft.com/office/officeart/2005/8/layout/equation2"/>
    <dgm:cxn modelId="{D94FB1B4-C10E-4A35-8649-299634B6CBB8}" type="presParOf" srcId="{F2D49A49-285C-4463-AD26-93DBA4A8221F}" destId="{ACA369C5-E09C-464D-9D0E-D287576416F0}" srcOrd="3" destOrd="0" presId="urn:microsoft.com/office/officeart/2005/8/layout/equation2"/>
    <dgm:cxn modelId="{F9F85297-23CB-42EC-9249-CF021135AA29}" type="presParOf" srcId="{F2D49A49-285C-4463-AD26-93DBA4A8221F}" destId="{056D8A3B-5A8A-4F34-9F3F-D7847E6FF49D}" srcOrd="4" destOrd="0" presId="urn:microsoft.com/office/officeart/2005/8/layout/equation2"/>
    <dgm:cxn modelId="{D6847587-E15E-4240-BD12-24C091E77CC4}" type="presParOf" srcId="{3F8A6C7A-F7F6-4FA6-9106-5F2C6CB96218}" destId="{E7AEBBB6-F776-4118-A79B-3643A952DD13}" srcOrd="1" destOrd="0" presId="urn:microsoft.com/office/officeart/2005/8/layout/equation2"/>
    <dgm:cxn modelId="{707963A7-7648-4497-B32A-53916247A6DB}" type="presParOf" srcId="{E7AEBBB6-F776-4118-A79B-3643A952DD13}" destId="{BFF1E15C-DCD2-4D0D-8257-50B2BF6E1F42}" srcOrd="0" destOrd="0" presId="urn:microsoft.com/office/officeart/2005/8/layout/equation2"/>
    <dgm:cxn modelId="{F866A2EF-B67D-4074-B8D8-5E730F0F0A44}" type="presParOf" srcId="{3F8A6C7A-F7F6-4FA6-9106-5F2C6CB96218}" destId="{D9D85727-C799-4976-95DC-957505204A2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DF54E-E7A9-45E1-81E5-C4A2B0772F0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it-IT"/>
        </a:p>
      </dgm:t>
    </dgm:pt>
    <dgm:pt modelId="{F1E55E49-D52D-4653-A833-22CF74CD015F}">
      <dgm:prSet phldrT="[Testo]" custT="1"/>
      <dgm:spPr/>
      <dgm:t>
        <a:bodyPr/>
        <a:lstStyle/>
        <a:p>
          <a:r>
            <a:rPr lang="it-IT" sz="3200" dirty="0" smtClean="0">
              <a:solidFill>
                <a:schemeClr val="tx2">
                  <a:lumMod val="50000"/>
                </a:schemeClr>
              </a:solidFill>
              <a:latin typeface="Arial Rounded MT Bold" panose="020F0704030504030204" pitchFamily="34" charset="0"/>
            </a:rPr>
            <a:t>V-2</a:t>
          </a:r>
          <a:endParaRPr lang="it-IT" sz="3200" dirty="0">
            <a:solidFill>
              <a:schemeClr val="tx2">
                <a:lumMod val="50000"/>
              </a:schemeClr>
            </a:solidFill>
            <a:latin typeface="Arial Rounded MT Bold" panose="020F0704030504030204" pitchFamily="34" charset="0"/>
          </a:endParaRPr>
        </a:p>
      </dgm:t>
    </dgm:pt>
    <dgm:pt modelId="{1AC17B57-2BE7-4094-8425-F5222D5F3721}" type="parTrans" cxnId="{5203FE85-68B1-46B6-B93C-287AAAF3BADC}">
      <dgm:prSet/>
      <dgm:spPr/>
      <dgm:t>
        <a:bodyPr/>
        <a:lstStyle/>
        <a:p>
          <a:endParaRPr lang="it-IT"/>
        </a:p>
      </dgm:t>
    </dgm:pt>
    <dgm:pt modelId="{56918A36-9EE2-46E8-83A8-7756B7308F68}" type="sibTrans" cxnId="{5203FE85-68B1-46B6-B93C-287AAAF3BADC}">
      <dgm:prSet/>
      <dgm:spPr/>
      <dgm:t>
        <a:bodyPr/>
        <a:lstStyle/>
        <a:p>
          <a:endParaRPr lang="it-IT"/>
        </a:p>
      </dgm:t>
    </dgm:pt>
    <dgm:pt modelId="{00EB39EC-9C30-404E-A799-FDED35A8473A}">
      <dgm:prSet phldrT="[Testo]" custT="1"/>
      <dgm:spPr/>
      <dgm:t>
        <a:bodyPr/>
        <a:lstStyle/>
        <a:p>
          <a:r>
            <a:rPr lang="it-IT" sz="1800" dirty="0" err="1" smtClean="0">
              <a:solidFill>
                <a:schemeClr val="tx2">
                  <a:lumMod val="50000"/>
                </a:schemeClr>
              </a:solidFill>
              <a:latin typeface="Arial Rounded MT Bold" panose="020F0704030504030204" pitchFamily="34" charset="0"/>
            </a:rPr>
            <a:t>Aerobee</a:t>
          </a:r>
          <a:endParaRPr lang="it-IT" sz="1800" dirty="0">
            <a:solidFill>
              <a:schemeClr val="tx2">
                <a:lumMod val="50000"/>
              </a:schemeClr>
            </a:solidFill>
            <a:latin typeface="Arial Rounded MT Bold" panose="020F0704030504030204" pitchFamily="34" charset="0"/>
          </a:endParaRPr>
        </a:p>
      </dgm:t>
    </dgm:pt>
    <dgm:pt modelId="{A3BD467B-C868-4E0A-867E-43957F20ED9A}" type="parTrans" cxnId="{C8FAB76F-4E20-4B80-B1DE-0835F1ADEC10}">
      <dgm:prSet/>
      <dgm:spPr/>
      <dgm:t>
        <a:bodyPr/>
        <a:lstStyle/>
        <a:p>
          <a:endParaRPr lang="it-IT"/>
        </a:p>
      </dgm:t>
    </dgm:pt>
    <dgm:pt modelId="{4858F686-8AEF-49AB-98DA-68D145562308}" type="sibTrans" cxnId="{C8FAB76F-4E20-4B80-B1DE-0835F1ADEC10}">
      <dgm:prSet/>
      <dgm:spPr/>
      <dgm:t>
        <a:bodyPr/>
        <a:lstStyle/>
        <a:p>
          <a:endParaRPr lang="it-IT"/>
        </a:p>
      </dgm:t>
    </dgm:pt>
    <dgm:pt modelId="{E78CFA52-F0AB-4218-A85A-C08577A906C1}">
      <dgm:prSet phldrT="[Testo]" custT="1"/>
      <dgm:spPr/>
      <dgm:t>
        <a:bodyPr/>
        <a:lstStyle/>
        <a:p>
          <a:r>
            <a:rPr lang="it-IT" sz="1800" dirty="0" err="1" smtClean="0">
              <a:solidFill>
                <a:schemeClr val="tx2">
                  <a:lumMod val="50000"/>
                </a:schemeClr>
              </a:solidFill>
              <a:latin typeface="Arial Rounded MT Bold" panose="020F0704030504030204" pitchFamily="34" charset="0"/>
            </a:rPr>
            <a:t>Rockoon</a:t>
          </a:r>
          <a:endParaRPr lang="it-IT" sz="1800" dirty="0">
            <a:solidFill>
              <a:schemeClr val="tx2">
                <a:lumMod val="50000"/>
              </a:schemeClr>
            </a:solidFill>
            <a:latin typeface="Arial Rounded MT Bold" panose="020F0704030504030204" pitchFamily="34" charset="0"/>
          </a:endParaRPr>
        </a:p>
      </dgm:t>
    </dgm:pt>
    <dgm:pt modelId="{A2EA9BC0-9C1A-45BB-B543-67C1B4EF3C52}" type="parTrans" cxnId="{07F1683B-93DE-4DFD-9BAA-071835009BE8}">
      <dgm:prSet/>
      <dgm:spPr/>
      <dgm:t>
        <a:bodyPr/>
        <a:lstStyle/>
        <a:p>
          <a:endParaRPr lang="it-IT"/>
        </a:p>
      </dgm:t>
    </dgm:pt>
    <dgm:pt modelId="{F4F5BB97-168A-441D-8C55-B12AB01761D9}" type="sibTrans" cxnId="{07F1683B-93DE-4DFD-9BAA-071835009BE8}">
      <dgm:prSet/>
      <dgm:spPr/>
      <dgm:t>
        <a:bodyPr/>
        <a:lstStyle/>
        <a:p>
          <a:endParaRPr lang="it-IT"/>
        </a:p>
      </dgm:t>
    </dgm:pt>
    <dgm:pt modelId="{3241BAE4-01BE-4C3A-92F0-1BF81C6FC980}">
      <dgm:prSet phldrT="[Testo]" custT="1"/>
      <dgm:spPr/>
      <dgm:t>
        <a:bodyPr/>
        <a:lstStyle/>
        <a:p>
          <a:r>
            <a:rPr lang="it-IT" sz="2000" dirty="0" smtClean="0">
              <a:solidFill>
                <a:schemeClr val="tx2">
                  <a:lumMod val="50000"/>
                </a:schemeClr>
              </a:solidFill>
              <a:latin typeface="Arial Rounded MT Bold" panose="020F0704030504030204" pitchFamily="34" charset="0"/>
            </a:rPr>
            <a:t>Razzo a 2 stadi </a:t>
          </a:r>
          <a:endParaRPr lang="it-IT" sz="2000" dirty="0">
            <a:solidFill>
              <a:schemeClr val="tx2">
                <a:lumMod val="50000"/>
              </a:schemeClr>
            </a:solidFill>
            <a:latin typeface="Arial Rounded MT Bold" panose="020F0704030504030204" pitchFamily="34" charset="0"/>
          </a:endParaRPr>
        </a:p>
      </dgm:t>
    </dgm:pt>
    <dgm:pt modelId="{43D34C1A-D0F9-47A9-A862-10465173DFA2}" type="parTrans" cxnId="{80A556A6-CDD2-43A4-A7C8-5BB6300C62B0}">
      <dgm:prSet/>
      <dgm:spPr/>
      <dgm:t>
        <a:bodyPr/>
        <a:lstStyle/>
        <a:p>
          <a:endParaRPr lang="it-IT"/>
        </a:p>
      </dgm:t>
    </dgm:pt>
    <dgm:pt modelId="{938ED8F3-8CC1-4925-8BCB-CF0A6C2A9659}" type="sibTrans" cxnId="{80A556A6-CDD2-43A4-A7C8-5BB6300C62B0}">
      <dgm:prSet/>
      <dgm:spPr/>
      <dgm:t>
        <a:bodyPr/>
        <a:lstStyle/>
        <a:p>
          <a:endParaRPr lang="it-IT"/>
        </a:p>
      </dgm:t>
    </dgm:pt>
    <dgm:pt modelId="{A414EB89-108F-48FE-B035-CA2A6EE4A7E3}" type="pres">
      <dgm:prSet presAssocID="{6C1DF54E-E7A9-45E1-81E5-C4A2B0772F04}" presName="Name0" presStyleCnt="0">
        <dgm:presLayoutVars>
          <dgm:chMax val="7"/>
          <dgm:chPref val="7"/>
          <dgm:dir/>
          <dgm:animLvl val="lvl"/>
        </dgm:presLayoutVars>
      </dgm:prSet>
      <dgm:spPr/>
      <dgm:t>
        <a:bodyPr/>
        <a:lstStyle/>
        <a:p>
          <a:endParaRPr lang="it-IT"/>
        </a:p>
      </dgm:t>
    </dgm:pt>
    <dgm:pt modelId="{130A9FFF-9327-491F-A9BD-FB0FB5360FCC}" type="pres">
      <dgm:prSet presAssocID="{F1E55E49-D52D-4653-A833-22CF74CD015F}" presName="Accent1" presStyleCnt="0"/>
      <dgm:spPr/>
    </dgm:pt>
    <dgm:pt modelId="{D31B79C8-FD04-460D-8745-29863C6D68E4}" type="pres">
      <dgm:prSet presAssocID="{F1E55E49-D52D-4653-A833-22CF74CD015F}" presName="Accent" presStyleLbl="node1" presStyleIdx="0" presStyleCnt="4"/>
      <dgm:spPr/>
    </dgm:pt>
    <dgm:pt modelId="{EBEE02B6-9136-4308-B9DF-B853850BDCE4}" type="pres">
      <dgm:prSet presAssocID="{F1E55E49-D52D-4653-A833-22CF74CD015F}" presName="Parent1" presStyleLbl="revTx" presStyleIdx="0" presStyleCnt="4" custLinFactNeighborX="-5101" custLinFactNeighborY="-2757">
        <dgm:presLayoutVars>
          <dgm:chMax val="1"/>
          <dgm:chPref val="1"/>
          <dgm:bulletEnabled val="1"/>
        </dgm:presLayoutVars>
      </dgm:prSet>
      <dgm:spPr/>
      <dgm:t>
        <a:bodyPr/>
        <a:lstStyle/>
        <a:p>
          <a:endParaRPr lang="it-IT"/>
        </a:p>
      </dgm:t>
    </dgm:pt>
    <dgm:pt modelId="{0D4DB97E-2F64-47F2-86D1-A4EF7341FD69}" type="pres">
      <dgm:prSet presAssocID="{00EB39EC-9C30-404E-A799-FDED35A8473A}" presName="Accent2" presStyleCnt="0"/>
      <dgm:spPr/>
    </dgm:pt>
    <dgm:pt modelId="{19550FF6-A6E7-4CFF-845B-37446EB32EE5}" type="pres">
      <dgm:prSet presAssocID="{00EB39EC-9C30-404E-A799-FDED35A8473A}" presName="Accent" presStyleLbl="node1" presStyleIdx="1" presStyleCnt="4"/>
      <dgm:spPr/>
    </dgm:pt>
    <dgm:pt modelId="{729630E9-AF12-4F57-95BF-5F21AE2C07FF}" type="pres">
      <dgm:prSet presAssocID="{00EB39EC-9C30-404E-A799-FDED35A8473A}" presName="Parent2" presStyleLbl="revTx" presStyleIdx="1" presStyleCnt="4" custScaleX="125862" custLinFactNeighborX="4886" custLinFactNeighborY="-12520">
        <dgm:presLayoutVars>
          <dgm:chMax val="1"/>
          <dgm:chPref val="1"/>
          <dgm:bulletEnabled val="1"/>
        </dgm:presLayoutVars>
      </dgm:prSet>
      <dgm:spPr/>
      <dgm:t>
        <a:bodyPr/>
        <a:lstStyle/>
        <a:p>
          <a:endParaRPr lang="it-IT"/>
        </a:p>
      </dgm:t>
    </dgm:pt>
    <dgm:pt modelId="{CCFCFA4A-7373-4BD4-8AA8-EBE26AAE7C87}" type="pres">
      <dgm:prSet presAssocID="{E78CFA52-F0AB-4218-A85A-C08577A906C1}" presName="Accent3" presStyleCnt="0"/>
      <dgm:spPr/>
    </dgm:pt>
    <dgm:pt modelId="{28433AEB-E1CA-43E2-B03C-6DCB4B931212}" type="pres">
      <dgm:prSet presAssocID="{E78CFA52-F0AB-4218-A85A-C08577A906C1}" presName="Accent" presStyleLbl="node1" presStyleIdx="2" presStyleCnt="4"/>
      <dgm:spPr/>
    </dgm:pt>
    <dgm:pt modelId="{C8D970B3-E4B0-4AED-89C0-37967C61E8A2}" type="pres">
      <dgm:prSet presAssocID="{E78CFA52-F0AB-4218-A85A-C08577A906C1}" presName="Parent3" presStyleLbl="revTx" presStyleIdx="2" presStyleCnt="4" custScaleX="125324" custLinFactNeighborX="0" custLinFactNeighborY="-7159">
        <dgm:presLayoutVars>
          <dgm:chMax val="1"/>
          <dgm:chPref val="1"/>
          <dgm:bulletEnabled val="1"/>
        </dgm:presLayoutVars>
      </dgm:prSet>
      <dgm:spPr/>
      <dgm:t>
        <a:bodyPr/>
        <a:lstStyle/>
        <a:p>
          <a:endParaRPr lang="it-IT"/>
        </a:p>
      </dgm:t>
    </dgm:pt>
    <dgm:pt modelId="{3E95D76B-A169-4891-962D-BE950998A098}" type="pres">
      <dgm:prSet presAssocID="{3241BAE4-01BE-4C3A-92F0-1BF81C6FC980}" presName="Accent4" presStyleCnt="0"/>
      <dgm:spPr/>
    </dgm:pt>
    <dgm:pt modelId="{36413A33-91C0-4CB2-A465-7C0507800B1D}" type="pres">
      <dgm:prSet presAssocID="{3241BAE4-01BE-4C3A-92F0-1BF81C6FC980}" presName="Accent" presStyleLbl="node1" presStyleIdx="3" presStyleCnt="4"/>
      <dgm:spPr/>
    </dgm:pt>
    <dgm:pt modelId="{FAEC4042-B18F-4EA6-AD80-2BC0A8805EFF}" type="pres">
      <dgm:prSet presAssocID="{3241BAE4-01BE-4C3A-92F0-1BF81C6FC980}" presName="Parent4" presStyleLbl="revTx" presStyleIdx="3" presStyleCnt="4" custScaleY="198875">
        <dgm:presLayoutVars>
          <dgm:chMax val="1"/>
          <dgm:chPref val="1"/>
          <dgm:bulletEnabled val="1"/>
        </dgm:presLayoutVars>
      </dgm:prSet>
      <dgm:spPr/>
      <dgm:t>
        <a:bodyPr/>
        <a:lstStyle/>
        <a:p>
          <a:endParaRPr lang="it-IT"/>
        </a:p>
      </dgm:t>
    </dgm:pt>
  </dgm:ptLst>
  <dgm:cxnLst>
    <dgm:cxn modelId="{C8FAB76F-4E20-4B80-B1DE-0835F1ADEC10}" srcId="{6C1DF54E-E7A9-45E1-81E5-C4A2B0772F04}" destId="{00EB39EC-9C30-404E-A799-FDED35A8473A}" srcOrd="1" destOrd="0" parTransId="{A3BD467B-C868-4E0A-867E-43957F20ED9A}" sibTransId="{4858F686-8AEF-49AB-98DA-68D145562308}"/>
    <dgm:cxn modelId="{FA060769-FE2A-4D6D-914A-EE0FE9075EA3}" type="presOf" srcId="{F1E55E49-D52D-4653-A833-22CF74CD015F}" destId="{EBEE02B6-9136-4308-B9DF-B853850BDCE4}" srcOrd="0" destOrd="0" presId="urn:microsoft.com/office/officeart/2009/layout/CircleArrowProcess"/>
    <dgm:cxn modelId="{48C13DC1-BB6B-4BFD-9BD5-4091F892009A}" type="presOf" srcId="{3241BAE4-01BE-4C3A-92F0-1BF81C6FC980}" destId="{FAEC4042-B18F-4EA6-AD80-2BC0A8805EFF}" srcOrd="0" destOrd="0" presId="urn:microsoft.com/office/officeart/2009/layout/CircleArrowProcess"/>
    <dgm:cxn modelId="{5203FE85-68B1-46B6-B93C-287AAAF3BADC}" srcId="{6C1DF54E-E7A9-45E1-81E5-C4A2B0772F04}" destId="{F1E55E49-D52D-4653-A833-22CF74CD015F}" srcOrd="0" destOrd="0" parTransId="{1AC17B57-2BE7-4094-8425-F5222D5F3721}" sibTransId="{56918A36-9EE2-46E8-83A8-7756B7308F68}"/>
    <dgm:cxn modelId="{80A556A6-CDD2-43A4-A7C8-5BB6300C62B0}" srcId="{6C1DF54E-E7A9-45E1-81E5-C4A2B0772F04}" destId="{3241BAE4-01BE-4C3A-92F0-1BF81C6FC980}" srcOrd="3" destOrd="0" parTransId="{43D34C1A-D0F9-47A9-A862-10465173DFA2}" sibTransId="{938ED8F3-8CC1-4925-8BCB-CF0A6C2A9659}"/>
    <dgm:cxn modelId="{07F1683B-93DE-4DFD-9BAA-071835009BE8}" srcId="{6C1DF54E-E7A9-45E1-81E5-C4A2B0772F04}" destId="{E78CFA52-F0AB-4218-A85A-C08577A906C1}" srcOrd="2" destOrd="0" parTransId="{A2EA9BC0-9C1A-45BB-B543-67C1B4EF3C52}" sibTransId="{F4F5BB97-168A-441D-8C55-B12AB01761D9}"/>
    <dgm:cxn modelId="{DBC004D1-3D2E-4472-AFFC-F08AF98F3898}" type="presOf" srcId="{00EB39EC-9C30-404E-A799-FDED35A8473A}" destId="{729630E9-AF12-4F57-95BF-5F21AE2C07FF}" srcOrd="0" destOrd="0" presId="urn:microsoft.com/office/officeart/2009/layout/CircleArrowProcess"/>
    <dgm:cxn modelId="{42F82DDD-2856-404D-AF93-23310F9FC08B}" type="presOf" srcId="{E78CFA52-F0AB-4218-A85A-C08577A906C1}" destId="{C8D970B3-E4B0-4AED-89C0-37967C61E8A2}" srcOrd="0" destOrd="0" presId="urn:microsoft.com/office/officeart/2009/layout/CircleArrowProcess"/>
    <dgm:cxn modelId="{6DE6DA52-4908-4CAF-BCB2-9FC7F18E1E16}" type="presOf" srcId="{6C1DF54E-E7A9-45E1-81E5-C4A2B0772F04}" destId="{A414EB89-108F-48FE-B035-CA2A6EE4A7E3}" srcOrd="0" destOrd="0" presId="urn:microsoft.com/office/officeart/2009/layout/CircleArrowProcess"/>
    <dgm:cxn modelId="{AD77D653-04A7-455E-B304-09963327BE1C}" type="presParOf" srcId="{A414EB89-108F-48FE-B035-CA2A6EE4A7E3}" destId="{130A9FFF-9327-491F-A9BD-FB0FB5360FCC}" srcOrd="0" destOrd="0" presId="urn:microsoft.com/office/officeart/2009/layout/CircleArrowProcess"/>
    <dgm:cxn modelId="{39FD6A24-E2D1-434C-84F8-715DE0C42F3A}" type="presParOf" srcId="{130A9FFF-9327-491F-A9BD-FB0FB5360FCC}" destId="{D31B79C8-FD04-460D-8745-29863C6D68E4}" srcOrd="0" destOrd="0" presId="urn:microsoft.com/office/officeart/2009/layout/CircleArrowProcess"/>
    <dgm:cxn modelId="{7CF3B7FE-EDB5-478C-9938-087228E0DFDA}" type="presParOf" srcId="{A414EB89-108F-48FE-B035-CA2A6EE4A7E3}" destId="{EBEE02B6-9136-4308-B9DF-B853850BDCE4}" srcOrd="1" destOrd="0" presId="urn:microsoft.com/office/officeart/2009/layout/CircleArrowProcess"/>
    <dgm:cxn modelId="{1ABA82E3-ADD6-4CCE-9718-CC8444B7D124}" type="presParOf" srcId="{A414EB89-108F-48FE-B035-CA2A6EE4A7E3}" destId="{0D4DB97E-2F64-47F2-86D1-A4EF7341FD69}" srcOrd="2" destOrd="0" presId="urn:microsoft.com/office/officeart/2009/layout/CircleArrowProcess"/>
    <dgm:cxn modelId="{BD0A0FBA-D262-4F6F-BC9D-787880D82891}" type="presParOf" srcId="{0D4DB97E-2F64-47F2-86D1-A4EF7341FD69}" destId="{19550FF6-A6E7-4CFF-845B-37446EB32EE5}" srcOrd="0" destOrd="0" presId="urn:microsoft.com/office/officeart/2009/layout/CircleArrowProcess"/>
    <dgm:cxn modelId="{470F9D39-5F95-406E-86D2-E537A78B7993}" type="presParOf" srcId="{A414EB89-108F-48FE-B035-CA2A6EE4A7E3}" destId="{729630E9-AF12-4F57-95BF-5F21AE2C07FF}" srcOrd="3" destOrd="0" presId="urn:microsoft.com/office/officeart/2009/layout/CircleArrowProcess"/>
    <dgm:cxn modelId="{3799676A-3B14-4012-B4D5-3CB513DEF0EC}" type="presParOf" srcId="{A414EB89-108F-48FE-B035-CA2A6EE4A7E3}" destId="{CCFCFA4A-7373-4BD4-8AA8-EBE26AAE7C87}" srcOrd="4" destOrd="0" presId="urn:microsoft.com/office/officeart/2009/layout/CircleArrowProcess"/>
    <dgm:cxn modelId="{7CF96E46-679A-46CE-849F-46776E55ABA1}" type="presParOf" srcId="{CCFCFA4A-7373-4BD4-8AA8-EBE26AAE7C87}" destId="{28433AEB-E1CA-43E2-B03C-6DCB4B931212}" srcOrd="0" destOrd="0" presId="urn:microsoft.com/office/officeart/2009/layout/CircleArrowProcess"/>
    <dgm:cxn modelId="{146C2ACB-16FE-470D-902B-6971794C16C2}" type="presParOf" srcId="{A414EB89-108F-48FE-B035-CA2A6EE4A7E3}" destId="{C8D970B3-E4B0-4AED-89C0-37967C61E8A2}" srcOrd="5" destOrd="0" presId="urn:microsoft.com/office/officeart/2009/layout/CircleArrowProcess"/>
    <dgm:cxn modelId="{FC814B7A-5056-45CE-83FC-1310F03D8187}" type="presParOf" srcId="{A414EB89-108F-48FE-B035-CA2A6EE4A7E3}" destId="{3E95D76B-A169-4891-962D-BE950998A098}" srcOrd="6" destOrd="0" presId="urn:microsoft.com/office/officeart/2009/layout/CircleArrowProcess"/>
    <dgm:cxn modelId="{4300BFBF-5165-4AB4-A177-951C42F6EE50}" type="presParOf" srcId="{3E95D76B-A169-4891-962D-BE950998A098}" destId="{36413A33-91C0-4CB2-A465-7C0507800B1D}" srcOrd="0" destOrd="0" presId="urn:microsoft.com/office/officeart/2009/layout/CircleArrowProcess"/>
    <dgm:cxn modelId="{8B7D62C9-E9A1-47F4-B9E4-6E199A8D0FF1}" type="presParOf" srcId="{A414EB89-108F-48FE-B035-CA2A6EE4A7E3}" destId="{FAEC4042-B18F-4EA6-AD80-2BC0A8805EFF}"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DCFF0-BCF4-4D74-9914-30847B70771C}">
      <dsp:nvSpPr>
        <dsp:cNvPr id="0" name=""/>
        <dsp:cNvSpPr/>
      </dsp:nvSpPr>
      <dsp:spPr>
        <a:xfrm>
          <a:off x="1145634" y="1137"/>
          <a:ext cx="1649536"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Interferenza del Sole sulla ionosfera (brillamenti)</a:t>
          </a:r>
          <a:endParaRPr lang="it-IT" sz="1300" kern="1200" dirty="0"/>
        </a:p>
      </dsp:txBody>
      <dsp:txXfrm>
        <a:off x="1387203" y="242706"/>
        <a:ext cx="1166398" cy="1166398"/>
      </dsp:txXfrm>
    </dsp:sp>
    <dsp:sp modelId="{E1B396C4-401E-44EA-ABA2-F48B4F0981FA}">
      <dsp:nvSpPr>
        <dsp:cNvPr id="0" name=""/>
        <dsp:cNvSpPr/>
      </dsp:nvSpPr>
      <dsp:spPr>
        <a:xfrm>
          <a:off x="1492036"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1618851" y="2150469"/>
        <a:ext cx="703101" cy="225023"/>
      </dsp:txXfrm>
    </dsp:sp>
    <dsp:sp modelId="{056D8A3B-5A8A-4F34-9F3F-D7847E6FF49D}">
      <dsp:nvSpPr>
        <dsp:cNvPr id="0" name=""/>
        <dsp:cNvSpPr/>
      </dsp:nvSpPr>
      <dsp:spPr>
        <a:xfrm>
          <a:off x="1145634" y="2875289"/>
          <a:ext cx="1649536" cy="1649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 fotoni della luce visibile non hanno abbastanza energia per ionizzare</a:t>
          </a:r>
          <a:endParaRPr lang="it-IT" sz="1300" kern="1200" dirty="0"/>
        </a:p>
      </dsp:txBody>
      <dsp:txXfrm>
        <a:off x="1387203" y="3116858"/>
        <a:ext cx="1166398" cy="1166398"/>
      </dsp:txXfrm>
    </dsp:sp>
    <dsp:sp modelId="{E7AEBBB6-F776-4118-A79B-3643A952DD13}">
      <dsp:nvSpPr>
        <dsp:cNvPr id="0" name=""/>
        <dsp:cNvSpPr/>
      </dsp:nvSpPr>
      <dsp:spPr>
        <a:xfrm>
          <a:off x="3042601" y="1956167"/>
          <a:ext cx="524552"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3042601" y="2078892"/>
        <a:ext cx="367186" cy="368177"/>
      </dsp:txXfrm>
    </dsp:sp>
    <dsp:sp modelId="{D9D85727-C799-4976-95DC-957505204A23}">
      <dsp:nvSpPr>
        <dsp:cNvPr id="0" name=""/>
        <dsp:cNvSpPr/>
      </dsp:nvSpPr>
      <dsp:spPr>
        <a:xfrm>
          <a:off x="3784892" y="613444"/>
          <a:ext cx="3299073" cy="32990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it-IT" sz="3400" kern="1200" dirty="0" smtClean="0"/>
            <a:t>Deve esserci qualcos’altro</a:t>
          </a:r>
          <a:endParaRPr lang="it-IT" sz="3400" kern="1200" dirty="0"/>
        </a:p>
      </dsp:txBody>
      <dsp:txXfrm>
        <a:off x="4268030" y="1096582"/>
        <a:ext cx="2332797" cy="2332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79C8-FD04-460D-8745-29863C6D68E4}">
      <dsp:nvSpPr>
        <dsp:cNvPr id="0" name=""/>
        <dsp:cNvSpPr/>
      </dsp:nvSpPr>
      <dsp:spPr>
        <a:xfrm>
          <a:off x="3498566" y="0"/>
          <a:ext cx="1706566" cy="170674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E02B6-9136-4308-B9DF-B853850BDCE4}">
      <dsp:nvSpPr>
        <dsp:cNvPr id="0" name=""/>
        <dsp:cNvSpPr/>
      </dsp:nvSpPr>
      <dsp:spPr>
        <a:xfrm>
          <a:off x="3826769" y="604667"/>
          <a:ext cx="952361" cy="47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3200" kern="1200" dirty="0" smtClean="0">
              <a:solidFill>
                <a:schemeClr val="tx2">
                  <a:lumMod val="50000"/>
                </a:schemeClr>
              </a:solidFill>
              <a:latin typeface="Arial Rounded MT Bold" panose="020F0704030504030204" pitchFamily="34" charset="0"/>
            </a:rPr>
            <a:t>V-2</a:t>
          </a:r>
          <a:endParaRPr lang="it-IT" sz="3200" kern="1200" dirty="0">
            <a:solidFill>
              <a:schemeClr val="tx2">
                <a:lumMod val="50000"/>
              </a:schemeClr>
            </a:solidFill>
            <a:latin typeface="Arial Rounded MT Bold" panose="020F0704030504030204" pitchFamily="34" charset="0"/>
          </a:endParaRPr>
        </a:p>
      </dsp:txBody>
      <dsp:txXfrm>
        <a:off x="3826769" y="604667"/>
        <a:ext cx="952361" cy="476131"/>
      </dsp:txXfrm>
    </dsp:sp>
    <dsp:sp modelId="{19550FF6-A6E7-4CFF-845B-37446EB32EE5}">
      <dsp:nvSpPr>
        <dsp:cNvPr id="0" name=""/>
        <dsp:cNvSpPr/>
      </dsp:nvSpPr>
      <dsp:spPr>
        <a:xfrm>
          <a:off x="3024466" y="980776"/>
          <a:ext cx="1706566" cy="170674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630E9-AF12-4F57-95BF-5F21AE2C07FF}">
      <dsp:nvSpPr>
        <dsp:cNvPr id="0" name=""/>
        <dsp:cNvSpPr/>
      </dsp:nvSpPr>
      <dsp:spPr>
        <a:xfrm>
          <a:off x="3322711" y="1540768"/>
          <a:ext cx="1198660" cy="47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err="1" smtClean="0">
              <a:solidFill>
                <a:schemeClr val="tx2">
                  <a:lumMod val="50000"/>
                </a:schemeClr>
              </a:solidFill>
              <a:latin typeface="Arial Rounded MT Bold" panose="020F0704030504030204" pitchFamily="34" charset="0"/>
            </a:rPr>
            <a:t>Aerobee</a:t>
          </a:r>
          <a:endParaRPr lang="it-IT" sz="1800" kern="1200" dirty="0">
            <a:solidFill>
              <a:schemeClr val="tx2">
                <a:lumMod val="50000"/>
              </a:schemeClr>
            </a:solidFill>
            <a:latin typeface="Arial Rounded MT Bold" panose="020F0704030504030204" pitchFamily="34" charset="0"/>
          </a:endParaRPr>
        </a:p>
      </dsp:txBody>
      <dsp:txXfrm>
        <a:off x="3322711" y="1540768"/>
        <a:ext cx="1198660" cy="476131"/>
      </dsp:txXfrm>
    </dsp:sp>
    <dsp:sp modelId="{28433AEB-E1CA-43E2-B03C-6DCB4B931212}">
      <dsp:nvSpPr>
        <dsp:cNvPr id="0" name=""/>
        <dsp:cNvSpPr/>
      </dsp:nvSpPr>
      <dsp:spPr>
        <a:xfrm>
          <a:off x="3498566" y="1965173"/>
          <a:ext cx="1706566" cy="170674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970B3-E4B0-4AED-89C0-37967C61E8A2}">
      <dsp:nvSpPr>
        <dsp:cNvPr id="0" name=""/>
        <dsp:cNvSpPr/>
      </dsp:nvSpPr>
      <dsp:spPr>
        <a:xfrm>
          <a:off x="3754761" y="2548880"/>
          <a:ext cx="1193536" cy="47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err="1" smtClean="0">
              <a:solidFill>
                <a:schemeClr val="tx2">
                  <a:lumMod val="50000"/>
                </a:schemeClr>
              </a:solidFill>
              <a:latin typeface="Arial Rounded MT Bold" panose="020F0704030504030204" pitchFamily="34" charset="0"/>
            </a:rPr>
            <a:t>Rockoon</a:t>
          </a:r>
          <a:endParaRPr lang="it-IT" sz="1800" kern="1200" dirty="0">
            <a:solidFill>
              <a:schemeClr val="tx2">
                <a:lumMod val="50000"/>
              </a:schemeClr>
            </a:solidFill>
            <a:latin typeface="Arial Rounded MT Bold" panose="020F0704030504030204" pitchFamily="34" charset="0"/>
          </a:endParaRPr>
        </a:p>
      </dsp:txBody>
      <dsp:txXfrm>
        <a:off x="3754761" y="2548880"/>
        <a:ext cx="1193536" cy="476131"/>
      </dsp:txXfrm>
    </dsp:sp>
    <dsp:sp modelId="{36413A33-91C0-4CB2-A465-7C0507800B1D}">
      <dsp:nvSpPr>
        <dsp:cNvPr id="0" name=""/>
        <dsp:cNvSpPr/>
      </dsp:nvSpPr>
      <dsp:spPr>
        <a:xfrm>
          <a:off x="3146112" y="3059098"/>
          <a:ext cx="1466155" cy="1466864"/>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C4042-B18F-4EA6-AD80-2BC0A8805EFF}">
      <dsp:nvSpPr>
        <dsp:cNvPr id="0" name=""/>
        <dsp:cNvSpPr/>
      </dsp:nvSpPr>
      <dsp:spPr>
        <a:xfrm>
          <a:off x="3399328" y="3330166"/>
          <a:ext cx="952361" cy="94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2">
                  <a:lumMod val="50000"/>
                </a:schemeClr>
              </a:solidFill>
              <a:latin typeface="Arial Rounded MT Bold" panose="020F0704030504030204" pitchFamily="34" charset="0"/>
            </a:rPr>
            <a:t>Razzo a 2 stadi </a:t>
          </a:r>
          <a:endParaRPr lang="it-IT" sz="2000" kern="1200" dirty="0">
            <a:solidFill>
              <a:schemeClr val="tx2">
                <a:lumMod val="50000"/>
              </a:schemeClr>
            </a:solidFill>
            <a:latin typeface="Arial Rounded MT Bold" panose="020F0704030504030204" pitchFamily="34" charset="0"/>
          </a:endParaRPr>
        </a:p>
      </dsp:txBody>
      <dsp:txXfrm>
        <a:off x="3399328" y="3330166"/>
        <a:ext cx="952361" cy="94690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683E4-5068-411C-B646-A390C9065218}" type="datetimeFigureOut">
              <a:rPr lang="it-IT" smtClean="0"/>
              <a:pPr/>
              <a:t>12/05/2016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E6D4A-A959-470B-BA12-0DC20347E04C}" type="slidenum">
              <a:rPr lang="it-IT" smtClean="0"/>
              <a:pPr/>
              <a:t>‹N›</a:t>
            </a:fld>
            <a:endParaRPr lang="it-IT"/>
          </a:p>
        </p:txBody>
      </p:sp>
    </p:spTree>
    <p:extLst>
      <p:ext uri="{BB962C8B-B14F-4D97-AF65-F5344CB8AC3E}">
        <p14:creationId xmlns:p14="http://schemas.microsoft.com/office/powerpoint/2010/main" val="333097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BFE96-E842-4959-BAFE-688910761057}" type="datetimeFigureOut">
              <a:rPr lang="it-IT" smtClean="0"/>
              <a:pPr/>
              <a:t>12/05/2016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14277-F927-42CA-A009-8D98452D5A60}" type="slidenum">
              <a:rPr lang="it-IT" smtClean="0"/>
              <a:pPr/>
              <a:t>‹N›</a:t>
            </a:fld>
            <a:endParaRPr lang="it-IT"/>
          </a:p>
        </p:txBody>
      </p:sp>
    </p:spTree>
    <p:extLst>
      <p:ext uri="{BB962C8B-B14F-4D97-AF65-F5344CB8AC3E}">
        <p14:creationId xmlns:p14="http://schemas.microsoft.com/office/powerpoint/2010/main" val="425721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In effetti oggi si sa, come è stato detto precedentemente, che il Sole è un emettitore di RX</a:t>
            </a:r>
            <a:r>
              <a:rPr lang="it-IT" sz="1200" b="0" kern="1200" baseline="0" dirty="0" smtClean="0">
                <a:solidFill>
                  <a:schemeClr val="tx1"/>
                </a:solidFill>
                <a:effectLst/>
                <a:latin typeface="+mn-lt"/>
                <a:ea typeface="+mn-ea"/>
                <a:cs typeface="+mn-cs"/>
              </a:rPr>
              <a:t> </a:t>
            </a:r>
            <a:r>
              <a:rPr lang="it-IT" sz="1200" b="0" kern="1200" dirty="0" smtClean="0">
                <a:solidFill>
                  <a:schemeClr val="tx1"/>
                </a:solidFill>
                <a:effectLst/>
                <a:latin typeface="+mn-lt"/>
                <a:ea typeface="+mn-ea"/>
                <a:cs typeface="+mn-cs"/>
              </a:rPr>
              <a:t>. La lunghezza d'onda dei raggi X è dell'ordine delle dimensioni degli atomi. Per questa ragione i raggi X possono essere assorbiti dagli atomi, secondo i processi che sono stati descritti nella precedente presentazione. Gli atomi, in seguito a questo assorbimento, vengono ionizzati e si forma così la ionosfera. La parte alta della nostra atmosfera (ionosfera) è in grado di assorbire quasi completamente i RX emessi dal sole o provenienti dall'Universo. Questo avviene nonostante la bassissima densità in quanto lo spessore della ionosfera è sufficientemente elevato da far sì che prima o poi tutti i raggi X incontrino almeno un atomo da cui essere assorbiti. Questa è la ragione per cui i RX provenienti dall’Universo non arrivano sulla superficie terrestre, come è stato evidenziato anche nella presentazione precedente. Questo è un bene per la vita sul nostro pianeta, ma rende complicato lo studio della radiazione X proveniente dallo spazio. Per verificare l’ipotesi che il Sole emettesse RX era necessario disporre di rivelatori di RX, che altro non erano che contatori dello stesso tipo di quelli usati per rivelare raggi cosmici. </a:t>
            </a:r>
            <a:r>
              <a:rPr lang="it-IT" sz="1200" b="0" kern="1200" dirty="0" err="1" smtClean="0">
                <a:solidFill>
                  <a:schemeClr val="tx1"/>
                </a:solidFill>
                <a:effectLst/>
                <a:latin typeface="+mn-lt"/>
                <a:ea typeface="+mn-ea"/>
                <a:cs typeface="+mn-cs"/>
              </a:rPr>
              <a:t>Affinchè</a:t>
            </a:r>
            <a:r>
              <a:rPr lang="it-IT" sz="1200" b="0" kern="1200" dirty="0" smtClean="0">
                <a:solidFill>
                  <a:schemeClr val="tx1"/>
                </a:solidFill>
                <a:effectLst/>
                <a:latin typeface="+mn-lt"/>
                <a:ea typeface="+mn-ea"/>
                <a:cs typeface="+mn-cs"/>
              </a:rPr>
              <a:t> questi contatori riuscissero a rivelare RX, dovevano essere mandati molto in alto, fino a superare la ionosfera.</a:t>
            </a:r>
            <a:r>
              <a:rPr lang="it-IT" sz="1200" b="0" kern="1200" baseline="0" dirty="0" smtClean="0">
                <a:solidFill>
                  <a:schemeClr val="tx1"/>
                </a:solidFill>
                <a:effectLst/>
                <a:latin typeface="+mn-lt"/>
                <a:ea typeface="+mn-ea"/>
                <a:cs typeface="+mn-cs"/>
              </a:rPr>
              <a:t> </a:t>
            </a:r>
            <a:r>
              <a:rPr lang="it-IT" sz="1200" b="0" kern="1200" dirty="0" smtClean="0">
                <a:solidFill>
                  <a:schemeClr val="tx1"/>
                </a:solidFill>
                <a:effectLst/>
                <a:latin typeface="+mn-lt"/>
                <a:ea typeface="+mn-ea"/>
                <a:cs typeface="+mn-cs"/>
              </a:rPr>
              <a:t>A quel tempo </a:t>
            </a:r>
            <a:r>
              <a:rPr lang="it-IT" sz="1200" b="0" kern="1200" dirty="0" err="1" smtClean="0">
                <a:solidFill>
                  <a:schemeClr val="tx1"/>
                </a:solidFill>
                <a:effectLst/>
                <a:latin typeface="+mn-lt"/>
                <a:ea typeface="+mn-ea"/>
                <a:cs typeface="+mn-cs"/>
              </a:rPr>
              <a:t>ciònon</a:t>
            </a:r>
            <a:r>
              <a:rPr lang="it-IT" sz="1200" b="0" kern="1200" dirty="0" smtClean="0">
                <a:solidFill>
                  <a:schemeClr val="tx1"/>
                </a:solidFill>
                <a:effectLst/>
                <a:latin typeface="+mn-lt"/>
                <a:ea typeface="+mn-ea"/>
                <a:cs typeface="+mn-cs"/>
              </a:rPr>
              <a:t> era possibile perché i palloni del tempo riuscivano a salire solo fino a 40 km, e la ionosfera secondo gli studi si estendeva da 50 km fino a 160 km circa.</a:t>
            </a:r>
            <a:endParaRPr lang="it-IT" b="0"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7</a:t>
            </a:fld>
            <a:endParaRPr lang="it-IT" altLang="it-IT"/>
          </a:p>
        </p:txBody>
      </p:sp>
    </p:spTree>
    <p:extLst>
      <p:ext uri="{BB962C8B-B14F-4D97-AF65-F5344CB8AC3E}">
        <p14:creationId xmlns:p14="http://schemas.microsoft.com/office/powerpoint/2010/main" val="14125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latin typeface="Helvetica"/>
              </a:rPr>
              <a:t>Il 12 ottobre 1958 ci fu un’eclissi totale di Sole, e Friedman e i collaboratori misurando i cambiamenti nel flusso di raggi X durante l’eclissi trovarono che l’emissione X era concentrata nelle zone attive intorno alle macchie solari e che gli strati emittenti si estendevano a grandi distanze dalla superficie del Sole.</a:t>
            </a: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10</a:t>
            </a:fld>
            <a:endParaRPr lang="it-IT" altLang="it-IT"/>
          </a:p>
        </p:txBody>
      </p:sp>
    </p:spTree>
    <p:extLst>
      <p:ext uri="{BB962C8B-B14F-4D97-AF65-F5344CB8AC3E}">
        <p14:creationId xmlns:p14="http://schemas.microsoft.com/office/powerpoint/2010/main" val="181793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kern="1200" dirty="0" smtClean="0">
                <a:solidFill>
                  <a:schemeClr val="tx1"/>
                </a:solidFill>
                <a:effectLst/>
                <a:latin typeface="+mn-lt"/>
                <a:ea typeface="+mn-ea"/>
                <a:cs typeface="+mn-cs"/>
              </a:rPr>
              <a:t>Grazie allo sviluppo scientifico nel campo dell'aereonautica e agli esperimenti di Friedman e dei suoi collaboratori fu possibile la dimostrazione anche dell'ipotesi secondo cui i fenomeni delle eruzioni solari influissero sulla ionosfera. Tuttavia l'emissione x del sole era molto inferiore rispetto all’emissione ottica e questo portò gli scienziati a scoraggiarsi rispetto allo studio delle emissione in raggi X al di fuori del sistema solare e così la ricerca spaziale in RX non si diffuse</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12</a:t>
            </a:fld>
            <a:endParaRPr lang="it-IT" altLang="it-IT"/>
          </a:p>
        </p:txBody>
      </p:sp>
    </p:spTree>
    <p:extLst>
      <p:ext uri="{BB962C8B-B14F-4D97-AF65-F5344CB8AC3E}">
        <p14:creationId xmlns:p14="http://schemas.microsoft.com/office/powerpoint/2010/main" val="162945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a:t>1955. L. Sedov annunciò al congresso della Federazione Internazionale di Astronautica (IAF) che l'Unione Sovietica si apprestava a lanciare il primo di una serie di satelliti dedicati alla ricerca scientifica. Il 4 ottobre 1957 all'ottavo congresso della IAF Unione Sovietica annunciò per telegramma che lo Sputnik 1 era in orbita intorno alla Terra.</a:t>
            </a:r>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13</a:t>
            </a:fld>
            <a:endParaRPr lang="it-IT"/>
          </a:p>
        </p:txBody>
      </p:sp>
    </p:spTree>
    <p:extLst>
      <p:ext uri="{BB962C8B-B14F-4D97-AF65-F5344CB8AC3E}">
        <p14:creationId xmlns:p14="http://schemas.microsoft.com/office/powerpoint/2010/main" val="263549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Negli </a:t>
            </a:r>
            <a:r>
              <a:rPr lang="it-IT" dirty="0"/>
              <a:t>Stati Uniti erano tutti d'accordo che si doveva fare qualcosa per rimediare all'accaduto. Così si decise di iniziare un programma di ricerca e sviluppo nel campo della scienza e tecnologia dello spazio. La direzione della maggior parte del lavoro venne affidata alla National </a:t>
            </a:r>
            <a:r>
              <a:rPr lang="it-IT" dirty="0" err="1"/>
              <a:t>Aeronautics</a:t>
            </a:r>
            <a:r>
              <a:rPr lang="it-IT" dirty="0"/>
              <a:t> and Space Administration (NASA), che entrò in funzione il 1° ottobre 1958.Nel frattempo l'Accademia Nazionale delle Scienze aveva creato lo Space Science Board. La commissione, composta da eminenti scienziati nominati per un periodo di qualche anno, aveva la funzione di consigliare la NASA e di formulare la strategia per la ricerca. Questa Commissione ha avuto un'influenza fondamentale sullo sviluppo dell'astronomia i raggi X. </a:t>
            </a:r>
            <a:r>
              <a:rPr lang="it-IT" dirty="0" smtClean="0"/>
              <a:t>Ne faceva parte Bruno Rossi che era convinto che le ricerche sui raggi X avrebbero dato frutti nell'immediato futuro e suggerì questo tipo di ricerca a uno scienziato della American Science &amp; </a:t>
            </a:r>
            <a:r>
              <a:rPr lang="it-IT" dirty="0" err="1" smtClean="0"/>
              <a:t>Engineering</a:t>
            </a:r>
            <a:r>
              <a:rPr lang="it-IT" dirty="0" smtClean="0"/>
              <a:t>, una compagnia privata di ricerca a Cambridge (Massachusetts). </a:t>
            </a:r>
          </a:p>
          <a:p>
            <a:r>
              <a:rPr lang="it-IT" dirty="0"/>
              <a:t/>
            </a:r>
            <a:br>
              <a:rPr lang="it-IT" dirty="0"/>
            </a:br>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14</a:t>
            </a:fld>
            <a:endParaRPr lang="it-IT"/>
          </a:p>
        </p:txBody>
      </p:sp>
    </p:spTree>
    <p:extLst>
      <p:ext uri="{BB962C8B-B14F-4D97-AF65-F5344CB8AC3E}">
        <p14:creationId xmlns:p14="http://schemas.microsoft.com/office/powerpoint/2010/main" val="141217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L'American Science &amp; </a:t>
            </a:r>
            <a:r>
              <a:rPr lang="it-IT" dirty="0" err="1"/>
              <a:t>Engineering</a:t>
            </a:r>
            <a:r>
              <a:rPr lang="it-IT" dirty="0"/>
              <a:t>  (AS&amp;E) era stata fondata nel 1958 da un piccolo gruppo di scienziati che comprendeva due ex studenti di Bruno Rossi. La principale attività della compagnia era il lavoro di ricerca e sviluppo per conto di vari enti governativi. In questa compagnia entrò a far parte anche Riccardo Giacconi all'inizio del 1959. Nel settembre del 1959, incontrò per la prima volta Bruno Rossi, il quale gli suggerì che la ricerca sui raggi X cosmici avrebbero potuto essere molto fertile. Giacconi fu così colpito da questa idea che decise di cominciare subito un programma di astronomia i raggi X all'AS&amp;E. </a:t>
            </a:r>
            <a:br>
              <a:rPr lang="it-IT" dirty="0"/>
            </a:br>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15</a:t>
            </a:fld>
            <a:endParaRPr lang="it-IT"/>
          </a:p>
        </p:txBody>
      </p:sp>
    </p:spTree>
    <p:extLst>
      <p:ext uri="{BB962C8B-B14F-4D97-AF65-F5344CB8AC3E}">
        <p14:creationId xmlns:p14="http://schemas.microsoft.com/office/powerpoint/2010/main" val="319499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smtClean="0"/>
              <a:t>Giacconi si </a:t>
            </a:r>
            <a:r>
              <a:rPr lang="it-IT" dirty="0"/>
              <a:t>accorse che c'era bisogno di strumenti molto più potenti per </a:t>
            </a:r>
            <a:r>
              <a:rPr lang="it-IT" dirty="0" smtClean="0"/>
              <a:t>poter osservare le radiazioni X extrasolari. </a:t>
            </a:r>
            <a:r>
              <a:rPr lang="it-IT" dirty="0"/>
              <a:t>Così studiando bene il problema, concluse che era necessario trovare il modo di focalizzare i raggi X da un grande collettore su un piccolo contatore. In altre parole, ci voleva un telescopio a raggi X. I raggi X hanno un grande energia e corta lunghezza d'onda (circa 10</a:t>
            </a:r>
            <a:r>
              <a:rPr lang="it-IT" baseline="30000" dirty="0"/>
              <a:t>-10</a:t>
            </a:r>
            <a:r>
              <a:rPr lang="it-IT" dirty="0"/>
              <a:t>m)</a:t>
            </a:r>
            <a:r>
              <a:rPr lang="it-IT" baseline="30000" dirty="0"/>
              <a:t> </a:t>
            </a:r>
            <a:r>
              <a:rPr lang="it-IT" baseline="0" dirty="0"/>
              <a:t>,</a:t>
            </a:r>
            <a:r>
              <a:rPr lang="it-IT" dirty="0" smtClean="0"/>
              <a:t> </a:t>
            </a:r>
            <a:r>
              <a:rPr lang="it-IT" sz="1200" b="0" kern="1200" dirty="0" smtClean="0">
                <a:solidFill>
                  <a:schemeClr val="tx1"/>
                </a:solidFill>
                <a:effectLst/>
                <a:latin typeface="+mn-lt"/>
                <a:ea typeface="+mn-ea"/>
                <a:cs typeface="+mn-cs"/>
              </a:rPr>
              <a:t>quindi un telescopio a RX non può avere la stessa struttura di un telescopio ottico. Non entro nei dettagli perché sarà il mio collega a parlarvi del telescopio a RX, ma è significativo dire che Giacconi, insieme a Rossi, progettò un telescopio a RX e pubblicò il relativo articolo nel 60, ma per moltissimi anni la sua realizzazione non fu finanziata</a:t>
            </a:r>
            <a:endParaRPr lang="it-IT" sz="1200" b="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16</a:t>
            </a:fld>
            <a:endParaRPr lang="it-IT"/>
          </a:p>
        </p:txBody>
      </p:sp>
    </p:spTree>
    <p:extLst>
      <p:ext uri="{BB962C8B-B14F-4D97-AF65-F5344CB8AC3E}">
        <p14:creationId xmlns:p14="http://schemas.microsoft.com/office/powerpoint/2010/main" val="173937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Non essendo possibile quindi avere gli strumenti necessari a studiare l’Universo in banda X, Giacconi e i suoi collaboratori ripiegarono sullo studio delle emissioni in RX della Luna.  Avevano considerato che la Luna potesse essere una sorgente di RX più intensa delle stelle. La Luna poteva riflettere i</a:t>
            </a:r>
            <a:r>
              <a:rPr lang="it-IT" sz="1200" b="0" kern="1200" baseline="0" dirty="0" smtClean="0">
                <a:solidFill>
                  <a:schemeClr val="tx1"/>
                </a:solidFill>
                <a:effectLst/>
                <a:latin typeface="+mn-lt"/>
                <a:ea typeface="+mn-ea"/>
                <a:cs typeface="+mn-cs"/>
              </a:rPr>
              <a:t> raggi X emessi dal Sole</a:t>
            </a:r>
            <a:r>
              <a:rPr lang="it-IT" sz="1200" b="0" kern="1200" dirty="0" smtClean="0">
                <a:solidFill>
                  <a:schemeClr val="tx1"/>
                </a:solidFill>
                <a:effectLst/>
                <a:latin typeface="+mn-lt"/>
                <a:ea typeface="+mn-ea"/>
                <a:cs typeface="+mn-cs"/>
              </a:rPr>
              <a:t>. Decisero di utilizzare dei contatori montati su razzi e, dopo diversi tentativi ed altrettanti insuccessi, il 18 giugno 1962 finalmente riuscirono a lanciare un razzo che trasportava tre contatori proporzionali con l’obiettivo di captare i RX riflessi dalla Luna. </a:t>
            </a:r>
            <a:endParaRPr lang="it-IT" sz="1200" b="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pPr/>
              <a:t>17</a:t>
            </a:fld>
            <a:endParaRPr lang="it-IT"/>
          </a:p>
        </p:txBody>
      </p:sp>
    </p:spTree>
    <p:extLst>
      <p:ext uri="{BB962C8B-B14F-4D97-AF65-F5344CB8AC3E}">
        <p14:creationId xmlns:p14="http://schemas.microsoft.com/office/powerpoint/2010/main" val="354320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sz="1200" b="0" kern="1200" dirty="0" smtClean="0">
                <a:solidFill>
                  <a:schemeClr val="tx1"/>
                </a:solidFill>
                <a:effectLst/>
                <a:latin typeface="+mn-lt"/>
                <a:ea typeface="+mn-ea"/>
                <a:cs typeface="+mn-cs"/>
              </a:rPr>
              <a:t>Con grande sorpresa di tutti evidenziarono un forte picco di radiazione X.</a:t>
            </a:r>
          </a:p>
          <a:p>
            <a:r>
              <a:rPr lang="it-IT" sz="1200" kern="1200" dirty="0" smtClean="0">
                <a:solidFill>
                  <a:schemeClr val="tx1"/>
                </a:solidFill>
                <a:effectLst/>
                <a:latin typeface="+mn-lt"/>
                <a:ea typeface="+mn-ea"/>
                <a:cs typeface="+mn-cs"/>
              </a:rPr>
              <a:t>Il segnale però non era centrato sulla Luna, ma a 30 gradi di distanza, e 30 gradi nel cielo sono davvero tanti!.</a:t>
            </a:r>
          </a:p>
          <a:p>
            <a:r>
              <a:rPr lang="it-IT" sz="1200" b="0" kern="1200" dirty="0" smtClean="0">
                <a:solidFill>
                  <a:schemeClr val="tx1"/>
                </a:solidFill>
                <a:effectLst/>
                <a:latin typeface="+mn-lt"/>
                <a:ea typeface="+mn-ea"/>
                <a:cs typeface="+mn-cs"/>
              </a:rPr>
              <a:t>Il razzo che era partito dalla Terra per rilevare RX emessi dalla Luna aveva invece captato inaspettatamente un fortissimo segnale in RX proveniente dal di fuori del nostro Sistema Solare. Si trattava di una scoperta “</a:t>
            </a:r>
            <a:r>
              <a:rPr lang="it-IT" sz="1200" b="0" kern="1200" dirty="0" err="1" smtClean="0">
                <a:solidFill>
                  <a:schemeClr val="tx1"/>
                </a:solidFill>
                <a:effectLst/>
                <a:latin typeface="+mn-lt"/>
                <a:ea typeface="+mn-ea"/>
                <a:cs typeface="+mn-cs"/>
              </a:rPr>
              <a:t>serendipita</a:t>
            </a:r>
            <a:r>
              <a:rPr lang="it-IT" sz="1200" b="0" kern="1200" dirty="0" smtClean="0">
                <a:solidFill>
                  <a:schemeClr val="tx1"/>
                </a:solidFill>
                <a:effectLst/>
                <a:latin typeface="+mn-lt"/>
                <a:ea typeface="+mn-ea"/>
                <a:cs typeface="+mn-cs"/>
              </a:rPr>
              <a:t>”, cioè casuale.</a:t>
            </a:r>
            <a:r>
              <a:rPr lang="it-IT" sz="1200" kern="1200" dirty="0" smtClean="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20</a:t>
            </a:fld>
            <a:endParaRPr lang="it-IT" altLang="it-IT"/>
          </a:p>
        </p:txBody>
      </p:sp>
    </p:spTree>
    <p:extLst>
      <p:ext uri="{BB962C8B-B14F-4D97-AF65-F5344CB8AC3E}">
        <p14:creationId xmlns:p14="http://schemas.microsoft.com/office/powerpoint/2010/main" val="111514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5"/>
            <a:ext cx="2133600" cy="365125"/>
          </a:xfrm>
          <a:prstGeom prst="rect">
            <a:avLst/>
          </a:prstGeom>
        </p:spPr>
        <p:txBody>
          <a:bodyPr/>
          <a:lstStyle>
            <a:lvl1pPr>
              <a:defRPr/>
            </a:lvl1pPr>
          </a:lstStyle>
          <a:p>
            <a:pPr>
              <a:defRPr/>
            </a:pPr>
            <a:fld id="{E6123881-BC6A-4C62-89E7-D77AA72C2F47}" type="datetimeFigureOut">
              <a:rPr lang="it-IT"/>
              <a:pPr>
                <a:defRPr/>
              </a:pPr>
              <a:t>12/05/2016</a:t>
            </a:fld>
            <a:endParaRPr lang="it-IT"/>
          </a:p>
        </p:txBody>
      </p:sp>
      <p:sp>
        <p:nvSpPr>
          <p:cNvPr id="6" name="Segnaposto numero diapositiva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B6198E9-BE17-4FD2-81CA-776B2B4D3CF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D4747A4-8058-4785-8B58-CE53F1FE64D4}" type="datetimeFigureOut">
              <a:rPr lang="it-IT"/>
              <a:pPr>
                <a:defRPr/>
              </a:pPr>
              <a:t>12/05/2016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50734D-5702-44F5-927E-CD77C86AFFE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2B6722BB-FBD6-4D4A-B4E7-237318A8391E}" type="datetimeFigureOut">
              <a:rPr lang="it-IT"/>
              <a:pPr>
                <a:defRPr/>
              </a:pPr>
              <a:t>12/05/2016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7EF377-D975-4517-A689-3DAA0CFA960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EE459297-6001-4F7B-A376-30629B4102AF}" type="datetimeFigureOut">
              <a:rPr lang="it-IT"/>
              <a:pPr>
                <a:defRPr/>
              </a:pPr>
              <a:t>12/05/2016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F7595B-5966-422B-8B81-DE9711DB59C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37D243F9-E4D3-43C0-920E-5B465DE0354D}" type="datetimeFigureOut">
              <a:rPr lang="it-IT"/>
              <a:pPr>
                <a:defRPr/>
              </a:pPr>
              <a:t>12/05/2016</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725756-FFFF-40C4-A4E4-A6179FE1253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08732A6-281D-451D-A621-F0682CD709CB}" type="datetimeFigureOut">
              <a:rPr lang="it-IT"/>
              <a:pPr>
                <a:defRPr/>
              </a:pPr>
              <a:t>12/05/2016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50426EB-1F4C-4C09-9C08-74F706135E1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785D9FB8-EFA7-47CA-8CA7-A3FDC61E1772}" type="datetimeFigureOut">
              <a:rPr lang="it-IT"/>
              <a:pPr>
                <a:defRPr/>
              </a:pPr>
              <a:t>12/05/2016</a:t>
            </a:fld>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C561A24-861D-4DEC-934E-3BD9B7B9702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85F766A4-275A-4C3B-A7E3-A5D18D3D43B8}" type="datetimeFigureOut">
              <a:rPr lang="it-IT"/>
              <a:pPr>
                <a:defRPr/>
              </a:pPr>
              <a:t>12/05/2016</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FB9116-527C-4582-B2EE-FBD2521588C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06A9495F-24DB-44AF-9542-6C326DE964C1}" type="datetimeFigureOut">
              <a:rPr lang="it-IT"/>
              <a:pPr>
                <a:defRPr/>
              </a:pPr>
              <a:t>12/05/2016</a:t>
            </a:fld>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DE75CE-2D49-4E32-A564-516EB840372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CD50CF9C-A7DD-4738-ABCF-DE81A64D14F4}" type="datetimeFigureOut">
              <a:rPr lang="it-IT"/>
              <a:pPr>
                <a:defRPr/>
              </a:pPr>
              <a:t>12/05/2016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FED3E-AF71-4864-A0BC-A7382F5ED59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4D87C10F-7C64-4FC0-B6A6-ABDE73835A91}" type="datetimeFigureOut">
              <a:rPr lang="it-IT"/>
              <a:pPr>
                <a:defRPr/>
              </a:pPr>
              <a:t>12/05/2016</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292A73-F4C4-4CF1-A1FA-2D729886C41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4"/>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50000"/>
                  </a:schemeClr>
                </a:solidFill>
              </a:rPr>
              <a:t>SKYLAB</a:t>
            </a:r>
            <a:r>
              <a:rPr lang="it-IT" b="1" baseline="0" dirty="0" smtClean="0">
                <a:solidFill>
                  <a:schemeClr val="accent1">
                    <a:lumMod val="50000"/>
                  </a:schemeClr>
                </a:solidFill>
              </a:rPr>
              <a:t> : UNA FINESTRA SUL COSMO</a:t>
            </a:r>
            <a:endParaRPr lang="it-IT" b="1" dirty="0">
              <a:solidFill>
                <a:schemeClr val="accent1">
                  <a:lumMod val="50000"/>
                </a:schemeClr>
              </a:solidFill>
            </a:endParaRPr>
          </a:p>
        </p:txBody>
      </p:sp>
      <p:pic>
        <p:nvPicPr>
          <p:cNvPr id="2" name="Picture 2"/>
          <p:cNvPicPr>
            <a:picLocks noChangeAspect="1" noChangeArrowheads="1"/>
          </p:cNvPicPr>
          <p:nvPr userDrawn="1"/>
        </p:nvPicPr>
        <p:blipFill>
          <a:blip r:embed="rId13" cstate="print"/>
          <a:srcRect/>
          <a:stretch>
            <a:fillRect/>
          </a:stretch>
        </p:blipFill>
        <p:spPr bwMode="auto">
          <a:xfrm>
            <a:off x="0" y="0"/>
            <a:ext cx="1266226" cy="1196752"/>
          </a:xfrm>
          <a:prstGeom prst="rect">
            <a:avLst/>
          </a:prstGeom>
          <a:noFill/>
          <a:ln w="9525">
            <a:noFill/>
            <a:miter lim="800000"/>
            <a:headEnd/>
            <a:tailEnd/>
          </a:ln>
        </p:spPr>
      </p:pic>
      <p:pic>
        <p:nvPicPr>
          <p:cNvPr id="11" name="Immagine 10" descr="XMM.png"/>
          <p:cNvPicPr>
            <a:picLocks noChangeAspect="1"/>
          </p:cNvPicPr>
          <p:nvPr userDrawn="1"/>
        </p:nvPicPr>
        <p:blipFill>
          <a:blip r:embed="rId14" cstate="print"/>
          <a:stretch>
            <a:fillRect/>
          </a:stretch>
        </p:blipFill>
        <p:spPr>
          <a:xfrm>
            <a:off x="0" y="5986473"/>
            <a:ext cx="1368152" cy="871527"/>
          </a:xfrm>
          <a:prstGeom prst="rect">
            <a:avLst/>
          </a:prstGeom>
        </p:spPr>
      </p:pic>
      <p:pic>
        <p:nvPicPr>
          <p:cNvPr id="12" name="Immagine 11" descr="SArdinia.png"/>
          <p:cNvPicPr>
            <a:picLocks noChangeAspect="1"/>
          </p:cNvPicPr>
          <p:nvPr userDrawn="1"/>
        </p:nvPicPr>
        <p:blipFill>
          <a:blip r:embed="rId15" cstate="print"/>
          <a:stretch>
            <a:fillRect/>
          </a:stretch>
        </p:blipFill>
        <p:spPr>
          <a:xfrm>
            <a:off x="7812360" y="5948442"/>
            <a:ext cx="1331640" cy="909558"/>
          </a:xfrm>
          <a:prstGeom prst="rect">
            <a:avLst/>
          </a:prstGeom>
        </p:spPr>
      </p:pic>
      <p:pic>
        <p:nvPicPr>
          <p:cNvPr id="13" name="Immagine 12" descr="index.jpg"/>
          <p:cNvPicPr>
            <a:picLocks noChangeAspect="1"/>
          </p:cNvPicPr>
          <p:nvPr userDrawn="1"/>
        </p:nvPicPr>
        <p:blipFill>
          <a:blip r:embed="rId16" cstate="print"/>
          <a:stretch>
            <a:fillRect/>
          </a:stretch>
        </p:blipFill>
        <p:spPr>
          <a:xfrm>
            <a:off x="8316416" y="0"/>
            <a:ext cx="827584" cy="1201332"/>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611560" y="1844824"/>
            <a:ext cx="7772400" cy="1470025"/>
          </a:xfrm>
        </p:spPr>
        <p:txBody>
          <a:bodyPr/>
          <a:lstStyle/>
          <a:p>
            <a:pPr eaLnBrk="1" hangingPunct="1"/>
            <a:r>
              <a:rPr lang="it-IT" dirty="0" smtClean="0"/>
              <a:t>I pionieri e la scoperta della prima sorgente 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6552728" cy="1296144"/>
          </a:xfrm>
        </p:spPr>
        <p:txBody>
          <a:bodyPr/>
          <a:lstStyle/>
          <a:p>
            <a:r>
              <a:rPr lang="it-IT" dirty="0" smtClean="0"/>
              <a:t>Le eruzioni solari e i raggi X</a:t>
            </a:r>
            <a:endParaRPr lang="it-IT" dirty="0"/>
          </a:p>
        </p:txBody>
      </p:sp>
      <p:sp>
        <p:nvSpPr>
          <p:cNvPr id="3" name="Segnaposto contenuto 2"/>
          <p:cNvSpPr>
            <a:spLocks noGrp="1"/>
          </p:cNvSpPr>
          <p:nvPr>
            <p:ph sz="half" idx="1"/>
          </p:nvPr>
        </p:nvSpPr>
        <p:spPr/>
        <p:txBody>
          <a:bodyPr/>
          <a:lstStyle/>
          <a:p>
            <a:r>
              <a:rPr lang="it-IT" sz="2600" dirty="0" smtClean="0"/>
              <a:t>12 ottobre 1958: eclissi totale di Sole</a:t>
            </a:r>
          </a:p>
          <a:p>
            <a:r>
              <a:rPr lang="it-IT" sz="2600" dirty="0" smtClean="0"/>
              <a:t>Progetto di Friedman: lanciare razzi con contatori per RX durante l’eclissi</a:t>
            </a:r>
          </a:p>
          <a:p>
            <a:r>
              <a:rPr lang="it-IT" sz="2600" dirty="0" smtClean="0"/>
              <a:t>Risultato: </a:t>
            </a:r>
            <a:r>
              <a:rPr lang="it-IT" sz="2600" dirty="0"/>
              <a:t>l'emissione X </a:t>
            </a:r>
            <a:r>
              <a:rPr lang="it-IT" sz="2600" dirty="0" smtClean="0"/>
              <a:t>è concentrata </a:t>
            </a:r>
            <a:r>
              <a:rPr lang="it-IT" sz="2600" dirty="0"/>
              <a:t>nelle zone attive delle macchie solari</a:t>
            </a:r>
          </a:p>
        </p:txBody>
      </p:sp>
      <p:pic>
        <p:nvPicPr>
          <p:cNvPr id="102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817" r="14242"/>
          <a:stretch/>
        </p:blipFill>
        <p:spPr bwMode="auto">
          <a:xfrm>
            <a:off x="4642233" y="1701669"/>
            <a:ext cx="4106231" cy="424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987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1666"/>
            <a:ext cx="6661596" cy="44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r>
              <a:rPr lang="it-IT" dirty="0" smtClean="0"/>
              <a:t>La macchie solari</a:t>
            </a:r>
            <a:endParaRPr lang="it-IT" dirty="0"/>
          </a:p>
        </p:txBody>
      </p:sp>
      <p:sp>
        <p:nvSpPr>
          <p:cNvPr id="4" name="CasellaDiTesto 3"/>
          <p:cNvSpPr txBox="1"/>
          <p:nvPr/>
        </p:nvSpPr>
        <p:spPr>
          <a:xfrm>
            <a:off x="2303748" y="2420888"/>
            <a:ext cx="4573364" cy="2554545"/>
          </a:xfrm>
          <a:prstGeom prst="rect">
            <a:avLst/>
          </a:prstGeom>
          <a:noFill/>
        </p:spPr>
        <p:txBody>
          <a:bodyPr wrap="square" rtlCol="0">
            <a:spAutoFit/>
          </a:bodyPr>
          <a:lstStyle/>
          <a:p>
            <a:r>
              <a:rPr lang="it-IT" sz="3200" dirty="0" smtClean="0">
                <a:solidFill>
                  <a:schemeClr val="bg1"/>
                </a:solidFill>
                <a:latin typeface="Arial Rounded MT Bold" panose="020F0704030504030204" pitchFamily="34" charset="0"/>
              </a:rPr>
              <a:t>Ipotesi del ’38 verificata: l’emissione X era concentrata nelle zone attive delle macchie solari</a:t>
            </a:r>
            <a:endParaRPr lang="it-IT"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8769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6984776" cy="1152128"/>
          </a:xfrm>
        </p:spPr>
        <p:txBody>
          <a:bodyPr/>
          <a:lstStyle/>
          <a:p>
            <a:r>
              <a:rPr lang="it-IT" sz="3900" dirty="0" smtClean="0"/>
              <a:t>Situazione alla fine degli anni ‘50</a:t>
            </a:r>
            <a:endParaRPr lang="it-IT" sz="3900" dirty="0"/>
          </a:p>
        </p:txBody>
      </p:sp>
      <p:sp>
        <p:nvSpPr>
          <p:cNvPr id="3" name="Segnaposto contenuto 2"/>
          <p:cNvSpPr>
            <a:spLocks noGrp="1"/>
          </p:cNvSpPr>
          <p:nvPr>
            <p:ph idx="1"/>
          </p:nvPr>
        </p:nvSpPr>
        <p:spPr>
          <a:xfrm>
            <a:off x="323528" y="1412776"/>
            <a:ext cx="8568952" cy="4641380"/>
          </a:xfrm>
        </p:spPr>
        <p:txBody>
          <a:bodyPr/>
          <a:lstStyle/>
          <a:p>
            <a:r>
              <a:rPr lang="it-IT" sz="2800" dirty="0" smtClean="0"/>
              <a:t>Friedman e il suo gruppo avevano mostrato che:</a:t>
            </a:r>
          </a:p>
          <a:p>
            <a:pPr lvl="1"/>
            <a:r>
              <a:rPr lang="it-IT" sz="2400" dirty="0" smtClean="0"/>
              <a:t>Il Sole in RX era molto diverso dal Sole in visibile</a:t>
            </a:r>
          </a:p>
          <a:p>
            <a:pPr lvl="1"/>
            <a:r>
              <a:rPr lang="it-IT" sz="2400" dirty="0" smtClean="0"/>
              <a:t>Le osservazioni in RX erano essenziali per studiare i fenomeni ad alta energia (come le eruzioni solari)</a:t>
            </a:r>
          </a:p>
          <a:p>
            <a:pPr lvl="1"/>
            <a:r>
              <a:rPr lang="it-IT" sz="2400" dirty="0" smtClean="0"/>
              <a:t>L’astronomia spaziale era ricca di dati scientifici nuovi e promettenti</a:t>
            </a:r>
          </a:p>
          <a:p>
            <a:r>
              <a:rPr lang="it-IT" sz="2800" dirty="0" smtClean="0"/>
              <a:t>L’opinione generale era in disaccordo:</a:t>
            </a:r>
          </a:p>
          <a:p>
            <a:pPr lvl="1"/>
            <a:r>
              <a:rPr lang="it-IT" sz="2400" dirty="0" smtClean="0"/>
              <a:t>La luminosità del Sole in RX è un milione di volte inferiore a quella ottica</a:t>
            </a:r>
          </a:p>
          <a:p>
            <a:pPr lvl="1"/>
            <a:r>
              <a:rPr lang="it-IT" sz="2400" dirty="0" smtClean="0"/>
              <a:t>Non era pensabile estendere le osservazioni in RX fuori dal sistema solare</a:t>
            </a:r>
            <a:endParaRPr lang="it-IT" sz="2400" dirty="0"/>
          </a:p>
        </p:txBody>
      </p:sp>
    </p:spTree>
    <p:extLst>
      <p:ext uri="{BB962C8B-B14F-4D97-AF65-F5344CB8AC3E}">
        <p14:creationId xmlns:p14="http://schemas.microsoft.com/office/powerpoint/2010/main" val="2350793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Sputnik</a:t>
            </a:r>
            <a:endParaRPr lang="it-IT" dirty="0"/>
          </a:p>
        </p:txBody>
      </p:sp>
      <p:sp>
        <p:nvSpPr>
          <p:cNvPr id="3" name="Segnaposto contenuto 2"/>
          <p:cNvSpPr>
            <a:spLocks noGrp="1"/>
          </p:cNvSpPr>
          <p:nvPr>
            <p:ph idx="1"/>
          </p:nvPr>
        </p:nvSpPr>
        <p:spPr/>
        <p:txBody>
          <a:bodyPr/>
          <a:lstStyle/>
          <a:p>
            <a:pPr marL="0" indent="0">
              <a:buNone/>
            </a:pPr>
            <a:r>
              <a:rPr lang="it-IT" dirty="0" smtClean="0"/>
              <a:t>               1957: Comunicazione dell’URSS</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6" y="2204864"/>
            <a:ext cx="3838575" cy="3143250"/>
          </a:xfrm>
          <a:prstGeom prst="rect">
            <a:avLst/>
          </a:prstGeom>
        </p:spPr>
      </p:pic>
    </p:spTree>
    <p:extLst>
      <p:ext uri="{BB962C8B-B14F-4D97-AF65-F5344CB8AC3E}">
        <p14:creationId xmlns:p14="http://schemas.microsoft.com/office/powerpoint/2010/main" val="40876806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risposta degli USA: NASA e AS&amp;E</a:t>
            </a:r>
            <a:endParaRPr lang="it-IT"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853" y="2282716"/>
            <a:ext cx="3131920" cy="2472568"/>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443" y="3303014"/>
            <a:ext cx="23526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6354814" y="4762599"/>
            <a:ext cx="2352675" cy="707886"/>
          </a:xfrm>
          <a:prstGeom prst="rect">
            <a:avLst/>
          </a:prstGeom>
          <a:noFill/>
        </p:spPr>
        <p:txBody>
          <a:bodyPr wrap="square" rtlCol="0">
            <a:spAutoFit/>
          </a:bodyPr>
          <a:lstStyle/>
          <a:p>
            <a:pPr algn="ctr"/>
            <a:r>
              <a:rPr lang="it-IT" sz="2000" dirty="0" smtClean="0">
                <a:latin typeface="+mn-lt"/>
              </a:rPr>
              <a:t>American Science and </a:t>
            </a:r>
            <a:r>
              <a:rPr lang="it-IT" sz="2000" dirty="0" err="1" smtClean="0">
                <a:latin typeface="+mn-lt"/>
              </a:rPr>
              <a:t>Engineering</a:t>
            </a:r>
            <a:endParaRPr lang="it-IT" sz="2000" dirty="0">
              <a:latin typeface="+mn-lt"/>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939" r="22939"/>
          <a:stretch/>
        </p:blipFill>
        <p:spPr bwMode="auto">
          <a:xfrm>
            <a:off x="3203848" y="2018980"/>
            <a:ext cx="269374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810294" y="4931876"/>
            <a:ext cx="1480855" cy="369332"/>
          </a:xfrm>
          <a:prstGeom prst="rect">
            <a:avLst/>
          </a:prstGeom>
          <a:noFill/>
        </p:spPr>
        <p:txBody>
          <a:bodyPr wrap="none" rtlCol="0">
            <a:spAutoFit/>
          </a:bodyPr>
          <a:lstStyle/>
          <a:p>
            <a:r>
              <a:rPr lang="it-IT" dirty="0" smtClean="0"/>
              <a:t>BRUNO ROSSI</a:t>
            </a:r>
            <a:endParaRPr lang="it-IT" dirty="0"/>
          </a:p>
        </p:txBody>
      </p:sp>
    </p:spTree>
    <p:extLst>
      <p:ext uri="{BB962C8B-B14F-4D97-AF65-F5344CB8AC3E}">
        <p14:creationId xmlns:p14="http://schemas.microsoft.com/office/powerpoint/2010/main" val="233042087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gruppo di Giacconi</a:t>
            </a:r>
            <a:endParaRPr lang="it-IT" dirty="0"/>
          </a:p>
        </p:txBody>
      </p:sp>
      <p:sp>
        <p:nvSpPr>
          <p:cNvPr id="3" name="Segnaposto contenuto 2"/>
          <p:cNvSpPr>
            <a:spLocks noGrp="1"/>
          </p:cNvSpPr>
          <p:nvPr>
            <p:ph idx="1"/>
          </p:nvPr>
        </p:nvSpPr>
        <p:spPr>
          <a:xfrm>
            <a:off x="4572000" y="1916832"/>
            <a:ext cx="3168352" cy="3597076"/>
          </a:xfrm>
        </p:spPr>
        <p:txBody>
          <a:bodyPr/>
          <a:lstStyle/>
          <a:p>
            <a:pPr marL="0" indent="0">
              <a:buNone/>
            </a:pPr>
            <a:r>
              <a:rPr lang="it-IT" dirty="0" smtClean="0"/>
              <a:t>Nel 1959 sotto suggerimento di Rossi, Giacconi intraprese un programma di astronomia a raggi X</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1" y="2060848"/>
            <a:ext cx="2527481" cy="3240360"/>
          </a:xfrm>
          <a:prstGeom prst="rect">
            <a:avLst/>
          </a:prstGeom>
        </p:spPr>
      </p:pic>
    </p:spTree>
    <p:extLst>
      <p:ext uri="{BB962C8B-B14F-4D97-AF65-F5344CB8AC3E}">
        <p14:creationId xmlns:p14="http://schemas.microsoft.com/office/powerpoint/2010/main" val="417608258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nuovo strumento</a:t>
            </a:r>
            <a:endParaRPr lang="it-IT" dirty="0"/>
          </a:p>
        </p:txBody>
      </p:sp>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9" y="1628801"/>
            <a:ext cx="6144260" cy="4248561"/>
          </a:xfrm>
        </p:spPr>
      </p:pic>
    </p:spTree>
    <p:extLst>
      <p:ext uri="{BB962C8B-B14F-4D97-AF65-F5344CB8AC3E}">
        <p14:creationId xmlns:p14="http://schemas.microsoft.com/office/powerpoint/2010/main" val="3688267383"/>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a:t>
            </a:r>
            <a:endParaRPr lang="it-IT" dirty="0"/>
          </a:p>
        </p:txBody>
      </p:sp>
      <p:sp>
        <p:nvSpPr>
          <p:cNvPr id="3" name="Segnaposto contenuto 2"/>
          <p:cNvSpPr>
            <a:spLocks noGrp="1"/>
          </p:cNvSpPr>
          <p:nvPr>
            <p:ph idx="1"/>
          </p:nvPr>
        </p:nvSpPr>
        <p:spPr/>
        <p:txBody>
          <a:bodyPr/>
          <a:lstStyle/>
          <a:p>
            <a:pPr marL="0" indent="0" algn="ctr">
              <a:buNone/>
            </a:pPr>
            <a:r>
              <a:rPr lang="it-IT" dirty="0" smtClean="0"/>
              <a:t> Studiare i raggi X riflessi dalla Luna per risalire all’intensità dei raggi X emessi dal Sole.</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9" y="2636912"/>
            <a:ext cx="3248025" cy="3181350"/>
          </a:xfrm>
          <a:prstGeom prst="rect">
            <a:avLst/>
          </a:prstGeom>
        </p:spPr>
      </p:pic>
    </p:spTree>
    <p:extLst>
      <p:ext uri="{BB962C8B-B14F-4D97-AF65-F5344CB8AC3E}">
        <p14:creationId xmlns:p14="http://schemas.microsoft.com/office/powerpoint/2010/main" val="221379372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10750" cy="454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r>
              <a:rPr lang="it-IT" dirty="0" smtClean="0"/>
              <a:t>Ostacoli tecnici: rumore di fondo</a:t>
            </a:r>
            <a:endParaRPr lang="it-IT" dirty="0"/>
          </a:p>
        </p:txBody>
      </p:sp>
      <p:sp>
        <p:nvSpPr>
          <p:cNvPr id="3" name="Segnaposto contenuto 2"/>
          <p:cNvSpPr>
            <a:spLocks noGrp="1"/>
          </p:cNvSpPr>
          <p:nvPr>
            <p:ph idx="1"/>
          </p:nvPr>
        </p:nvSpPr>
        <p:spPr/>
        <p:txBody>
          <a:bodyPr/>
          <a:lstStyle/>
          <a:p>
            <a:pPr marL="0" indent="0" algn="ctr">
              <a:buNone/>
            </a:pPr>
            <a:r>
              <a:rPr lang="it-IT" dirty="0" smtClean="0"/>
              <a:t>Rumore di fondo dei raggi cosmici</a:t>
            </a:r>
          </a:p>
          <a:p>
            <a:endParaRPr lang="it-IT" dirty="0"/>
          </a:p>
        </p:txBody>
      </p:sp>
    </p:spTree>
    <p:extLst>
      <p:ext uri="{BB962C8B-B14F-4D97-AF65-F5344CB8AC3E}">
        <p14:creationId xmlns:p14="http://schemas.microsoft.com/office/powerpoint/2010/main" val="28412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primo successo</a:t>
            </a:r>
            <a:endParaRPr lang="it-IT" dirty="0"/>
          </a:p>
        </p:txBody>
      </p:sp>
      <p:sp>
        <p:nvSpPr>
          <p:cNvPr id="3" name="Segnaposto contenuto 2"/>
          <p:cNvSpPr>
            <a:spLocks noGrp="1"/>
          </p:cNvSpPr>
          <p:nvPr>
            <p:ph idx="1"/>
          </p:nvPr>
        </p:nvSpPr>
        <p:spPr/>
        <p:txBody>
          <a:bodyPr/>
          <a:lstStyle/>
          <a:p>
            <a:pPr marL="0" indent="0">
              <a:buNone/>
            </a:pPr>
            <a:r>
              <a:rPr lang="it-IT" dirty="0" smtClean="0"/>
              <a:t>18 giugno 1962: picco d’emissione a 30° dalla Luna</a:t>
            </a:r>
          </a:p>
          <a:p>
            <a:pPr marL="0" indent="0">
              <a:buNone/>
            </a:pPr>
            <a:r>
              <a:rPr lang="it-IT" dirty="0" smtClean="0"/>
              <a:t>Possibili spiegazioni:</a:t>
            </a:r>
          </a:p>
          <a:p>
            <a:r>
              <a:rPr lang="it-IT" dirty="0" smtClean="0"/>
              <a:t>Contaminazione ultravioletta</a:t>
            </a:r>
          </a:p>
          <a:p>
            <a:r>
              <a:rPr lang="it-IT" dirty="0" smtClean="0"/>
              <a:t>Contaminazione da particelle ionizzate spiralizzanti lungo le linee di forza del campo magnetico</a:t>
            </a:r>
          </a:p>
          <a:p>
            <a:r>
              <a:rPr lang="it-IT" dirty="0" smtClean="0"/>
              <a:t>Una sorgente sconosciuta di raggi X</a:t>
            </a:r>
            <a:endParaRPr lang="it-IT" dirty="0"/>
          </a:p>
        </p:txBody>
      </p:sp>
    </p:spTree>
    <p:extLst>
      <p:ext uri="{BB962C8B-B14F-4D97-AF65-F5344CB8AC3E}">
        <p14:creationId xmlns:p14="http://schemas.microsoft.com/office/powerpoint/2010/main" val="17237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p:txBody>
          <a:bodyPr/>
          <a:lstStyle/>
          <a:p>
            <a:r>
              <a:rPr lang="it-IT" dirty="0" smtClean="0"/>
              <a:t>La nascita dell’astronomia a raggi X</a:t>
            </a:r>
          </a:p>
          <a:p>
            <a:r>
              <a:rPr lang="it-IT" dirty="0" smtClean="0"/>
              <a:t>La ionosfera</a:t>
            </a:r>
          </a:p>
          <a:p>
            <a:r>
              <a:rPr lang="it-IT" dirty="0" smtClean="0"/>
              <a:t>Il Sole emette raggi X</a:t>
            </a:r>
          </a:p>
          <a:p>
            <a:r>
              <a:rPr lang="it-IT" dirty="0" smtClean="0"/>
              <a:t>Sviluppi tecnologici</a:t>
            </a:r>
          </a:p>
          <a:p>
            <a:r>
              <a:rPr lang="it-IT" dirty="0" smtClean="0"/>
              <a:t>La macchie solari</a:t>
            </a:r>
          </a:p>
          <a:p>
            <a:r>
              <a:rPr lang="it-IT" dirty="0" smtClean="0"/>
              <a:t>Lo Sputnik</a:t>
            </a:r>
          </a:p>
          <a:p>
            <a:r>
              <a:rPr lang="it-IT" dirty="0" smtClean="0"/>
              <a:t>La risposta degli USA: NASA e AS&amp;E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6192688" cy="1296144"/>
          </a:xfrm>
        </p:spPr>
        <p:txBody>
          <a:bodyPr/>
          <a:lstStyle/>
          <a:p>
            <a:r>
              <a:rPr lang="it-IT" dirty="0" smtClean="0"/>
              <a:t>IL PICCO </a:t>
            </a:r>
            <a:endParaRPr lang="it-IT" dirty="0"/>
          </a:p>
        </p:txBody>
      </p:sp>
      <p:pic>
        <p:nvPicPr>
          <p:cNvPr id="4" name="Segnaposto contenuto 3" descr="raggi x sco-x1.png"/>
          <p:cNvPicPr>
            <a:picLocks noGrp="1" noChangeAspect="1"/>
          </p:cNvPicPr>
          <p:nvPr>
            <p:ph idx="1"/>
          </p:nvPr>
        </p:nvPicPr>
        <p:blipFill>
          <a:blip r:embed="rId3" cstate="print">
            <a:extLst>
              <a:ext uri="{28A0092B-C50C-407E-A947-70E740481C1C}">
                <a14:useLocalDpi xmlns:a14="http://schemas.microsoft.com/office/drawing/2010/main" val="0"/>
              </a:ext>
            </a:extLst>
          </a:blip>
          <a:srcRect t="-5592" b="-5592"/>
          <a:stretch>
            <a:fillRect/>
          </a:stretch>
        </p:blipFill>
        <p:spPr/>
      </p:pic>
    </p:spTree>
    <p:extLst>
      <p:ext uri="{BB962C8B-B14F-4D97-AF65-F5344CB8AC3E}">
        <p14:creationId xmlns:p14="http://schemas.microsoft.com/office/powerpoint/2010/main" val="377176269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p:txBody>
          <a:bodyPr/>
          <a:lstStyle/>
          <a:p>
            <a:r>
              <a:rPr lang="it-IT" dirty="0"/>
              <a:t>Bruno Rossi ed i suoi colleghi ( F</a:t>
            </a:r>
            <a:r>
              <a:rPr lang="it-IT" dirty="0" smtClean="0"/>
              <a:t>. Paolini</a:t>
            </a:r>
            <a:r>
              <a:rPr lang="it-IT" dirty="0"/>
              <a:t>, N</a:t>
            </a:r>
            <a:r>
              <a:rPr lang="it-IT" dirty="0" smtClean="0"/>
              <a:t>. </a:t>
            </a:r>
            <a:r>
              <a:rPr lang="it-IT" dirty="0" err="1" smtClean="0"/>
              <a:t>Harmon</a:t>
            </a:r>
            <a:r>
              <a:rPr lang="it-IT" dirty="0"/>
              <a:t>, H</a:t>
            </a:r>
            <a:r>
              <a:rPr lang="it-IT" dirty="0" smtClean="0"/>
              <a:t>. </a:t>
            </a:r>
            <a:r>
              <a:rPr lang="it-IT" dirty="0" err="1" smtClean="0"/>
              <a:t>Gursky</a:t>
            </a:r>
            <a:r>
              <a:rPr lang="it-IT" dirty="0" smtClean="0"/>
              <a:t> </a:t>
            </a:r>
            <a:r>
              <a:rPr lang="it-IT" dirty="0"/>
              <a:t>e </a:t>
            </a:r>
            <a:r>
              <a:rPr lang="it-IT" dirty="0" smtClean="0"/>
              <a:t>R. Giacconi) </a:t>
            </a:r>
            <a:r>
              <a:rPr lang="it-IT" dirty="0"/>
              <a:t>annunciarono nell'Agosto 1962, durante il "Terzo Simposio sull'analisi dei raggi X" alla Stanford </a:t>
            </a:r>
            <a:r>
              <a:rPr lang="it-IT" dirty="0" err="1"/>
              <a:t>University</a:t>
            </a:r>
            <a:r>
              <a:rPr lang="it-IT" dirty="0"/>
              <a:t>, la scoperta della prima sorgente X del cielo oltre al </a:t>
            </a:r>
            <a:r>
              <a:rPr lang="it-IT" dirty="0" smtClean="0"/>
              <a:t>Sole, SCO-X1.</a:t>
            </a:r>
            <a:endParaRPr lang="it-IT" dirty="0"/>
          </a:p>
        </p:txBody>
      </p:sp>
    </p:spTree>
    <p:extLst>
      <p:ext uri="{BB962C8B-B14F-4D97-AF65-F5344CB8AC3E}">
        <p14:creationId xmlns:p14="http://schemas.microsoft.com/office/powerpoint/2010/main" val="37701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p:txBody>
          <a:bodyPr/>
          <a:lstStyle/>
          <a:p>
            <a:r>
              <a:rPr lang="it-IT" dirty="0" smtClean="0"/>
              <a:t>Il gruppo di Giacconi</a:t>
            </a:r>
          </a:p>
          <a:p>
            <a:r>
              <a:rPr lang="it-IT" dirty="0" smtClean="0"/>
              <a:t>Un nuovo strumento</a:t>
            </a:r>
          </a:p>
          <a:p>
            <a:r>
              <a:rPr lang="it-IT" dirty="0" smtClean="0"/>
              <a:t>Il piano</a:t>
            </a:r>
          </a:p>
          <a:p>
            <a:r>
              <a:rPr lang="it-IT" dirty="0" smtClean="0"/>
              <a:t>Ostacoli tecnici: rumore di fondo</a:t>
            </a:r>
          </a:p>
          <a:p>
            <a:r>
              <a:rPr lang="it-IT" dirty="0" smtClean="0"/>
              <a:t>Il primo successo</a:t>
            </a:r>
          </a:p>
          <a:p>
            <a:r>
              <a:rPr lang="it-IT" dirty="0" smtClean="0"/>
              <a:t>Conclusioni</a:t>
            </a:r>
            <a:endParaRPr lang="it-IT" dirty="0"/>
          </a:p>
        </p:txBody>
      </p:sp>
    </p:spTree>
    <p:extLst>
      <p:ext uri="{BB962C8B-B14F-4D97-AF65-F5344CB8AC3E}">
        <p14:creationId xmlns:p14="http://schemas.microsoft.com/office/powerpoint/2010/main" val="41452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nascita dell’astronomia a raggi X</a:t>
            </a:r>
            <a:endParaRPr lang="it-IT" dirty="0"/>
          </a:p>
        </p:txBody>
      </p:sp>
      <p:sp>
        <p:nvSpPr>
          <p:cNvPr id="3" name="Segnaposto contenuto 2"/>
          <p:cNvSpPr>
            <a:spLocks noGrp="1"/>
          </p:cNvSpPr>
          <p:nvPr>
            <p:ph idx="1"/>
          </p:nvPr>
        </p:nvSpPr>
        <p:spPr/>
        <p:txBody>
          <a:bodyPr/>
          <a:lstStyle/>
          <a:p>
            <a:r>
              <a:rPr lang="it-IT" dirty="0" smtClean="0"/>
              <a:t>1924: </a:t>
            </a:r>
            <a:r>
              <a:rPr lang="it-IT" dirty="0" err="1" smtClean="0"/>
              <a:t>Naval</a:t>
            </a:r>
            <a:r>
              <a:rPr lang="it-IT" dirty="0" smtClean="0"/>
              <a:t> </a:t>
            </a:r>
            <a:r>
              <a:rPr lang="it-IT" dirty="0" err="1" smtClean="0"/>
              <a:t>Research</a:t>
            </a:r>
            <a:r>
              <a:rPr lang="it-IT" dirty="0" smtClean="0"/>
              <a:t> </a:t>
            </a:r>
            <a:r>
              <a:rPr lang="it-IT" dirty="0" err="1" smtClean="0"/>
              <a:t>Laboratory</a:t>
            </a:r>
            <a:r>
              <a:rPr lang="it-IT" dirty="0" smtClean="0"/>
              <a:t> (NRL), per studiare la propagazione delle onde radio</a:t>
            </a:r>
            <a:endParaRPr lang="it-IT" dirty="0"/>
          </a:p>
          <a:p>
            <a:endParaRPr lang="it-IT"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80928"/>
            <a:ext cx="3456384" cy="339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3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ionosfera</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870601063"/>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77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C3DCFF0-BCF4-4D74-9914-30847B70771C}"/>
                                            </p:graphicEl>
                                          </p:spTgt>
                                        </p:tgtEl>
                                        <p:attrNameLst>
                                          <p:attrName>style.visibility</p:attrName>
                                        </p:attrNameLst>
                                      </p:cBhvr>
                                      <p:to>
                                        <p:strVal val="visible"/>
                                      </p:to>
                                    </p:set>
                                    <p:animEffect transition="in" filter="fade">
                                      <p:cBhvr>
                                        <p:cTn id="7" dur="500"/>
                                        <p:tgtEl>
                                          <p:spTgt spid="5">
                                            <p:graphicEl>
                                              <a:dgm id="{AC3DCFF0-BCF4-4D74-9914-30847B7077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1B396C4-401E-44EA-ABA2-F48B4F0981FA}"/>
                                            </p:graphicEl>
                                          </p:spTgt>
                                        </p:tgtEl>
                                        <p:attrNameLst>
                                          <p:attrName>style.visibility</p:attrName>
                                        </p:attrNameLst>
                                      </p:cBhvr>
                                      <p:to>
                                        <p:strVal val="visible"/>
                                      </p:to>
                                    </p:set>
                                    <p:animEffect transition="in" filter="fade">
                                      <p:cBhvr>
                                        <p:cTn id="12" dur="500"/>
                                        <p:tgtEl>
                                          <p:spTgt spid="5">
                                            <p:graphicEl>
                                              <a:dgm id="{E1B396C4-401E-44EA-ABA2-F48B4F0981F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56D8A3B-5A8A-4F34-9F3F-D7847E6FF49D}"/>
                                            </p:graphicEl>
                                          </p:spTgt>
                                        </p:tgtEl>
                                        <p:attrNameLst>
                                          <p:attrName>style.visibility</p:attrName>
                                        </p:attrNameLst>
                                      </p:cBhvr>
                                      <p:to>
                                        <p:strVal val="visible"/>
                                      </p:to>
                                    </p:set>
                                    <p:animEffect transition="in" filter="fade">
                                      <p:cBhvr>
                                        <p:cTn id="15" dur="500"/>
                                        <p:tgtEl>
                                          <p:spTgt spid="5">
                                            <p:graphicEl>
                                              <a:dgm id="{056D8A3B-5A8A-4F34-9F3F-D7847E6FF49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E7AEBBB6-F776-4118-A79B-3643A952DD13}"/>
                                            </p:graphicEl>
                                          </p:spTgt>
                                        </p:tgtEl>
                                        <p:attrNameLst>
                                          <p:attrName>style.visibility</p:attrName>
                                        </p:attrNameLst>
                                      </p:cBhvr>
                                      <p:to>
                                        <p:strVal val="visible"/>
                                      </p:to>
                                    </p:set>
                                    <p:animEffect transition="in" filter="fade">
                                      <p:cBhvr>
                                        <p:cTn id="20" dur="500"/>
                                        <p:tgtEl>
                                          <p:spTgt spid="5">
                                            <p:graphicEl>
                                              <a:dgm id="{E7AEBBB6-F776-4118-A79B-3643A952DD1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D9D85727-C799-4976-95DC-957505204A23}"/>
                                            </p:graphicEl>
                                          </p:spTgt>
                                        </p:tgtEl>
                                        <p:attrNameLst>
                                          <p:attrName>style.visibility</p:attrName>
                                        </p:attrNameLst>
                                      </p:cBhvr>
                                      <p:to>
                                        <p:strVal val="visible"/>
                                      </p:to>
                                    </p:set>
                                    <p:animEffect transition="in" filter="fade">
                                      <p:cBhvr>
                                        <p:cTn id="23" dur="500"/>
                                        <p:tgtEl>
                                          <p:spTgt spid="5">
                                            <p:graphicEl>
                                              <a:dgm id="{D9D85727-C799-4976-95DC-957505204A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ionosfera</a:t>
            </a:r>
            <a:endParaRPr lang="it-IT" dirty="0"/>
          </a:p>
        </p:txBody>
      </p:sp>
      <p:sp>
        <p:nvSpPr>
          <p:cNvPr id="3" name="Segnaposto contenuto 2"/>
          <p:cNvSpPr>
            <a:spLocks noGrp="1"/>
          </p:cNvSpPr>
          <p:nvPr>
            <p:ph idx="1"/>
          </p:nvPr>
        </p:nvSpPr>
        <p:spPr/>
        <p:txBody>
          <a:bodyPr anchor="ctr" anchorCtr="0"/>
          <a:lstStyle/>
          <a:p>
            <a:pPr marL="0" indent="0" algn="ctr">
              <a:buNone/>
            </a:pPr>
            <a:r>
              <a:rPr lang="it-IT" dirty="0" smtClean="0"/>
              <a:t>Ipotesi di </a:t>
            </a:r>
            <a:r>
              <a:rPr lang="it-IT" dirty="0" err="1" smtClean="0"/>
              <a:t>Hulburt</a:t>
            </a:r>
            <a:r>
              <a:rPr lang="it-IT" dirty="0" smtClean="0"/>
              <a:t> e </a:t>
            </a:r>
            <a:r>
              <a:rPr lang="it-IT" dirty="0" err="1" smtClean="0"/>
              <a:t>Vegard</a:t>
            </a:r>
            <a:r>
              <a:rPr lang="it-IT" dirty="0" smtClean="0"/>
              <a:t> (1938): </a:t>
            </a:r>
          </a:p>
          <a:p>
            <a:pPr marL="0" indent="0" algn="ctr">
              <a:buNone/>
            </a:pPr>
            <a:r>
              <a:rPr lang="it-IT" dirty="0" smtClean="0"/>
              <a:t>La radiazione dei brillamenti </a:t>
            </a:r>
          </a:p>
          <a:p>
            <a:pPr marL="0" indent="0" algn="ctr">
              <a:buNone/>
            </a:pPr>
            <a:r>
              <a:rPr lang="it-IT" dirty="0" smtClean="0"/>
              <a:t>ionizza l’atmosfera, ma deve avere energia molto maggiore della radiazione visibile</a:t>
            </a:r>
            <a:endParaRPr lang="it-IT" dirty="0"/>
          </a:p>
        </p:txBody>
      </p:sp>
    </p:spTree>
    <p:extLst>
      <p:ext uri="{BB962C8B-B14F-4D97-AF65-F5344CB8AC3E}">
        <p14:creationId xmlns:p14="http://schemas.microsoft.com/office/powerpoint/2010/main" val="1311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verificare l’ipotesi?</a:t>
            </a:r>
            <a:endParaRPr lang="it-IT" dirty="0"/>
          </a:p>
        </p:txBody>
      </p:sp>
      <p:sp>
        <p:nvSpPr>
          <p:cNvPr id="5" name="Segnaposto contenuto 4"/>
          <p:cNvSpPr>
            <a:spLocks noGrp="1"/>
          </p:cNvSpPr>
          <p:nvPr>
            <p:ph sz="half" idx="2"/>
          </p:nvPr>
        </p:nvSpPr>
        <p:spPr>
          <a:xfrm>
            <a:off x="467544" y="3356992"/>
            <a:ext cx="8219256" cy="2697164"/>
          </a:xfrm>
        </p:spPr>
        <p:txBody>
          <a:bodyPr/>
          <a:lstStyle/>
          <a:p>
            <a:r>
              <a:rPr lang="it-IT" sz="2400" dirty="0" smtClean="0"/>
              <a:t>I RX vengono completamente assorbiti dalla ionosfera e non arrivano a Terra</a:t>
            </a:r>
          </a:p>
          <a:p>
            <a:r>
              <a:rPr lang="it-IT" sz="2400" dirty="0" smtClean="0"/>
              <a:t>Gli strumenti a disposizione erano contatori GM</a:t>
            </a:r>
          </a:p>
          <a:p>
            <a:r>
              <a:rPr lang="it-IT" sz="2400" dirty="0" smtClean="0"/>
              <a:t>Per rivelare i RX occorreva portare gli strumenti al di sopra dell’atmosfera</a:t>
            </a:r>
          </a:p>
          <a:p>
            <a:r>
              <a:rPr lang="it-IT" sz="2400" dirty="0" smtClean="0"/>
              <a:t>I palloni salivano solo fino a 40 km</a:t>
            </a:r>
            <a:endParaRPr lang="it-IT" sz="2400" dirty="0"/>
          </a:p>
        </p:txBody>
      </p:sp>
      <p:pic>
        <p:nvPicPr>
          <p:cNvPr id="6" name="Segnaposto contenuto 3" descr="Immagine2.png"/>
          <p:cNvPicPr>
            <a:picLocks noGrp="1" noChangeAspect="1"/>
          </p:cNvPicPr>
          <p:nvPr>
            <p:ph sz="half" idx="1"/>
          </p:nvPr>
        </p:nvPicPr>
        <p:blipFill>
          <a:blip r:embed="rId3" cstate="print"/>
          <a:stretch>
            <a:fillRect/>
          </a:stretch>
        </p:blipFill>
        <p:spPr>
          <a:xfrm>
            <a:off x="1319313" y="1632522"/>
            <a:ext cx="6278361" cy="1548256"/>
          </a:xfrm>
        </p:spPr>
      </p:pic>
    </p:spTree>
    <p:extLst>
      <p:ext uri="{BB962C8B-B14F-4D97-AF65-F5344CB8AC3E}">
        <p14:creationId xmlns:p14="http://schemas.microsoft.com/office/powerpoint/2010/main" val="27998112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Sole emette raggi X</a:t>
            </a:r>
            <a:endParaRPr lang="it-IT" dirty="0"/>
          </a:p>
        </p:txBody>
      </p:sp>
      <p:sp>
        <p:nvSpPr>
          <p:cNvPr id="3" name="Segnaposto contenuto 2"/>
          <p:cNvSpPr>
            <a:spLocks noGrp="1"/>
          </p:cNvSpPr>
          <p:nvPr>
            <p:ph idx="1"/>
          </p:nvPr>
        </p:nvSpPr>
        <p:spPr/>
        <p:txBody>
          <a:bodyPr/>
          <a:lstStyle/>
          <a:p>
            <a:r>
              <a:rPr lang="it-IT" dirty="0" smtClean="0"/>
              <a:t>Nel settembre del 1949 venne lanciata </a:t>
            </a:r>
            <a:r>
              <a:rPr lang="it-IT" dirty="0" smtClean="0"/>
              <a:t>un razzo V-2 </a:t>
            </a:r>
            <a:r>
              <a:rPr lang="it-IT" dirty="0" smtClean="0"/>
              <a:t>con contatori sensibile a UV e RX</a:t>
            </a:r>
          </a:p>
          <a:p>
            <a:r>
              <a:rPr lang="it-IT" dirty="0" smtClean="0"/>
              <a:t>Risultato:</a:t>
            </a:r>
          </a:p>
        </p:txBody>
      </p:sp>
      <p:sp>
        <p:nvSpPr>
          <p:cNvPr id="4" name="CasellaDiTesto 3"/>
          <p:cNvSpPr txBox="1"/>
          <p:nvPr/>
        </p:nvSpPr>
        <p:spPr>
          <a:xfrm>
            <a:off x="2627784" y="2708920"/>
            <a:ext cx="4968552" cy="3323987"/>
          </a:xfrm>
          <a:prstGeom prst="rect">
            <a:avLst/>
          </a:prstGeom>
          <a:noFill/>
        </p:spPr>
        <p:txBody>
          <a:bodyPr wrap="square" rtlCol="0">
            <a:spAutoFit/>
          </a:bodyPr>
          <a:lstStyle/>
          <a:p>
            <a:r>
              <a:rPr lang="it-IT" sz="3200" dirty="0">
                <a:solidFill>
                  <a:schemeClr val="tx2">
                    <a:lumMod val="50000"/>
                  </a:schemeClr>
                </a:solidFill>
                <a:latin typeface="Arial Rounded MT Bold" panose="020F0704030504030204" pitchFamily="34" charset="0"/>
              </a:rPr>
              <a:t>Il Sole è una sorgente di raggi X; </a:t>
            </a:r>
            <a:endParaRPr lang="it-IT" sz="3200" dirty="0" smtClean="0">
              <a:solidFill>
                <a:schemeClr val="tx2">
                  <a:lumMod val="50000"/>
                </a:schemeClr>
              </a:solidFill>
              <a:latin typeface="Arial Rounded MT Bold" panose="020F0704030504030204" pitchFamily="34" charset="0"/>
            </a:endParaRPr>
          </a:p>
          <a:p>
            <a:r>
              <a:rPr lang="it-IT" sz="3200" dirty="0" smtClean="0">
                <a:solidFill>
                  <a:schemeClr val="tx2">
                    <a:lumMod val="50000"/>
                  </a:schemeClr>
                </a:solidFill>
                <a:latin typeface="Arial Rounded MT Bold" panose="020F0704030504030204" pitchFamily="34" charset="0"/>
              </a:rPr>
              <a:t>questa </a:t>
            </a:r>
            <a:r>
              <a:rPr lang="it-IT" sz="3200" dirty="0">
                <a:solidFill>
                  <a:schemeClr val="tx2">
                    <a:lumMod val="50000"/>
                  </a:schemeClr>
                </a:solidFill>
                <a:latin typeface="Arial Rounded MT Bold" panose="020F0704030504030204" pitchFamily="34" charset="0"/>
              </a:rPr>
              <a:t>radiazione viene assorbita da 90km dalla Terra formando la ionosfera</a:t>
            </a:r>
          </a:p>
          <a:p>
            <a:endParaRPr lang="it-IT" dirty="0"/>
          </a:p>
        </p:txBody>
      </p:sp>
    </p:spTree>
    <p:extLst>
      <p:ext uri="{BB962C8B-B14F-4D97-AF65-F5344CB8AC3E}">
        <p14:creationId xmlns:p14="http://schemas.microsoft.com/office/powerpoint/2010/main" val="25982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Sviluppi tecnologici</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4744706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1564556"/>
            <a:ext cx="163314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9" y="1925278"/>
            <a:ext cx="2737170" cy="106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3424" y="3849340"/>
            <a:ext cx="1687394" cy="239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3284984"/>
            <a:ext cx="16478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0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31B79C8-FD04-460D-8745-29863C6D68E4}"/>
                                            </p:graphicEl>
                                          </p:spTgt>
                                        </p:tgtEl>
                                        <p:attrNameLst>
                                          <p:attrName>style.visibility</p:attrName>
                                        </p:attrNameLst>
                                      </p:cBhvr>
                                      <p:to>
                                        <p:strVal val="visible"/>
                                      </p:to>
                                    </p:set>
                                    <p:animEffect transition="in" filter="fade">
                                      <p:cBhvr>
                                        <p:cTn id="7" dur="500"/>
                                        <p:tgtEl>
                                          <p:spTgt spid="4">
                                            <p:graphicEl>
                                              <a:dgm id="{D31B79C8-FD04-460D-8745-29863C6D68E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BEE02B6-9136-4308-B9DF-B853850BDCE4}"/>
                                            </p:graphicEl>
                                          </p:spTgt>
                                        </p:tgtEl>
                                        <p:attrNameLst>
                                          <p:attrName>style.visibility</p:attrName>
                                        </p:attrNameLst>
                                      </p:cBhvr>
                                      <p:to>
                                        <p:strVal val="visible"/>
                                      </p:to>
                                    </p:set>
                                    <p:animEffect transition="in" filter="fade">
                                      <p:cBhvr>
                                        <p:cTn id="10" dur="500"/>
                                        <p:tgtEl>
                                          <p:spTgt spid="4">
                                            <p:graphicEl>
                                              <a:dgm id="{EBEE02B6-9136-4308-B9DF-B853850BDCE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9550FF6-A6E7-4CFF-845B-37446EB32EE5}"/>
                                            </p:graphicEl>
                                          </p:spTgt>
                                        </p:tgtEl>
                                        <p:attrNameLst>
                                          <p:attrName>style.visibility</p:attrName>
                                        </p:attrNameLst>
                                      </p:cBhvr>
                                      <p:to>
                                        <p:strVal val="visible"/>
                                      </p:to>
                                    </p:set>
                                    <p:animEffect transition="in" filter="fade">
                                      <p:cBhvr>
                                        <p:cTn id="20" dur="500"/>
                                        <p:tgtEl>
                                          <p:spTgt spid="4">
                                            <p:graphicEl>
                                              <a:dgm id="{19550FF6-A6E7-4CFF-845B-37446EB32E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729630E9-AF12-4F57-95BF-5F21AE2C07FF}"/>
                                            </p:graphicEl>
                                          </p:spTgt>
                                        </p:tgtEl>
                                        <p:attrNameLst>
                                          <p:attrName>style.visibility</p:attrName>
                                        </p:attrNameLst>
                                      </p:cBhvr>
                                      <p:to>
                                        <p:strVal val="visible"/>
                                      </p:to>
                                    </p:set>
                                    <p:animEffect transition="in" filter="fade">
                                      <p:cBhvr>
                                        <p:cTn id="23" dur="500"/>
                                        <p:tgtEl>
                                          <p:spTgt spid="4">
                                            <p:graphicEl>
                                              <a:dgm id="{729630E9-AF12-4F57-95BF-5F21AE2C07F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28433AEB-E1CA-43E2-B03C-6DCB4B931212}"/>
                                            </p:graphicEl>
                                          </p:spTgt>
                                        </p:tgtEl>
                                        <p:attrNameLst>
                                          <p:attrName>style.visibility</p:attrName>
                                        </p:attrNameLst>
                                      </p:cBhvr>
                                      <p:to>
                                        <p:strVal val="visible"/>
                                      </p:to>
                                    </p:set>
                                    <p:animEffect transition="in" filter="fade">
                                      <p:cBhvr>
                                        <p:cTn id="33" dur="500"/>
                                        <p:tgtEl>
                                          <p:spTgt spid="4">
                                            <p:graphicEl>
                                              <a:dgm id="{28433AEB-E1CA-43E2-B03C-6DCB4B93121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8D970B3-E4B0-4AED-89C0-37967C61E8A2}"/>
                                            </p:graphicEl>
                                          </p:spTgt>
                                        </p:tgtEl>
                                        <p:attrNameLst>
                                          <p:attrName>style.visibility</p:attrName>
                                        </p:attrNameLst>
                                      </p:cBhvr>
                                      <p:to>
                                        <p:strVal val="visible"/>
                                      </p:to>
                                    </p:set>
                                    <p:animEffect transition="in" filter="fade">
                                      <p:cBhvr>
                                        <p:cTn id="36" dur="500"/>
                                        <p:tgtEl>
                                          <p:spTgt spid="4">
                                            <p:graphicEl>
                                              <a:dgm id="{C8D970B3-E4B0-4AED-89C0-37967C61E8A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fade">
                                      <p:cBhvr>
                                        <p:cTn id="41" dur="500"/>
                                        <p:tgtEl>
                                          <p:spTgt spid="51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36413A33-91C0-4CB2-A465-7C0507800B1D}"/>
                                            </p:graphicEl>
                                          </p:spTgt>
                                        </p:tgtEl>
                                        <p:attrNameLst>
                                          <p:attrName>style.visibility</p:attrName>
                                        </p:attrNameLst>
                                      </p:cBhvr>
                                      <p:to>
                                        <p:strVal val="visible"/>
                                      </p:to>
                                    </p:set>
                                    <p:animEffect transition="in" filter="fade">
                                      <p:cBhvr>
                                        <p:cTn id="46" dur="500"/>
                                        <p:tgtEl>
                                          <p:spTgt spid="4">
                                            <p:graphicEl>
                                              <a:dgm id="{36413A33-91C0-4CB2-A465-7C0507800B1D}"/>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FAEC4042-B18F-4EA6-AD80-2BC0A8805EFF}"/>
                                            </p:graphicEl>
                                          </p:spTgt>
                                        </p:tgtEl>
                                        <p:attrNameLst>
                                          <p:attrName>style.visibility</p:attrName>
                                        </p:attrNameLst>
                                      </p:cBhvr>
                                      <p:to>
                                        <p:strVal val="visible"/>
                                      </p:to>
                                    </p:set>
                                    <p:animEffect transition="in" filter="fade">
                                      <p:cBhvr>
                                        <p:cTn id="49" dur="500"/>
                                        <p:tgtEl>
                                          <p:spTgt spid="4">
                                            <p:graphicEl>
                                              <a:dgm id="{FAEC4042-B18F-4EA6-AD80-2BC0A8805EFF}"/>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Effect transition="in" filter="fade">
                                      <p:cBhvr>
                                        <p:cTn id="5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3924</TotalTime>
  <Words>1431</Words>
  <Application>Microsoft Office PowerPoint</Application>
  <PresentationFormat>Presentazione su schermo (4:3)</PresentationFormat>
  <Paragraphs>97</Paragraphs>
  <Slides>21</Slides>
  <Notes>9</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I pionieri e la scoperta della prima sorgente X</vt:lpstr>
      <vt:lpstr>Indice</vt:lpstr>
      <vt:lpstr>Indice</vt:lpstr>
      <vt:lpstr>La nascita dell’astronomia a raggi X</vt:lpstr>
      <vt:lpstr>La ionosfera</vt:lpstr>
      <vt:lpstr>La ionosfera</vt:lpstr>
      <vt:lpstr>Come verificare l’ipotesi?</vt:lpstr>
      <vt:lpstr>Il Sole emette raggi X</vt:lpstr>
      <vt:lpstr>Sviluppi tecnologici</vt:lpstr>
      <vt:lpstr>Le eruzioni solari e i raggi X</vt:lpstr>
      <vt:lpstr>La macchie solari</vt:lpstr>
      <vt:lpstr>Situazione alla fine degli anni ‘50</vt:lpstr>
      <vt:lpstr>Lo Sputnik</vt:lpstr>
      <vt:lpstr>La risposta degli USA: NASA e AS&amp;E</vt:lpstr>
      <vt:lpstr>Il gruppo di Giacconi</vt:lpstr>
      <vt:lpstr>Un nuovo strumento</vt:lpstr>
      <vt:lpstr>Il piano</vt:lpstr>
      <vt:lpstr>Ostacoli tecnici: rumore di fondo</vt:lpstr>
      <vt:lpstr>Il primo successo</vt:lpstr>
      <vt:lpstr>IL PICCO </vt:lpstr>
      <vt:lpstr>Conclusioni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ed il World Wide Web</dc:title>
  <dc:creator>Pippo blu</dc:creator>
  <cp:lastModifiedBy>Nicoletta Lanzani</cp:lastModifiedBy>
  <cp:revision>185</cp:revision>
  <dcterms:created xsi:type="dcterms:W3CDTF">2013-02-12T17:17:12Z</dcterms:created>
  <dcterms:modified xsi:type="dcterms:W3CDTF">2016-05-12T15:40:24Z</dcterms:modified>
</cp:coreProperties>
</file>