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30" r:id="rId2"/>
    <p:sldId id="304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</p:sldIdLst>
  <p:sldSz cx="13004800" cy="9753600"/>
  <p:notesSz cx="6858000" cy="9144000"/>
  <p:defaultTextStyle>
    <a:lvl1pPr algn="ctr" defTabSz="584200">
      <a:defRPr sz="3600">
        <a:latin typeface="Helvetica Light"/>
        <a:ea typeface="Helvetica Light"/>
        <a:cs typeface="Helvetica Light"/>
        <a:sym typeface="Helvetica Light"/>
      </a:defRPr>
    </a:lvl1pPr>
    <a:lvl2pPr algn="ctr" defTabSz="584200">
      <a:defRPr sz="3600">
        <a:latin typeface="Helvetica Light"/>
        <a:ea typeface="Helvetica Light"/>
        <a:cs typeface="Helvetica Light"/>
        <a:sym typeface="Helvetica Light"/>
      </a:defRPr>
    </a:lvl2pPr>
    <a:lvl3pPr algn="ctr" defTabSz="584200">
      <a:defRPr sz="3600">
        <a:latin typeface="Helvetica Light"/>
        <a:ea typeface="Helvetica Light"/>
        <a:cs typeface="Helvetica Light"/>
        <a:sym typeface="Helvetica Light"/>
      </a:defRPr>
    </a:lvl3pPr>
    <a:lvl4pPr algn="ctr" defTabSz="584200">
      <a:defRPr sz="3600">
        <a:latin typeface="Helvetica Light"/>
        <a:ea typeface="Helvetica Light"/>
        <a:cs typeface="Helvetica Light"/>
        <a:sym typeface="Helvetica Light"/>
      </a:defRPr>
    </a:lvl4pPr>
    <a:lvl5pPr algn="ctr" defTabSz="584200">
      <a:defRPr sz="3600">
        <a:latin typeface="Helvetica Light"/>
        <a:ea typeface="Helvetica Light"/>
        <a:cs typeface="Helvetica Light"/>
        <a:sym typeface="Helvetica Light"/>
      </a:defRPr>
    </a:lvl5pPr>
    <a:lvl6pPr algn="ctr" defTabSz="584200">
      <a:defRPr sz="3600">
        <a:latin typeface="Helvetica Light"/>
        <a:ea typeface="Helvetica Light"/>
        <a:cs typeface="Helvetica Light"/>
        <a:sym typeface="Helvetica Light"/>
      </a:defRPr>
    </a:lvl6pPr>
    <a:lvl7pPr algn="ctr" defTabSz="584200">
      <a:defRPr sz="3600">
        <a:latin typeface="Helvetica Light"/>
        <a:ea typeface="Helvetica Light"/>
        <a:cs typeface="Helvetica Light"/>
        <a:sym typeface="Helvetica Light"/>
      </a:defRPr>
    </a:lvl7pPr>
    <a:lvl8pPr algn="ctr" defTabSz="584200">
      <a:defRPr sz="3600">
        <a:latin typeface="Helvetica Light"/>
        <a:ea typeface="Helvetica Light"/>
        <a:cs typeface="Helvetica Light"/>
        <a:sym typeface="Helvetica Light"/>
      </a:defRPr>
    </a:lvl8pPr>
    <a:lvl9pPr algn="ctr" defTabSz="584200">
      <a:defRPr sz="3600">
        <a:latin typeface="Helvetica Light"/>
        <a:ea typeface="Helvetica Light"/>
        <a:cs typeface="Helvetica Light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Row>
  </a:tblStyle>
  <a:tblStyle styleId="{EEE7283C-3CF3-47DC-8721-378D4A62B228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Row>
  </a:tblStyle>
  <a:tblStyle styleId="{CF821DB8-F4EB-4A41-A1BA-3FCAFE7338EE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33BA23B1-9221-436E-865A-0063620EA4FD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161" autoAdjust="0"/>
  </p:normalViewPr>
  <p:slideViewPr>
    <p:cSldViewPr>
      <p:cViewPr>
        <p:scale>
          <a:sx n="48" d="100"/>
          <a:sy n="48" d="100"/>
        </p:scale>
        <p:origin x="-402" y="-7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5170308321906401E-2"/>
          <c:w val="0.81307842545972964"/>
          <c:h val="0.90340342701648069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16711086723323923"/>
                  <c:y val="-0.2452276992054155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90%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6.7570106589463896E-3"/>
                  <c:y val="-7.386546091530184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9,9%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7.4214734777368438E-2"/>
                  <c:y val="2.7180199155953797E-2"/>
                </c:manualLayout>
              </c:layout>
              <c:tx>
                <c:rich>
                  <a:bodyPr/>
                  <a:lstStyle/>
                  <a:p>
                    <a:pPr algn="ctr" rtl="0">
                      <a:defRPr lang="en-US" sz="32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32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~ 0,1%</a:t>
                    </a:r>
                    <a:endParaRPr lang="en-US" sz="3200" b="0" i="0" u="none" strike="noStrike" kern="1200" baseline="0" dirty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/>
              <c:showVal val="1"/>
            </c:dLbl>
            <c:delete val="1"/>
            <c:txPr>
              <a:bodyPr/>
              <a:lstStyle/>
              <a:p>
                <a:pPr>
                  <a:defRPr sz="3200"/>
                </a:pPr>
                <a:endParaRPr lang="it-IT"/>
              </a:p>
            </c:txPr>
          </c:dLbls>
          <c:cat>
            <c:strRef>
              <c:f>Foglio1!$A$2:$A$4</c:f>
              <c:strCache>
                <c:ptCount val="3"/>
                <c:pt idx="0">
                  <c:v>protoni</c:v>
                </c:pt>
                <c:pt idx="1">
                  <c:v>nuclei di elio</c:v>
                </c:pt>
                <c:pt idx="2">
                  <c:v>altro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9</c:v>
                </c:pt>
                <c:pt idx="1">
                  <c:v>0.98</c:v>
                </c:pt>
                <c:pt idx="2">
                  <c:v>2.0000000000000032E-2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6767755092864065"/>
          <c:y val="0.17169096810861267"/>
          <c:w val="0.22686103516924766"/>
          <c:h val="0.49327205652948758"/>
        </c:manualLayout>
      </c:layout>
      <c:txPr>
        <a:bodyPr/>
        <a:lstStyle/>
        <a:p>
          <a:pPr>
            <a:defRPr sz="4800"/>
          </a:pPr>
          <a:endParaRPr lang="it-IT"/>
        </a:p>
      </c:txPr>
    </c:legend>
    <c:plotVisOnly val="1"/>
    <c:dispBlanksAs val="zero"/>
  </c:chart>
  <c:txPr>
    <a:bodyPr/>
    <a:lstStyle/>
    <a:p>
      <a:pPr>
        <a:defRPr sz="1800"/>
      </a:pPr>
      <a:endParaRPr lang="it-IT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1" name="Shape 6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="" xmlns:p14="http://schemas.microsoft.com/office/powerpoint/2010/main" val="299129716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53014277-F927-42CA-A009-8D98452D5A60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627785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Flusso dei raggi cosmici in funzione della loro energia. La parte su sfondo giallo è ritenuta essere di origine solare, la parte su sfondo azzurro di origine galattica, la parte di più alta energia di origine extragalattica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53014277-F927-42CA-A009-8D98452D5A60}" type="slidenum">
              <a:rPr lang="it-IT" smtClean="0">
                <a:solidFill>
                  <a:prstClr val="black"/>
                </a:solidFill>
              </a:rPr>
              <a:pPr/>
              <a:t>7</a:t>
            </a:fld>
            <a:endParaRPr lang="it-IT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53014277-F927-42CA-A009-8D98452D5A60}" type="slidenum">
              <a:rPr lang="it-IT" smtClean="0">
                <a:solidFill>
                  <a:prstClr val="black"/>
                </a:solidFill>
              </a:rPr>
              <a:pPr/>
              <a:t>8</a:t>
            </a:fld>
            <a:endParaRPr lang="it-IT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53014277-F927-42CA-A009-8D98452D5A60}" type="slidenum">
              <a:rPr lang="it-IT" smtClean="0">
                <a:solidFill>
                  <a:prstClr val="black"/>
                </a:solidFill>
              </a:rPr>
              <a:pPr/>
              <a:t>9</a:t>
            </a:fld>
            <a:endParaRPr lang="it-IT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1270000" y="0"/>
            <a:ext cx="10464800" cy="4940300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lIns="50800" tIns="50800" rIns="50800" bIns="50800" anchor="b"/>
          <a:lstStyle>
            <a:lvl1pPr defTabSz="584200">
              <a:defRPr sz="8000" b="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>
                <a:effectLst/>
              </a:defRPr>
            </a:pPr>
            <a:r>
              <a:rPr sz="8000"/>
              <a:t>Titolo Testo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3568700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975358" y="2623536"/>
            <a:ext cx="11054083" cy="2903504"/>
          </a:xfrm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Titolo Testo</a:t>
            </a:r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1950718" y="5527040"/>
            <a:ext cx="9103362" cy="4226561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Corpo livello uno</a:t>
            </a:r>
          </a:p>
          <a:p>
            <a:pPr lvl="1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Corpo livello due</a:t>
            </a:r>
          </a:p>
          <a:p>
            <a:pPr lvl="2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Corpo livello tre</a:t>
            </a:r>
          </a:p>
          <a:p>
            <a:pPr lvl="3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Corpo livello quattro</a:t>
            </a:r>
          </a:p>
          <a:p>
            <a:pPr lvl="4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888888"/>
                </a:solidFill>
              </a:rPr>
              <a:t>Livello 5</a:t>
            </a:r>
          </a:p>
        </p:txBody>
      </p:sp>
      <p:sp>
        <p:nvSpPr>
          <p:cNvPr id="53" name="Shape 53"/>
          <p:cNvSpPr>
            <a:spLocks noGrp="1"/>
          </p:cNvSpPr>
          <p:nvPr>
            <p:ph type="sldNum" sz="quarter" idx="2"/>
          </p:nvPr>
        </p:nvSpPr>
        <p:spPr>
          <a:xfrm>
            <a:off x="9970345" y="9234310"/>
            <a:ext cx="481778" cy="475676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Titolo Testo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 livello uno</a:t>
            </a:r>
          </a:p>
          <a:p>
            <a:pPr lvl="1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 livello due</a:t>
            </a:r>
          </a:p>
          <a:p>
            <a:pPr lvl="2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 livello tre</a:t>
            </a:r>
          </a:p>
          <a:p>
            <a:pPr lvl="3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 livello quattro</a:t>
            </a:r>
          </a:p>
          <a:p>
            <a:pPr lvl="4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 5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xfrm>
            <a:off x="9320107" y="9040141"/>
            <a:ext cx="481777" cy="475675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952500" y="0"/>
            <a:ext cx="5334000" cy="4622800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lIns="50800" tIns="50800" rIns="50800" bIns="50800" anchor="b"/>
          <a:lstStyle>
            <a:lvl1pPr defTabSz="584200">
              <a:defRPr sz="6000" b="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>
                <a:effectLst/>
              </a:defRPr>
            </a:pPr>
            <a:r>
              <a:rPr sz="6000"/>
              <a:t>Titolo Testo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952500" y="4762500"/>
            <a:ext cx="5334000" cy="4991100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indent="0" algn="ctr" defTabSz="584200">
              <a:spcBef>
                <a:spcPts val="0"/>
              </a:spcBef>
              <a:buSzTx/>
              <a:buFontTx/>
              <a:buNone/>
              <a:defRPr sz="32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200"/>
              <a:t>Corpo livello uno</a:t>
            </a:r>
          </a:p>
          <a:p>
            <a:pPr lvl="1">
              <a:defRPr sz="1800"/>
            </a:pPr>
            <a:r>
              <a:rPr sz="3200"/>
              <a:t>Corpo livello due</a:t>
            </a:r>
          </a:p>
          <a:p>
            <a:pPr lvl="2">
              <a:defRPr sz="1800"/>
            </a:pPr>
            <a:r>
              <a:rPr sz="3200"/>
              <a:t>Corpo livello tre</a:t>
            </a:r>
          </a:p>
          <a:p>
            <a:pPr lvl="3">
              <a:defRPr sz="1800"/>
            </a:pPr>
            <a:r>
              <a:rPr sz="3200"/>
              <a:t>Corpo livello quattro</a:t>
            </a:r>
          </a:p>
          <a:p>
            <a:pPr lvl="4">
              <a:defRPr sz="1800"/>
            </a:pPr>
            <a:r>
              <a:rPr sz="3200"/>
              <a:t>Livello 5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lIns="50800" tIns="50800" rIns="50800" bIns="50800"/>
          <a:lstStyle>
            <a:lvl1pPr defTabSz="584200">
              <a:defRPr sz="8000" b="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>
                <a:effectLst/>
              </a:defRPr>
            </a:pPr>
            <a:r>
              <a:rPr sz="8000"/>
              <a:t>Titolo Testo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444500" indent="-444500" defTabSz="584200">
              <a:spcBef>
                <a:spcPts val="4200"/>
              </a:spcBef>
              <a:buSzPct val="75000"/>
              <a:buFontTx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889000" indent="-444500" defTabSz="584200">
              <a:spcBef>
                <a:spcPts val="4200"/>
              </a:spcBef>
              <a:buSzPct val="75000"/>
              <a:buFontTx/>
              <a:buChar char="•"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indent="-444500" defTabSz="584200">
              <a:spcBef>
                <a:spcPts val="4200"/>
              </a:spcBef>
              <a:buSzPct val="75000"/>
              <a:buFontTx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778000" indent="-444500" defTabSz="584200">
              <a:spcBef>
                <a:spcPts val="4200"/>
              </a:spcBef>
              <a:buSzPct val="75000"/>
              <a:buFontTx/>
              <a:buChar char="•"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222500" indent="-444500" defTabSz="584200">
              <a:spcBef>
                <a:spcPts val="4200"/>
              </a:spcBef>
              <a:buSzPct val="75000"/>
              <a:buFontTx/>
              <a:buChar char="•"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600"/>
              <a:t>Corpo livello uno</a:t>
            </a:r>
          </a:p>
          <a:p>
            <a:pPr lvl="1">
              <a:defRPr sz="1800"/>
            </a:pPr>
            <a:r>
              <a:rPr sz="3600"/>
              <a:t>Corpo livello due</a:t>
            </a:r>
          </a:p>
          <a:p>
            <a:pPr lvl="2">
              <a:defRPr sz="1800"/>
            </a:pPr>
            <a:r>
              <a:rPr sz="3600"/>
              <a:t>Corpo livello tre</a:t>
            </a:r>
          </a:p>
          <a:p>
            <a:pPr lvl="3">
              <a:defRPr sz="1800"/>
            </a:pPr>
            <a:r>
              <a:rPr sz="3600"/>
              <a:t>Corpo livello quattro</a:t>
            </a:r>
          </a:p>
          <a:p>
            <a:pPr lvl="4">
              <a:defRPr sz="1800"/>
            </a:pPr>
            <a:r>
              <a:rPr sz="3600"/>
              <a:t>Livello 5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noFill/>
          <a:ln w="12700">
            <a:noFill/>
            <a:miter lim="400000"/>
          </a:ln>
        </p:spPr>
        <p:txBody>
          <a:bodyPr lIns="50800" tIns="50800" rIns="50800" bIns="50800"/>
          <a:lstStyle>
            <a:lvl1pPr defTabSz="584200">
              <a:defRPr sz="8000" b="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>
              <a:defRPr sz="1800">
                <a:effectLst/>
              </a:defRPr>
            </a:pPr>
            <a:r>
              <a:rPr sz="8000"/>
              <a:t>Titolo Testo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342900" indent="-342900" defTabSz="584200">
              <a:spcBef>
                <a:spcPts val="3200"/>
              </a:spcBef>
              <a:buSzPct val="75000"/>
              <a:buFontTx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685800" indent="-342900" defTabSz="584200">
              <a:spcBef>
                <a:spcPts val="3200"/>
              </a:spcBef>
              <a:buSzPct val="75000"/>
              <a:buFontTx/>
              <a:buChar char="•"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028700" indent="-342900" defTabSz="584200">
              <a:spcBef>
                <a:spcPts val="3200"/>
              </a:spcBef>
              <a:buSzPct val="75000"/>
              <a:buFontTx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371600" indent="-342900" defTabSz="584200">
              <a:spcBef>
                <a:spcPts val="3200"/>
              </a:spcBef>
              <a:buSzPct val="75000"/>
              <a:buFontTx/>
              <a:buChar char="•"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1714500" indent="-342900" defTabSz="584200">
              <a:spcBef>
                <a:spcPts val="3200"/>
              </a:spcBef>
              <a:buSzPct val="75000"/>
              <a:buFontTx/>
              <a:buChar char="•"/>
              <a:defRPr sz="28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2800"/>
              <a:t>Corpo livello uno</a:t>
            </a:r>
          </a:p>
          <a:p>
            <a:pPr lvl="1">
              <a:defRPr sz="1800"/>
            </a:pPr>
            <a:r>
              <a:rPr sz="2800"/>
              <a:t>Corpo livello due</a:t>
            </a:r>
          </a:p>
          <a:p>
            <a:pPr lvl="2">
              <a:defRPr sz="1800"/>
            </a:pPr>
            <a:r>
              <a:rPr sz="2800"/>
              <a:t>Corpo livello tre</a:t>
            </a:r>
          </a:p>
          <a:p>
            <a:pPr lvl="3">
              <a:defRPr sz="1800"/>
            </a:pPr>
            <a:r>
              <a:rPr sz="2800"/>
              <a:t>Corpo livello quattro</a:t>
            </a:r>
          </a:p>
          <a:p>
            <a:pPr lvl="4">
              <a:defRPr sz="1800"/>
            </a:pPr>
            <a:r>
              <a:rPr sz="2800"/>
              <a:t>Livello 5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444500" indent="-444500" defTabSz="584200">
              <a:spcBef>
                <a:spcPts val="4200"/>
              </a:spcBef>
              <a:buSzPct val="75000"/>
              <a:buFontTx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889000" indent="-444500" defTabSz="584200">
              <a:spcBef>
                <a:spcPts val="4200"/>
              </a:spcBef>
              <a:buSzPct val="75000"/>
              <a:buFontTx/>
              <a:buChar char="•"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indent="-444500" defTabSz="584200">
              <a:spcBef>
                <a:spcPts val="4200"/>
              </a:spcBef>
              <a:buSzPct val="75000"/>
              <a:buFontTx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778000" indent="-444500" defTabSz="584200">
              <a:spcBef>
                <a:spcPts val="4200"/>
              </a:spcBef>
              <a:buSzPct val="75000"/>
              <a:buFontTx/>
              <a:buChar char="•"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222500" indent="-444500" defTabSz="584200">
              <a:spcBef>
                <a:spcPts val="4200"/>
              </a:spcBef>
              <a:buSzPct val="75000"/>
              <a:buFontTx/>
              <a:buChar char="•"/>
              <a:defRPr sz="36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3600"/>
              <a:t>Corpo livello uno</a:t>
            </a:r>
          </a:p>
          <a:p>
            <a:pPr lvl="1">
              <a:defRPr sz="1800"/>
            </a:pPr>
            <a:r>
              <a:rPr sz="3600"/>
              <a:t>Corpo livello due</a:t>
            </a:r>
          </a:p>
          <a:p>
            <a:pPr lvl="2">
              <a:defRPr sz="1800"/>
            </a:pPr>
            <a:r>
              <a:rPr sz="3600"/>
              <a:t>Corpo livello tre</a:t>
            </a:r>
          </a:p>
          <a:p>
            <a:pPr lvl="3">
              <a:defRPr sz="1800"/>
            </a:pPr>
            <a:r>
              <a:rPr sz="3600"/>
              <a:t>Corpo livello quattro</a:t>
            </a:r>
          </a:p>
          <a:p>
            <a:pPr lvl="4">
              <a:defRPr sz="1800"/>
            </a:pPr>
            <a:r>
              <a:rPr sz="3600"/>
              <a:t>Livello 5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1270000" y="6362700"/>
            <a:ext cx="10464800" cy="2908300"/>
          </a:xfrm>
          <a:prstGeom prst="rect">
            <a:avLst/>
          </a:prstGeom>
        </p:spPr>
        <p:txBody>
          <a:bodyPr lIns="50800" tIns="50800" rIns="50800" bIns="50800">
            <a:noAutofit/>
          </a:bodyPr>
          <a:lstStyle>
            <a:lvl1pPr marL="0" indent="0" algn="ctr" defTabSz="584200">
              <a:spcBef>
                <a:spcPts val="0"/>
              </a:spcBef>
              <a:buSzTx/>
              <a:buFontTx/>
              <a:buNone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740833" indent="-296333" algn="ctr" defTabSz="584200">
              <a:spcBef>
                <a:spcPts val="0"/>
              </a:spcBef>
              <a:buSzPct val="75000"/>
              <a:buFontTx/>
              <a:buChar char="•"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185333" indent="-296333" algn="ctr" defTabSz="584200">
              <a:spcBef>
                <a:spcPts val="0"/>
              </a:spcBef>
              <a:buSzPct val="75000"/>
              <a:buFontTx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629833" indent="-296333" algn="ctr" defTabSz="584200">
              <a:spcBef>
                <a:spcPts val="0"/>
              </a:spcBef>
              <a:buSzPct val="75000"/>
              <a:buFontTx/>
              <a:buChar char="•"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074333" indent="-296333" algn="ctr" defTabSz="584200">
              <a:spcBef>
                <a:spcPts val="0"/>
              </a:spcBef>
              <a:buSzPct val="75000"/>
              <a:buFontTx/>
              <a:buChar char="•"/>
              <a:defRPr sz="2400">
                <a:ln w="9525">
                  <a:noFill/>
                </a:ln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</a:lstStyle>
          <a:p>
            <a:pPr lvl="0">
              <a:defRPr sz="1800"/>
            </a:pPr>
            <a:r>
              <a:rPr sz="2400"/>
              <a:t>Corpo livello uno</a:t>
            </a:r>
          </a:p>
          <a:p>
            <a:pPr lvl="1">
              <a:defRPr sz="1800"/>
            </a:pPr>
            <a:r>
              <a:rPr sz="2400"/>
              <a:t>Corpo livello due</a:t>
            </a:r>
          </a:p>
          <a:p>
            <a:pPr lvl="2">
              <a:defRPr sz="1800"/>
            </a:pPr>
            <a:r>
              <a:rPr sz="2400"/>
              <a:t>Corpo livello tre</a:t>
            </a:r>
          </a:p>
          <a:p>
            <a:pPr lvl="3">
              <a:defRPr sz="1800"/>
            </a:pPr>
            <a:r>
              <a:rPr sz="2400"/>
              <a:t>Corpo livello quattro</a:t>
            </a:r>
          </a:p>
          <a:p>
            <a:pPr lvl="4">
              <a:defRPr sz="1800"/>
            </a:pPr>
            <a:r>
              <a:rPr sz="2400"/>
              <a:t>Livello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xfrm>
            <a:off x="6311797" y="9251950"/>
            <a:ext cx="368505" cy="381000"/>
          </a:xfrm>
          <a:prstGeom prst="rect">
            <a:avLst/>
          </a:prstGeom>
        </p:spPr>
        <p:txBody>
          <a:bodyPr lIns="50800" tIns="50800" rIns="50800" bIns="50800"/>
          <a:lstStyle>
            <a:lvl1pPr algn="ctr" defTabSz="584200"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BEEF4"/>
            </a:gs>
            <a:gs pos="50000">
              <a:srgbClr val="C0D0ED"/>
            </a:gs>
            <a:gs pos="100000">
              <a:srgbClr val="E0E7F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-1" y="9266721"/>
            <a:ext cx="13004803" cy="500646"/>
            <a:chOff x="0" y="-7499"/>
            <a:chExt cx="13004802" cy="500644"/>
          </a:xfrm>
        </p:grpSpPr>
        <p:sp>
          <p:nvSpPr>
            <p:cNvPr id="2" name="Shape 2"/>
            <p:cNvSpPr/>
            <p:nvPr/>
          </p:nvSpPr>
          <p:spPr>
            <a:xfrm>
              <a:off x="0" y="6268"/>
              <a:ext cx="13004802" cy="473114"/>
            </a:xfrm>
            <a:prstGeom prst="rect">
              <a:avLst/>
            </a:prstGeom>
            <a:solidFill>
              <a:srgbClr val="DBEEF4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defTabSz="1300480">
                <a:defRPr sz="2400" b="1">
                  <a:solidFill>
                    <a:srgbClr val="254061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3" name="Shape 3"/>
            <p:cNvSpPr/>
            <p:nvPr/>
          </p:nvSpPr>
          <p:spPr>
            <a:xfrm>
              <a:off x="0" y="-7499"/>
              <a:ext cx="13004802" cy="5006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defTabSz="1300480">
                <a:defRPr sz="2400" b="1">
                  <a:solidFill>
                    <a:srgbClr val="254061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</a:defRPr>
              </a:pPr>
              <a:r>
                <a:rPr lang="it-IT" sz="2400" b="1" dirty="0" smtClean="0">
                  <a:solidFill>
                    <a:srgbClr val="254061"/>
                  </a:solidFill>
                </a:rPr>
                <a:t>Relazione finale alle classi</a:t>
              </a:r>
              <a:r>
                <a:rPr lang="it-IT" sz="2400" b="1" baseline="0" dirty="0" smtClean="0">
                  <a:solidFill>
                    <a:srgbClr val="254061"/>
                  </a:solidFill>
                </a:rPr>
                <a:t> quarte – 14 Marzo 2016</a:t>
              </a:r>
              <a:endParaRPr sz="2400" b="1" dirty="0">
                <a:solidFill>
                  <a:srgbClr val="254061"/>
                </a:solidFill>
              </a:endParaRPr>
            </a:p>
          </p:txBody>
        </p:sp>
      </p:grpSp>
      <p:pic>
        <p:nvPicPr>
          <p:cNvPr id="5" name="image2.png"/>
          <p:cNvPicPr/>
          <p:nvPr/>
        </p:nvPicPr>
        <p:blipFill>
          <a:blip r:embed="rId13" cstate="print">
            <a:extLst/>
          </a:blip>
          <a:stretch>
            <a:fillRect/>
          </a:stretch>
        </p:blipFill>
        <p:spPr>
          <a:xfrm>
            <a:off x="-2" y="-2"/>
            <a:ext cx="1800857" cy="170205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3.png" descr="XMM.png"/>
          <p:cNvPicPr/>
          <p:nvPr/>
        </p:nvPicPr>
        <p:blipFill>
          <a:blip r:embed="rId14" cstate="print">
            <a:extLst/>
          </a:blip>
          <a:stretch>
            <a:fillRect/>
          </a:stretch>
        </p:blipFill>
        <p:spPr>
          <a:xfrm>
            <a:off x="-2" y="8514095"/>
            <a:ext cx="1945819" cy="1239507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4.png" descr="SArdinia.png"/>
          <p:cNvPicPr/>
          <p:nvPr/>
        </p:nvPicPr>
        <p:blipFill>
          <a:blip r:embed="rId15" cstate="print">
            <a:extLst/>
          </a:blip>
          <a:stretch>
            <a:fillRect/>
          </a:stretch>
        </p:blipFill>
        <p:spPr>
          <a:xfrm>
            <a:off x="11110911" y="8460006"/>
            <a:ext cx="1893890" cy="1293595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1.jpeg" descr="index.jpg"/>
          <p:cNvPicPr/>
          <p:nvPr/>
        </p:nvPicPr>
        <p:blipFill>
          <a:blip r:embed="rId16" cstate="print">
            <a:extLst/>
          </a:blip>
          <a:stretch>
            <a:fillRect/>
          </a:stretch>
        </p:blipFill>
        <p:spPr>
          <a:xfrm>
            <a:off x="11827791" y="-2"/>
            <a:ext cx="1177010" cy="170856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1996299" y="104141"/>
            <a:ext cx="8807379" cy="2171699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>
                <a:lumMod val="75000"/>
              </a:schemeClr>
            </a:solidFill>
            <a:miter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65022" tIns="65022" rIns="65022" bIns="65022" anchor="ctr">
            <a:normAutofit/>
          </a:bodyPr>
          <a:lstStyle/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sz="6200" b="1" dirty="0" err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Titolo</a:t>
            </a:r>
            <a:r>
              <a:rPr sz="6200" b="1" dirty="0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sz="6200" b="1" dirty="0" err="1">
                <a:ln w="17895">
                  <a:solidFill>
                    <a:srgbClr val="376092"/>
                  </a:solidFill>
                </a:ln>
                <a:solidFill>
                  <a:srgbClr val="C6D9F1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</a:rPr>
              <a:t>Testo</a:t>
            </a:r>
            <a:endParaRPr sz="6200" b="1" dirty="0">
              <a:ln w="17895">
                <a:solidFill>
                  <a:srgbClr val="376092"/>
                </a:solidFill>
              </a:ln>
              <a:solidFill>
                <a:srgbClr val="C6D9F1"/>
              </a:solidFill>
              <a:effectLst>
                <a:outerShdw blurRad="38100" dist="20320" dir="1800000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650238" y="2275838"/>
            <a:ext cx="11704324" cy="6777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65022" tIns="65022" rIns="65022" bIns="65022">
            <a:normAutofit/>
          </a:bodyPr>
          <a:lstStyle/>
          <a:p>
            <a:pPr lvl="0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uno</a:t>
            </a:r>
            <a:endParaRPr sz="4400" dirty="0">
              <a:ln w="13096">
                <a:solidFill>
                  <a:srgbClr val="0F253F"/>
                </a:solidFill>
              </a:ln>
              <a:solidFill>
                <a:srgbClr val="0F253F"/>
              </a:solidFill>
            </a:endParaRPr>
          </a:p>
          <a:p>
            <a:pPr lvl="1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due</a:t>
            </a:r>
          </a:p>
          <a:p>
            <a:pPr lvl="2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tre</a:t>
            </a:r>
            <a:endParaRPr sz="4400" dirty="0">
              <a:ln w="13096">
                <a:solidFill>
                  <a:srgbClr val="0F253F"/>
                </a:solidFill>
              </a:ln>
              <a:solidFill>
                <a:srgbClr val="0F253F"/>
              </a:solidFill>
            </a:endParaRPr>
          </a:p>
          <a:p>
            <a:pPr lvl="3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Corpo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</a:t>
            </a: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quattro</a:t>
            </a:r>
            <a:endParaRPr sz="4400" dirty="0">
              <a:ln w="13096">
                <a:solidFill>
                  <a:srgbClr val="0F253F"/>
                </a:solidFill>
              </a:ln>
              <a:solidFill>
                <a:srgbClr val="0F253F"/>
              </a:solidFill>
            </a:endParaRPr>
          </a:p>
          <a:p>
            <a:pPr lvl="4">
              <a:defRPr sz="1800">
                <a:ln w="9525">
                  <a:noFill/>
                </a:ln>
                <a:solidFill>
                  <a:srgbClr val="000000"/>
                </a:solidFill>
              </a:defRPr>
            </a:pPr>
            <a:r>
              <a:rPr sz="4400" dirty="0" err="1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Livello</a:t>
            </a:r>
            <a:r>
              <a:rPr sz="4400" dirty="0">
                <a:ln w="13096">
                  <a:solidFill>
                    <a:srgbClr val="0F253F"/>
                  </a:solidFill>
                </a:ln>
                <a:solidFill>
                  <a:srgbClr val="0F253F"/>
                </a:solidFill>
              </a:rPr>
              <a:t>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med"/>
  <p:txStyles>
    <p:titleStyle>
      <a:lvl1pPr algn="ctr" defTabSz="1300480">
        <a:defRPr sz="6200" b="1" cap="none" spc="0">
          <a:ln w="10541" cmpd="sng">
            <a:solidFill>
              <a:schemeClr val="accent1">
                <a:shade val="88000"/>
                <a:satMod val="110000"/>
              </a:schemeClr>
            </a:solidFill>
            <a:prstDash val="solid"/>
          </a:ln>
          <a:solidFill>
            <a:schemeClr val="accent1">
              <a:lumMod val="50000"/>
            </a:schemeClr>
          </a:solidFill>
          <a:effectLst/>
          <a:latin typeface="Calibri"/>
          <a:ea typeface="Calibri"/>
          <a:cs typeface="Calibri"/>
          <a:sym typeface="Calibri"/>
        </a:defRPr>
      </a:lvl1pPr>
      <a:lvl2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2pPr>
      <a:lvl3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3pPr>
      <a:lvl4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4pPr>
      <a:lvl5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5pPr>
      <a:lvl6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6pPr>
      <a:lvl7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7pPr>
      <a:lvl8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8pPr>
      <a:lvl9pPr algn="ctr" defTabSz="1300480">
        <a:defRPr sz="6200" b="1">
          <a:ln w="17895">
            <a:solidFill>
              <a:srgbClr val="376092"/>
            </a:solidFill>
          </a:ln>
          <a:solidFill>
            <a:srgbClr val="C6D9F1"/>
          </a:solidFill>
          <a:effectLst>
            <a:outerShdw blurRad="38100" dist="20320" dir="1800000" rotWithShape="0">
              <a:srgbClr val="000000">
                <a:alpha val="40000"/>
              </a:srgbClr>
            </a:outerShdw>
          </a:effectLst>
          <a:latin typeface="Calibri"/>
          <a:ea typeface="Calibri"/>
          <a:cs typeface="Calibri"/>
          <a:sym typeface="Calibri"/>
        </a:defRPr>
      </a:lvl9pPr>
    </p:titleStyle>
    <p:bodyStyle>
      <a:lvl1pPr marL="471487" indent="-471487" defTabSz="1300480">
        <a:spcBef>
          <a:spcPts val="1000"/>
        </a:spcBef>
        <a:buSzPct val="100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1pPr>
      <a:lvl2pPr marL="906234" indent="-449034" defTabSz="1300480">
        <a:spcBef>
          <a:spcPts val="1000"/>
        </a:spcBef>
        <a:buSzPct val="100000"/>
        <a:buFont typeface="Arial"/>
        <a:buChar char="–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2pPr>
      <a:lvl3pPr marL="1333500" indent="-419100" defTabSz="1300480">
        <a:spcBef>
          <a:spcPts val="1000"/>
        </a:spcBef>
        <a:buSzPct val="100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3pPr>
      <a:lvl4pPr marL="1874520" indent="-502919" defTabSz="1300480">
        <a:spcBef>
          <a:spcPts val="1000"/>
        </a:spcBef>
        <a:buSzPct val="100000"/>
        <a:buFont typeface="Arial"/>
        <a:buChar char="–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4pPr>
      <a:lvl5pPr marL="2331720" indent="-502920" defTabSz="1300480">
        <a:spcBef>
          <a:spcPts val="1000"/>
        </a:spcBef>
        <a:buSzPct val="100000"/>
        <a:buFont typeface="Arial"/>
        <a:buChar char="»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5pPr>
      <a:lvl6pPr marL="2765777" indent="-543277" defTabSz="1300480">
        <a:spcBef>
          <a:spcPts val="1000"/>
        </a:spcBef>
        <a:buSzPct val="75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6pPr>
      <a:lvl7pPr marL="3210277" indent="-543277" defTabSz="1300480">
        <a:spcBef>
          <a:spcPts val="1000"/>
        </a:spcBef>
        <a:buSzPct val="75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7pPr>
      <a:lvl8pPr marL="3654777" indent="-543277" defTabSz="1300480">
        <a:spcBef>
          <a:spcPts val="1000"/>
        </a:spcBef>
        <a:buSzPct val="75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8pPr>
      <a:lvl9pPr marL="4099277" indent="-543277" defTabSz="1300480">
        <a:spcBef>
          <a:spcPts val="1000"/>
        </a:spcBef>
        <a:buSzPct val="75000"/>
        <a:buFont typeface="Arial"/>
        <a:buChar char="•"/>
        <a:defRPr sz="4400">
          <a:ln w="13096">
            <a:solidFill>
              <a:srgbClr val="0F253F"/>
            </a:solidFill>
          </a:ln>
          <a:solidFill>
            <a:srgbClr val="0F253F"/>
          </a:solidFill>
          <a:latin typeface="Calibri"/>
          <a:ea typeface="Calibri"/>
          <a:cs typeface="Calibri"/>
          <a:sym typeface="Calibri"/>
        </a:defRPr>
      </a:lvl9pPr>
    </p:bodyStyle>
    <p:otherStyle>
      <a:lvl1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defTabSz="1300480">
        <a:defRPr sz="24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I%20brillamenti%20solari.mp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5.pn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olo 1"/>
          <p:cNvSpPr>
            <a:spLocks noGrp="1"/>
          </p:cNvSpPr>
          <p:nvPr>
            <p:ph type="ctrTitle"/>
          </p:nvPr>
        </p:nvSpPr>
        <p:spPr>
          <a:xfrm>
            <a:off x="1074597" y="1804458"/>
            <a:ext cx="11054080" cy="2352261"/>
          </a:xfrm>
        </p:spPr>
        <p:txBody>
          <a:bodyPr>
            <a:normAutofit/>
          </a:bodyPr>
          <a:lstStyle/>
          <a:p>
            <a:pPr eaLnBrk="1" hangingPunct="1"/>
            <a:r>
              <a:rPr lang="it-IT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</a:rPr>
              <a:t>I RAGGI COSMICI OGGI:</a:t>
            </a:r>
            <a:br>
              <a:rPr lang="it-IT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</a:rPr>
            </a:br>
            <a:r>
              <a:rPr lang="it-IT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</a:rPr>
              <a:t>Cosa rimane da scoprire</a:t>
            </a:r>
            <a:r>
              <a:rPr lang="it-IT" dirty="0" smtClean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</a:rPr>
              <a:t>?</a:t>
            </a:r>
            <a:endParaRPr lang="it-IT" sz="4000" dirty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6" name="Immagine 5" descr="400px-Cosmic_ray_flux_versus_particle_energy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93888" y="4372744"/>
            <a:ext cx="4104456" cy="4925347"/>
          </a:xfrm>
          <a:prstGeom prst="rect">
            <a:avLst/>
          </a:prstGeom>
        </p:spPr>
      </p:pic>
      <p:sp>
        <p:nvSpPr>
          <p:cNvPr id="15362" name="AutoShape 2" descr="Risultati immagini per puls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0352" y="4732784"/>
            <a:ext cx="5328592" cy="3591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2228978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1477" y="268288"/>
            <a:ext cx="10036315" cy="102411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Propagazione nello spazio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33" y="2009282"/>
            <a:ext cx="7638315" cy="5976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sellaDiTesto 7"/>
          <p:cNvSpPr txBox="1"/>
          <p:nvPr/>
        </p:nvSpPr>
        <p:spPr>
          <a:xfrm>
            <a:off x="7870552" y="1996480"/>
            <a:ext cx="4960476" cy="5548183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r>
              <a:rPr lang="it-IT" sz="3200" dirty="0"/>
              <a:t>Protoni ed elettroni non possono fornirci indicazioni sulla loro provenienza. </a:t>
            </a:r>
          </a:p>
          <a:p>
            <a:r>
              <a:rPr lang="it-IT" sz="3200" dirty="0"/>
              <a:t>Ma vi sono due eccezioni:</a:t>
            </a:r>
          </a:p>
          <a:p>
            <a:endParaRPr lang="it-IT" sz="3200" dirty="0"/>
          </a:p>
          <a:p>
            <a:pPr marL="406394" indent="-406394">
              <a:buFont typeface="Arial" panose="020B0604020202020204" pitchFamily="34" charset="0"/>
              <a:buChar char="•"/>
            </a:pPr>
            <a:r>
              <a:rPr lang="it-IT" sz="3200" dirty="0"/>
              <a:t>Particelle neutre (Raggi gamma e neutrini)</a:t>
            </a:r>
          </a:p>
          <a:p>
            <a:endParaRPr lang="it-IT" sz="3200" dirty="0"/>
          </a:p>
          <a:p>
            <a:pPr marL="406394" indent="-406394">
              <a:buFont typeface="Arial" panose="020B0604020202020204" pitchFamily="34" charset="0"/>
              <a:buChar char="•"/>
            </a:pPr>
            <a:r>
              <a:rPr lang="it-IT" sz="3200" dirty="0"/>
              <a:t>Protoni particolarmente energetici (&gt; 10</a:t>
            </a:r>
            <a:r>
              <a:rPr lang="it-IT" sz="3200" baseline="30000" dirty="0"/>
              <a:t>18</a:t>
            </a:r>
            <a:r>
              <a:rPr lang="it-IT" sz="3200" dirty="0"/>
              <a:t>eV)</a:t>
            </a:r>
          </a:p>
        </p:txBody>
      </p:sp>
    </p:spTree>
    <p:extLst>
      <p:ext uri="{BB962C8B-B14F-4D97-AF65-F5344CB8AC3E}">
        <p14:creationId xmlns="" xmlns:p14="http://schemas.microsoft.com/office/powerpoint/2010/main" val="40005111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5700" dirty="0"/>
              <a:t>Perché studiamo i RC oggi 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Alcuni (rari) possiedono energie che non si riusciranno mai a raggiungere sulla terra.</a:t>
            </a:r>
          </a:p>
          <a:p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Comprenderne la provenienza / energia può aiutarci nello studio delle sorgenti galattiche/extragalattiche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1381831" y="4364743"/>
            <a:ext cx="1843405" cy="6144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146939" y="4057509"/>
            <a:ext cx="6349505" cy="1707135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z="3400" dirty="0">
                <a:solidFill>
                  <a:srgbClr val="FF0000"/>
                </a:solidFill>
                <a:latin typeface="Arial" charset="0"/>
                <a:cs typeface="Arial" charset="0"/>
              </a:rPr>
              <a:t>Possibilità di scoprire fenomeni nuovi impossibili da studiare con gli acceleratori</a:t>
            </a:r>
          </a:p>
        </p:txBody>
      </p:sp>
    </p:spTree>
    <p:extLst>
      <p:ext uri="{BB962C8B-B14F-4D97-AF65-F5344CB8AC3E}">
        <p14:creationId xmlns="" xmlns:p14="http://schemas.microsoft.com/office/powerpoint/2010/main" val="38398705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42682" y="165877"/>
            <a:ext cx="9985109" cy="1292402"/>
          </a:xfrm>
        </p:spPr>
        <p:txBody>
          <a:bodyPr>
            <a:normAutofit/>
          </a:bodyPr>
          <a:lstStyle/>
          <a:p>
            <a:r>
              <a:rPr lang="it-IT" sz="5100" dirty="0"/>
              <a:t>Cosa sono i raggi cosmici secondari?</a:t>
            </a:r>
          </a:p>
        </p:txBody>
      </p:sp>
      <p:pic>
        <p:nvPicPr>
          <p:cNvPr id="5" name="Segnaposto contenuto 3" descr="radiazione_02.jpg"/>
          <p:cNvPicPr>
            <a:picLocks noChangeAspect="1"/>
          </p:cNvPicPr>
          <p:nvPr/>
        </p:nvPicPr>
        <p:blipFill>
          <a:blip r:embed="rId2" cstate="print"/>
          <a:srcRect l="1539" r="3076" b="4457"/>
          <a:stretch>
            <a:fillRect/>
          </a:stretch>
        </p:blipFill>
        <p:spPr>
          <a:xfrm>
            <a:off x="329872" y="2356521"/>
            <a:ext cx="12334479" cy="5669902"/>
          </a:xfrm>
          <a:prstGeom prst="rect">
            <a:avLst/>
          </a:prstGeom>
          <a:ln w="57150">
            <a:solidFill>
              <a:srgbClr val="FF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</p:pic>
    </p:spTree>
    <p:extLst>
      <p:ext uri="{BB962C8B-B14F-4D97-AF65-F5344CB8AC3E}">
        <p14:creationId xmlns="" xmlns:p14="http://schemas.microsoft.com/office/powerpoint/2010/main" val="23672089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1477" y="370699"/>
            <a:ext cx="10036315" cy="1024114"/>
          </a:xfrm>
        </p:spPr>
        <p:txBody>
          <a:bodyPr/>
          <a:lstStyle/>
          <a:p>
            <a:r>
              <a:rPr lang="it-IT" sz="5100" dirty="0"/>
              <a:t>Cosa sono i raggi cosmici primari?</a:t>
            </a:r>
          </a:p>
        </p:txBody>
      </p:sp>
      <p:graphicFrame>
        <p:nvGraphicFramePr>
          <p:cNvPr id="11" name="Grafico 10"/>
          <p:cNvGraphicFramePr/>
          <p:nvPr>
            <p:extLst>
              <p:ext uri="{D42A27DB-BD31-4B8C-83A1-F6EECF244321}">
                <p14:modId xmlns="" xmlns:p14="http://schemas.microsoft.com/office/powerpoint/2010/main" val="161468668"/>
              </p:ext>
            </p:extLst>
          </p:nvPr>
        </p:nvGraphicFramePr>
        <p:xfrm>
          <a:off x="525736" y="3004592"/>
          <a:ext cx="12186954" cy="7476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sellaDiTesto 11"/>
          <p:cNvSpPr txBox="1"/>
          <p:nvPr/>
        </p:nvSpPr>
        <p:spPr>
          <a:xfrm>
            <a:off x="664951" y="1644235"/>
            <a:ext cx="11572486" cy="1608643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r>
              <a:rPr lang="it-IT" sz="3200" dirty="0" smtClean="0"/>
              <a:t>Sono particelle che partono dalle loro sorgenti e arrivano fino al nostro pianeta, entrano in atmosfera e collidono con le molecole d’aria. Sono essenzialmente:</a:t>
            </a:r>
            <a:endParaRPr lang="it-IT" sz="3200" dirty="0"/>
          </a:p>
        </p:txBody>
      </p:sp>
    </p:spTree>
    <p:extLst>
      <p:ext uri="{BB962C8B-B14F-4D97-AF65-F5344CB8AC3E}">
        <p14:creationId xmlns="" xmlns:p14="http://schemas.microsoft.com/office/powerpoint/2010/main" val="12497503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1477" y="268288"/>
            <a:ext cx="10036315" cy="1126525"/>
          </a:xfrm>
        </p:spPr>
        <p:txBody>
          <a:bodyPr>
            <a:noAutofit/>
          </a:bodyPr>
          <a:lstStyle/>
          <a:p>
            <a:r>
              <a:rPr lang="it-IT" sz="4600" dirty="0"/>
              <a:t>Che energie hanno i RCP ? </a:t>
            </a:r>
          </a:p>
        </p:txBody>
      </p:sp>
      <p:pic>
        <p:nvPicPr>
          <p:cNvPr id="2051" name="Picture 3" descr="C:\Users\Alessia\Downloads\IMG_056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304" y="1780456"/>
            <a:ext cx="6678346" cy="73305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sellaDiTesto 4"/>
          <p:cNvSpPr txBox="1"/>
          <p:nvPr/>
        </p:nvSpPr>
        <p:spPr>
          <a:xfrm>
            <a:off x="460129" y="2124075"/>
            <a:ext cx="5427803" cy="2232405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r>
              <a:rPr lang="it-IT" sz="2800" dirty="0"/>
              <a:t>La diminuzione del flusso  dei RC segue la legge di potenza </a:t>
            </a:r>
          </a:p>
          <a:p>
            <a:endParaRPr lang="it-IT" sz="2800" dirty="0"/>
          </a:p>
          <a:p>
            <a:pPr algn="ctr"/>
            <a:r>
              <a:rPr lang="it-IT" sz="5100" b="1" dirty="0" smtClean="0"/>
              <a:t>I=E</a:t>
            </a:r>
            <a:r>
              <a:rPr lang="it-IT" sz="5100" b="1" baseline="30000" dirty="0" smtClean="0"/>
              <a:t>-a</a:t>
            </a:r>
            <a:r>
              <a:rPr lang="it-IT" sz="5100" b="1" dirty="0" smtClean="0"/>
              <a:t> </a:t>
            </a:r>
            <a:endParaRPr lang="it-IT" sz="51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0" y="4516760"/>
            <a:ext cx="5837449" cy="1485533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r>
              <a:rPr lang="it-IT" sz="4400" dirty="0"/>
              <a:t>In I= In </a:t>
            </a:r>
            <a:r>
              <a:rPr lang="it-IT" sz="4400" dirty="0" err="1"/>
              <a:t>E</a:t>
            </a:r>
            <a:r>
              <a:rPr lang="it-IT" sz="4400" b="1" baseline="30000" dirty="0" err="1"/>
              <a:t>-a</a:t>
            </a:r>
            <a:r>
              <a:rPr lang="it-IT" sz="4400" b="1" baseline="30000" dirty="0"/>
              <a:t> </a:t>
            </a:r>
            <a:r>
              <a:rPr lang="it-IT" sz="4400" b="1" baseline="30000" dirty="0" smtClean="0"/>
              <a:t> </a:t>
            </a:r>
            <a:r>
              <a:rPr lang="it-IT" sz="4400" baseline="30000" dirty="0" smtClean="0"/>
              <a:t>               </a:t>
            </a:r>
          </a:p>
          <a:p>
            <a:r>
              <a:rPr lang="it-IT" sz="4400" dirty="0" smtClean="0"/>
              <a:t>In </a:t>
            </a:r>
            <a:r>
              <a:rPr lang="it-IT" sz="4400" dirty="0"/>
              <a:t>I= -a In E </a:t>
            </a:r>
            <a:endParaRPr lang="it-IT" sz="4400" baseline="30000" dirty="0"/>
          </a:p>
        </p:txBody>
      </p:sp>
      <p:sp>
        <p:nvSpPr>
          <p:cNvPr id="4" name="Freccia a destra 3"/>
          <p:cNvSpPr/>
          <p:nvPr/>
        </p:nvSpPr>
        <p:spPr>
          <a:xfrm>
            <a:off x="4630192" y="4876800"/>
            <a:ext cx="972908" cy="1176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237704" y="6244952"/>
            <a:ext cx="5427803" cy="2162641"/>
          </a:xfrm>
          <a:prstGeom prst="rect">
            <a:avLst/>
          </a:prstGeom>
        </p:spPr>
        <p:txBody>
          <a:bodyPr wrap="square" lIns="130046" tIns="65023" rIns="130046" bIns="65023">
            <a:spAutoFit/>
          </a:bodyPr>
          <a:lstStyle/>
          <a:p>
            <a:pPr marL="406394" indent="-406394">
              <a:buFont typeface="Arial" panose="020B0604020202020204" pitchFamily="34" charset="0"/>
              <a:buChar char="•"/>
            </a:pPr>
            <a:r>
              <a:rPr lang="it-IT" sz="3300" dirty="0"/>
              <a:t>a=2,7  fino al ginocchio </a:t>
            </a:r>
          </a:p>
          <a:p>
            <a:pPr marL="406394" indent="-406394">
              <a:buFont typeface="Arial" panose="020B0604020202020204" pitchFamily="34" charset="0"/>
              <a:buChar char="•"/>
            </a:pPr>
            <a:r>
              <a:rPr lang="it-IT" sz="3300" dirty="0"/>
              <a:t>a=3  </a:t>
            </a:r>
            <a:r>
              <a:rPr lang="it-IT" sz="3300" dirty="0" smtClean="0"/>
              <a:t>     tra </a:t>
            </a:r>
            <a:r>
              <a:rPr lang="it-IT" sz="3300" dirty="0"/>
              <a:t>ginocchio e caviglia</a:t>
            </a:r>
          </a:p>
          <a:p>
            <a:pPr marL="406394" indent="-406394">
              <a:buFont typeface="Arial" panose="020B0604020202020204" pitchFamily="34" charset="0"/>
              <a:buChar char="•"/>
            </a:pPr>
            <a:r>
              <a:rPr lang="it-IT" sz="3300" dirty="0"/>
              <a:t>a =2,7  dopo la caviglia 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8878664" y="3652664"/>
            <a:ext cx="3559969" cy="869980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r>
              <a:rPr lang="it-IT" sz="4800" b="1" dirty="0" smtClean="0"/>
              <a:t>Ginocchio</a:t>
            </a:r>
            <a:endParaRPr lang="it-IT" sz="4800" b="1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9881975" y="5236840"/>
            <a:ext cx="3122825" cy="869980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r>
              <a:rPr lang="it-IT" sz="4800" b="1" dirty="0" smtClean="0"/>
              <a:t>Caviglia</a:t>
            </a:r>
            <a:endParaRPr lang="it-IT" sz="4800" b="1" dirty="0"/>
          </a:p>
        </p:txBody>
      </p:sp>
    </p:spTree>
    <p:extLst>
      <p:ext uri="{BB962C8B-B14F-4D97-AF65-F5344CB8AC3E}">
        <p14:creationId xmlns="" xmlns:p14="http://schemas.microsoft.com/office/powerpoint/2010/main" val="32706098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 animBg="1"/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8356" y="268288"/>
            <a:ext cx="8960273" cy="1106628"/>
          </a:xfrm>
        </p:spPr>
        <p:txBody>
          <a:bodyPr>
            <a:noAutofit/>
          </a:bodyPr>
          <a:lstStyle/>
          <a:p>
            <a:r>
              <a:rPr lang="it-IT" dirty="0" smtClean="0"/>
              <a:t>Problemi ancora aperti…</a:t>
            </a:r>
            <a:endParaRPr lang="it-IT" dirty="0"/>
          </a:p>
        </p:txBody>
      </p:sp>
      <p:cxnSp>
        <p:nvCxnSpPr>
          <p:cNvPr id="5" name="Connettore 2 4"/>
          <p:cNvCxnSpPr>
            <a:stCxn id="2" idx="2"/>
          </p:cNvCxnSpPr>
          <p:nvPr/>
        </p:nvCxnSpPr>
        <p:spPr>
          <a:xfrm flipH="1">
            <a:off x="2324502" y="1374916"/>
            <a:ext cx="4663991" cy="13512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/>
          <p:cNvCxnSpPr>
            <a:stCxn id="2" idx="2"/>
          </p:cNvCxnSpPr>
          <p:nvPr/>
        </p:nvCxnSpPr>
        <p:spPr>
          <a:xfrm>
            <a:off x="6988493" y="1374916"/>
            <a:ext cx="4480137" cy="13512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-51928" y="2930985"/>
            <a:ext cx="6765710" cy="1562477"/>
          </a:xfrm>
          <a:prstGeom prst="rect">
            <a:avLst/>
          </a:prstGeom>
        </p:spPr>
        <p:txBody>
          <a:bodyPr wrap="square" lIns="130046" tIns="65023" rIns="130046" bIns="65023">
            <a:spAutoFit/>
          </a:bodyPr>
          <a:lstStyle/>
          <a:p>
            <a:r>
              <a:rPr lang="it-IT" sz="3100" b="1" dirty="0"/>
              <a:t>Da dove provengono queste particelle che bombardano la nostra atmosfera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6972172" y="2911087"/>
            <a:ext cx="6259779" cy="2039531"/>
          </a:xfrm>
          <a:prstGeom prst="rect">
            <a:avLst/>
          </a:prstGeom>
        </p:spPr>
        <p:txBody>
          <a:bodyPr wrap="square" lIns="130046" tIns="65023" rIns="130046" bIns="65023">
            <a:spAutoFit/>
          </a:bodyPr>
          <a:lstStyle/>
          <a:p>
            <a:r>
              <a:rPr lang="it-IT" sz="3100" b="1" dirty="0"/>
              <a:t>Quali sono i meccanismi in grado di accelerare alcune particelle fino a raggiungere energie così elevate 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4680473" y="4262332"/>
            <a:ext cx="1515203" cy="7397581"/>
          </a:xfrm>
          <a:prstGeom prst="rect">
            <a:avLst/>
          </a:prstGeom>
          <a:noFill/>
        </p:spPr>
        <p:txBody>
          <a:bodyPr wrap="square" lIns="130046" tIns="65023" rIns="130046" bIns="65023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r>
              <a:rPr lang="it-IT" sz="23600" dirty="0">
                <a:latin typeface="Times New Roman"/>
                <a:cs typeface="Times New Roman"/>
              </a:rPr>
              <a:t> </a:t>
            </a:r>
            <a:endParaRPr lang="it-IT" sz="23600" dirty="0"/>
          </a:p>
        </p:txBody>
      </p:sp>
      <p:sp>
        <p:nvSpPr>
          <p:cNvPr id="23" name="Rettangolo 22"/>
          <p:cNvSpPr/>
          <p:nvPr/>
        </p:nvSpPr>
        <p:spPr>
          <a:xfrm>
            <a:off x="10803678" y="4262332"/>
            <a:ext cx="1786237" cy="7394843"/>
          </a:xfrm>
          <a:prstGeom prst="rect">
            <a:avLst/>
          </a:prstGeom>
          <a:noFill/>
        </p:spPr>
        <p:txBody>
          <a:bodyPr wrap="square" lIns="130046" tIns="65023" rIns="130046" bIns="65023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it-IT" sz="2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r>
              <a:rPr lang="it-IT" sz="23600" dirty="0">
                <a:latin typeface="Times New Roman"/>
                <a:cs typeface="Times New Roman"/>
              </a:rPr>
              <a:t> </a:t>
            </a:r>
            <a:endParaRPr lang="it-IT" sz="23600" dirty="0"/>
          </a:p>
        </p:txBody>
      </p:sp>
      <p:pic>
        <p:nvPicPr>
          <p:cNvPr id="1027" name="Picture 3" descr="C:\Users\Alessia\AppData\Local\Microsoft\Windows\INetCache\IE\QAV6B1MZ\pianeta-sole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65" y="4525447"/>
            <a:ext cx="4535332" cy="32382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Alessia\AppData\Local\Microsoft\Windows\INetCache\IE\ANFPXSB1\PIC349O[1]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103" y="4649979"/>
            <a:ext cx="3361301" cy="33613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848956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1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86654" y="390596"/>
            <a:ext cx="10767906" cy="1106628"/>
          </a:xfrm>
        </p:spPr>
        <p:txBody>
          <a:bodyPr>
            <a:normAutofit/>
          </a:bodyPr>
          <a:lstStyle/>
          <a:p>
            <a:r>
              <a:rPr lang="it-IT" sz="5100" dirty="0"/>
              <a:t>Origine e provenienza dei raggi cosmici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52895" y="1906870"/>
            <a:ext cx="6042271" cy="5301962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pPr algn="l"/>
            <a:r>
              <a:rPr lang="it-IT" dirty="0"/>
              <a:t>L’ampio spettro di energie ci fa pensare che i raggi cosmici provengano da zone diverse. </a:t>
            </a:r>
            <a:endParaRPr lang="it-IT" dirty="0" smtClean="0"/>
          </a:p>
          <a:p>
            <a:pPr algn="l"/>
            <a:r>
              <a:rPr lang="it-IT" dirty="0" smtClean="0"/>
              <a:t>Vi </a:t>
            </a:r>
            <a:r>
              <a:rPr lang="it-IT" dirty="0"/>
              <a:t>sono RC di provenienza</a:t>
            </a:r>
            <a:r>
              <a:rPr lang="it-IT" dirty="0" smtClean="0"/>
              <a:t>:</a:t>
            </a:r>
          </a:p>
          <a:p>
            <a:pPr algn="l"/>
            <a:endParaRPr lang="it-IT" dirty="0"/>
          </a:p>
          <a:p>
            <a:pPr marL="487672" indent="-487672" algn="just">
              <a:buFont typeface="Arial" panose="020B0604020202020204" pitchFamily="34" charset="0"/>
              <a:buChar char="•"/>
            </a:pPr>
            <a:r>
              <a:rPr lang="it-IT" sz="4000" b="1" dirty="0"/>
              <a:t>Solare</a:t>
            </a:r>
            <a:r>
              <a:rPr lang="it-IT" sz="4000" dirty="0"/>
              <a:t> (giallo)</a:t>
            </a:r>
          </a:p>
          <a:p>
            <a:pPr marL="487672" indent="-487672" algn="just">
              <a:buFont typeface="Arial" panose="020B0604020202020204" pitchFamily="34" charset="0"/>
              <a:buChar char="•"/>
            </a:pPr>
            <a:r>
              <a:rPr lang="it-IT" sz="4000" b="1" dirty="0"/>
              <a:t>Galattica</a:t>
            </a:r>
            <a:r>
              <a:rPr lang="it-IT" sz="4000" dirty="0"/>
              <a:t> (azzurro)</a:t>
            </a:r>
          </a:p>
          <a:p>
            <a:pPr marL="487672" indent="-487672" algn="just">
              <a:buFont typeface="Arial" panose="020B0604020202020204" pitchFamily="34" charset="0"/>
              <a:buChar char="•"/>
            </a:pPr>
            <a:r>
              <a:rPr lang="it-IT" sz="4000" b="1" dirty="0"/>
              <a:t>Extragalattica  </a:t>
            </a:r>
            <a:r>
              <a:rPr lang="it-IT" sz="4000" dirty="0"/>
              <a:t>(viola)</a:t>
            </a:r>
          </a:p>
        </p:txBody>
      </p:sp>
      <p:grpSp>
        <p:nvGrpSpPr>
          <p:cNvPr id="11" name="Gruppo 10"/>
          <p:cNvGrpSpPr/>
          <p:nvPr/>
        </p:nvGrpSpPr>
        <p:grpSpPr>
          <a:xfrm>
            <a:off x="6430392" y="1564432"/>
            <a:ext cx="6574408" cy="7362655"/>
            <a:chOff x="6430392" y="1564432"/>
            <a:chExt cx="6574408" cy="7362655"/>
          </a:xfrm>
        </p:grpSpPr>
        <p:pic>
          <p:nvPicPr>
            <p:cNvPr id="8" name="Immagine 7" descr="400px-Cosmic_ray_flux_versus_particle_energy.svg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30392" y="1564432"/>
              <a:ext cx="6135546" cy="7362655"/>
            </a:xfrm>
            <a:prstGeom prst="rect">
              <a:avLst/>
            </a:prstGeom>
          </p:spPr>
        </p:pic>
        <p:sp>
          <p:nvSpPr>
            <p:cNvPr id="6" name="CasellaDiTesto 5"/>
            <p:cNvSpPr txBox="1"/>
            <p:nvPr/>
          </p:nvSpPr>
          <p:spPr>
            <a:xfrm>
              <a:off x="10484520" y="5164832"/>
              <a:ext cx="2520280" cy="685314"/>
            </a:xfrm>
            <a:prstGeom prst="rect">
              <a:avLst/>
            </a:prstGeom>
            <a:noFill/>
          </p:spPr>
          <p:txBody>
            <a:bodyPr wrap="square" lIns="130046" tIns="65023" rIns="130046" bIns="65023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Caviglia</a:t>
              </a:r>
              <a:endParaRPr lang="it-IT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7" name="Connettore 2 6"/>
            <p:cNvCxnSpPr/>
            <p:nvPr/>
          </p:nvCxnSpPr>
          <p:spPr>
            <a:xfrm flipH="1">
              <a:off x="11470952" y="5740896"/>
              <a:ext cx="716880" cy="1126525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sellaDiTesto 8"/>
            <p:cNvSpPr txBox="1"/>
            <p:nvPr/>
          </p:nvSpPr>
          <p:spPr>
            <a:xfrm>
              <a:off x="9454728" y="3004592"/>
              <a:ext cx="2520280" cy="685314"/>
            </a:xfrm>
            <a:prstGeom prst="rect">
              <a:avLst/>
            </a:prstGeom>
            <a:noFill/>
          </p:spPr>
          <p:txBody>
            <a:bodyPr wrap="square" lIns="130046" tIns="65023" rIns="130046" bIns="65023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Ginocchio</a:t>
              </a:r>
              <a:endParaRPr lang="it-IT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10" name="Connettore 2 9"/>
            <p:cNvCxnSpPr/>
            <p:nvPr/>
          </p:nvCxnSpPr>
          <p:spPr>
            <a:xfrm flipH="1">
              <a:off x="10318824" y="3868688"/>
              <a:ext cx="716880" cy="1126525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9600157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96300" y="0"/>
            <a:ext cx="8807378" cy="1843405"/>
          </a:xfrm>
        </p:spPr>
        <p:txBody>
          <a:bodyPr/>
          <a:lstStyle/>
          <a:p>
            <a:r>
              <a:rPr lang="it-IT" dirty="0" smtClean="0"/>
              <a:t>Provenienza 1/3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0240" y="1906870"/>
            <a:ext cx="6364217" cy="7271208"/>
          </a:xfrm>
        </p:spPr>
        <p:txBody>
          <a:bodyPr/>
          <a:lstStyle/>
          <a:p>
            <a:pPr>
              <a:buNone/>
            </a:pPr>
            <a:endParaRPr lang="it-IT" baseline="30000" dirty="0" smtClean="0"/>
          </a:p>
          <a:p>
            <a:pPr marL="731509" indent="-731509">
              <a:buAutoNum type="arabicParenR"/>
            </a:pPr>
            <a:r>
              <a:rPr lang="it-IT" dirty="0" smtClean="0"/>
              <a:t>Solare : brillamenti </a:t>
            </a:r>
          </a:p>
          <a:p>
            <a:pPr marL="731509" indent="-731509">
              <a:buNone/>
            </a:pPr>
            <a:r>
              <a:rPr lang="it-IT" sz="2800" dirty="0" smtClean="0"/>
              <a:t>         (</a:t>
            </a:r>
            <a:r>
              <a:rPr lang="it-IT" sz="2800" dirty="0"/>
              <a:t>parte su sfondo giallo)</a:t>
            </a:r>
            <a:endParaRPr lang="it-IT" sz="2600" dirty="0"/>
          </a:p>
          <a:p>
            <a:pPr marL="731509" indent="-731509">
              <a:buNone/>
            </a:pPr>
            <a:r>
              <a:rPr lang="it-IT" sz="2600" dirty="0">
                <a:hlinkClick r:id="rId3" action="ppaction://hlinkfile"/>
              </a:rPr>
              <a:t>I brillamenti solari.mp4</a:t>
            </a:r>
            <a:endParaRPr lang="it-IT" sz="2600" dirty="0"/>
          </a:p>
        </p:txBody>
      </p:sp>
      <p:pic>
        <p:nvPicPr>
          <p:cNvPr id="5" name="Immagine 4" descr="solare flar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4952" y="4467154"/>
            <a:ext cx="5530214" cy="3686810"/>
          </a:xfrm>
          <a:prstGeom prst="rect">
            <a:avLst/>
          </a:prstGeom>
        </p:spPr>
      </p:pic>
      <p:grpSp>
        <p:nvGrpSpPr>
          <p:cNvPr id="8" name="Gruppo 7"/>
          <p:cNvGrpSpPr/>
          <p:nvPr/>
        </p:nvGrpSpPr>
        <p:grpSpPr>
          <a:xfrm>
            <a:off x="6430392" y="1852464"/>
            <a:ext cx="6574408" cy="7362655"/>
            <a:chOff x="6430392" y="1564432"/>
            <a:chExt cx="6574408" cy="7362655"/>
          </a:xfrm>
        </p:grpSpPr>
        <p:pic>
          <p:nvPicPr>
            <p:cNvPr id="10" name="Immagine 9" descr="400px-Cosmic_ray_flux_versus_particle_energy.svg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30392" y="1564432"/>
              <a:ext cx="6135546" cy="7362655"/>
            </a:xfrm>
            <a:prstGeom prst="rect">
              <a:avLst/>
            </a:prstGeom>
          </p:spPr>
        </p:pic>
        <p:sp>
          <p:nvSpPr>
            <p:cNvPr id="11" name="CasellaDiTesto 10"/>
            <p:cNvSpPr txBox="1"/>
            <p:nvPr/>
          </p:nvSpPr>
          <p:spPr>
            <a:xfrm>
              <a:off x="10484520" y="5164832"/>
              <a:ext cx="2520280" cy="685314"/>
            </a:xfrm>
            <a:prstGeom prst="rect">
              <a:avLst/>
            </a:prstGeom>
            <a:noFill/>
          </p:spPr>
          <p:txBody>
            <a:bodyPr wrap="square" lIns="130046" tIns="65023" rIns="130046" bIns="65023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Caviglia</a:t>
              </a:r>
              <a:endParaRPr lang="it-IT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12" name="Connettore 2 11"/>
            <p:cNvCxnSpPr/>
            <p:nvPr/>
          </p:nvCxnSpPr>
          <p:spPr>
            <a:xfrm flipH="1">
              <a:off x="11470952" y="5740896"/>
              <a:ext cx="716880" cy="1126525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asellaDiTesto 12"/>
            <p:cNvSpPr txBox="1"/>
            <p:nvPr/>
          </p:nvSpPr>
          <p:spPr>
            <a:xfrm>
              <a:off x="9454728" y="3004592"/>
              <a:ext cx="2520280" cy="685314"/>
            </a:xfrm>
            <a:prstGeom prst="rect">
              <a:avLst/>
            </a:prstGeom>
            <a:noFill/>
          </p:spPr>
          <p:txBody>
            <a:bodyPr wrap="square" lIns="130046" tIns="65023" rIns="130046" bIns="65023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Ginocchio</a:t>
              </a:r>
              <a:endParaRPr lang="it-IT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14" name="Connettore 2 13"/>
            <p:cNvCxnSpPr/>
            <p:nvPr/>
          </p:nvCxnSpPr>
          <p:spPr>
            <a:xfrm flipH="1">
              <a:off x="10318824" y="3868688"/>
              <a:ext cx="716880" cy="1126525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28781864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93888" y="0"/>
            <a:ext cx="8807378" cy="1843405"/>
          </a:xfrm>
        </p:spPr>
        <p:txBody>
          <a:bodyPr/>
          <a:lstStyle/>
          <a:p>
            <a:r>
              <a:rPr lang="it-IT" dirty="0" smtClean="0"/>
              <a:t>Provenienza 2/3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0240" y="1906870"/>
            <a:ext cx="5954571" cy="7271208"/>
          </a:xfrm>
        </p:spPr>
        <p:txBody>
          <a:bodyPr/>
          <a:lstStyle/>
          <a:p>
            <a:pPr>
              <a:buNone/>
            </a:pPr>
            <a:r>
              <a:rPr lang="it-IT" sz="4000" dirty="0"/>
              <a:t>2) Galattica : fenomeni cosmici violenti </a:t>
            </a:r>
          </a:p>
          <a:p>
            <a:pPr>
              <a:buNone/>
            </a:pPr>
            <a:r>
              <a:rPr lang="it-IT" sz="2800" dirty="0"/>
              <a:t>     ( parte su sfondo azzurro) </a:t>
            </a:r>
          </a:p>
          <a:p>
            <a:pPr>
              <a:buNone/>
            </a:pPr>
            <a:endParaRPr lang="it-IT" sz="2800" dirty="0"/>
          </a:p>
          <a:p>
            <a:r>
              <a:rPr lang="it-IT" sz="3400" dirty="0" err="1"/>
              <a:t>Supernovae</a:t>
            </a:r>
            <a:endParaRPr lang="it-IT" sz="3400" dirty="0"/>
          </a:p>
          <a:p>
            <a:r>
              <a:rPr lang="it-IT" sz="3400" dirty="0"/>
              <a:t>Stelle a neutroni</a:t>
            </a:r>
          </a:p>
          <a:p>
            <a:r>
              <a:rPr lang="it-IT" sz="3400" dirty="0"/>
              <a:t>Pulsar</a:t>
            </a:r>
          </a:p>
          <a:p>
            <a:r>
              <a:rPr lang="it-IT" sz="3400" dirty="0"/>
              <a:t>Buchi neri</a:t>
            </a:r>
          </a:p>
          <a:p>
            <a:r>
              <a:rPr lang="it-IT" sz="3400" dirty="0"/>
              <a:t>…</a:t>
            </a:r>
          </a:p>
        </p:txBody>
      </p:sp>
      <p:grpSp>
        <p:nvGrpSpPr>
          <p:cNvPr id="7" name="Gruppo 6"/>
          <p:cNvGrpSpPr/>
          <p:nvPr/>
        </p:nvGrpSpPr>
        <p:grpSpPr>
          <a:xfrm>
            <a:off x="6430392" y="1924472"/>
            <a:ext cx="6574408" cy="7362655"/>
            <a:chOff x="6430392" y="1564432"/>
            <a:chExt cx="6574408" cy="7362655"/>
          </a:xfrm>
        </p:grpSpPr>
        <p:pic>
          <p:nvPicPr>
            <p:cNvPr id="8" name="Immagine 7" descr="400px-Cosmic_ray_flux_versus_particle_energy.sv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30392" y="1564432"/>
              <a:ext cx="6135546" cy="7362655"/>
            </a:xfrm>
            <a:prstGeom prst="rect">
              <a:avLst/>
            </a:prstGeom>
          </p:spPr>
        </p:pic>
        <p:sp>
          <p:nvSpPr>
            <p:cNvPr id="9" name="CasellaDiTesto 8"/>
            <p:cNvSpPr txBox="1"/>
            <p:nvPr/>
          </p:nvSpPr>
          <p:spPr>
            <a:xfrm>
              <a:off x="10484520" y="5164832"/>
              <a:ext cx="2520280" cy="685314"/>
            </a:xfrm>
            <a:prstGeom prst="rect">
              <a:avLst/>
            </a:prstGeom>
            <a:noFill/>
          </p:spPr>
          <p:txBody>
            <a:bodyPr wrap="square" lIns="130046" tIns="65023" rIns="130046" bIns="65023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Caviglia</a:t>
              </a:r>
              <a:endParaRPr lang="it-IT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10" name="Connettore 2 9"/>
            <p:cNvCxnSpPr/>
            <p:nvPr/>
          </p:nvCxnSpPr>
          <p:spPr>
            <a:xfrm flipH="1">
              <a:off x="11470952" y="5740896"/>
              <a:ext cx="716880" cy="1126525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sellaDiTesto 10"/>
            <p:cNvSpPr txBox="1"/>
            <p:nvPr/>
          </p:nvSpPr>
          <p:spPr>
            <a:xfrm>
              <a:off x="9454728" y="3004592"/>
              <a:ext cx="2520280" cy="685314"/>
            </a:xfrm>
            <a:prstGeom prst="rect">
              <a:avLst/>
            </a:prstGeom>
            <a:noFill/>
          </p:spPr>
          <p:txBody>
            <a:bodyPr wrap="square" lIns="130046" tIns="65023" rIns="130046" bIns="65023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b="1" dirty="0" smtClean="0">
                  <a:solidFill>
                    <a:srgbClr val="FF0000"/>
                  </a:solidFill>
                  <a:latin typeface="Arial" charset="0"/>
                  <a:cs typeface="Arial" charset="0"/>
                </a:rPr>
                <a:t>Ginocchio</a:t>
              </a:r>
              <a:endParaRPr lang="it-IT" b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12" name="Connettore 2 11"/>
            <p:cNvCxnSpPr/>
            <p:nvPr/>
          </p:nvCxnSpPr>
          <p:spPr>
            <a:xfrm flipH="1">
              <a:off x="10318824" y="3868688"/>
              <a:ext cx="716880" cy="1126525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12573859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93888" y="0"/>
            <a:ext cx="8807378" cy="1843405"/>
          </a:xfrm>
        </p:spPr>
        <p:txBody>
          <a:bodyPr/>
          <a:lstStyle/>
          <a:p>
            <a:r>
              <a:rPr lang="it-IT" dirty="0" smtClean="0"/>
              <a:t>Provenienza 3/</a:t>
            </a:r>
            <a:r>
              <a:rPr lang="it-IT" dirty="0" err="1" smtClean="0"/>
              <a:t>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0240" y="1906870"/>
            <a:ext cx="4520812" cy="7271208"/>
          </a:xfrm>
        </p:spPr>
        <p:txBody>
          <a:bodyPr/>
          <a:lstStyle/>
          <a:p>
            <a:pPr>
              <a:buNone/>
            </a:pPr>
            <a:r>
              <a:rPr lang="it-IT" sz="4000" dirty="0"/>
              <a:t>3) Extra – Galattica</a:t>
            </a:r>
          </a:p>
          <a:p>
            <a:pPr>
              <a:buNone/>
            </a:pPr>
            <a:r>
              <a:rPr lang="it-IT" sz="2800" dirty="0"/>
              <a:t>     ( parte su sfondo violetto)</a:t>
            </a:r>
          </a:p>
          <a:p>
            <a:pPr>
              <a:buNone/>
            </a:pPr>
            <a:r>
              <a:rPr lang="it-IT" sz="2800" dirty="0"/>
              <a:t> </a:t>
            </a:r>
          </a:p>
          <a:p>
            <a:pPr>
              <a:buNone/>
            </a:pPr>
            <a:endParaRPr lang="it-IT" sz="2600" dirty="0"/>
          </a:p>
          <a:p>
            <a:r>
              <a:rPr lang="it-IT" sz="3400" dirty="0"/>
              <a:t>Nuclei di galassie attive (AGN)</a:t>
            </a:r>
          </a:p>
          <a:p>
            <a:r>
              <a:rPr lang="it-IT" sz="3400" dirty="0"/>
              <a:t>Lampi gamma (GRB)</a:t>
            </a:r>
          </a:p>
          <a:p>
            <a:r>
              <a:rPr lang="it-IT" sz="3400" dirty="0"/>
              <a:t>Quasar</a:t>
            </a:r>
          </a:p>
          <a:p>
            <a:r>
              <a:rPr lang="it-IT" sz="3400" dirty="0"/>
              <a:t>…</a:t>
            </a:r>
          </a:p>
          <a:p>
            <a:pPr>
              <a:buNone/>
            </a:pPr>
            <a:endParaRPr lang="it-IT" sz="3400" dirty="0"/>
          </a:p>
          <a:p>
            <a:pPr>
              <a:buNone/>
            </a:pPr>
            <a:endParaRPr lang="it-IT" sz="3400" dirty="0"/>
          </a:p>
        </p:txBody>
      </p:sp>
      <p:pic>
        <p:nvPicPr>
          <p:cNvPr id="4" name="Immagine 3" descr="400px-Cosmic_ray_flux_versus_particle_energy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71052" y="1906871"/>
            <a:ext cx="6135546" cy="7362655"/>
          </a:xfrm>
          <a:prstGeom prst="rect">
            <a:avLst/>
          </a:prstGeom>
        </p:spPr>
      </p:pic>
      <p:cxnSp>
        <p:nvCxnSpPr>
          <p:cNvPr id="7" name="Connettore 2 6"/>
          <p:cNvCxnSpPr/>
          <p:nvPr/>
        </p:nvCxnSpPr>
        <p:spPr>
          <a:xfrm flipH="1">
            <a:off x="10174808" y="6028928"/>
            <a:ext cx="716880" cy="112652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10462840" y="5236840"/>
            <a:ext cx="2201122" cy="685314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Caviglia</a:t>
            </a:r>
            <a:endParaRPr lang="it-IT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803678" y="7129850"/>
            <a:ext cx="2201122" cy="685314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UHECR</a:t>
            </a:r>
            <a:endParaRPr lang="it-IT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8662640" y="3364632"/>
            <a:ext cx="2520280" cy="685314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Ginocchio</a:t>
            </a:r>
            <a:endParaRPr lang="it-IT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11" name="Connettore 2 10"/>
          <p:cNvCxnSpPr/>
          <p:nvPr/>
        </p:nvCxnSpPr>
        <p:spPr>
          <a:xfrm flipH="1">
            <a:off x="8950672" y="4084712"/>
            <a:ext cx="716880" cy="112652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244547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372</Words>
  <Application>Microsoft Office PowerPoint</Application>
  <PresentationFormat>Personalizzato</PresentationFormat>
  <Paragraphs>81</Paragraphs>
  <Slides>11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Default</vt:lpstr>
      <vt:lpstr>I RAGGI COSMICI OGGI: Cosa rimane da scoprire?</vt:lpstr>
      <vt:lpstr>Cosa sono i raggi cosmici secondari?</vt:lpstr>
      <vt:lpstr>Cosa sono i raggi cosmici primari?</vt:lpstr>
      <vt:lpstr>Che energie hanno i RCP ? </vt:lpstr>
      <vt:lpstr>Problemi ancora aperti…</vt:lpstr>
      <vt:lpstr>Origine e provenienza dei raggi cosmici</vt:lpstr>
      <vt:lpstr>Provenienza 1/3</vt:lpstr>
      <vt:lpstr>Provenienza 2/3</vt:lpstr>
      <vt:lpstr>Provenienza 3/3</vt:lpstr>
      <vt:lpstr>Propagazione nello spazio</vt:lpstr>
      <vt:lpstr>Perché studiamo i RC oggi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radiazione che viene dall’alto Marta Sconza IV A</dc:title>
  <dc:creator>Marina Canali</dc:creator>
  <cp:lastModifiedBy>Marina Canali</cp:lastModifiedBy>
  <cp:revision>68</cp:revision>
  <dcterms:modified xsi:type="dcterms:W3CDTF">2016-07-18T17:05:15Z</dcterms:modified>
</cp:coreProperties>
</file>