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30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1" autoAdjust="0"/>
  </p:normalViewPr>
  <p:slideViewPr>
    <p:cSldViewPr>
      <p:cViewPr>
        <p:scale>
          <a:sx n="48" d="100"/>
          <a:sy n="48" d="100"/>
        </p:scale>
        <p:origin x="-402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5170308321906401E-2"/>
          <c:w val="0.81307842545972964"/>
          <c:h val="0.9034034270164806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711086723323923"/>
                  <c:y val="-0.2452276992054155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7570106589463896E-3"/>
                  <c:y val="-7.386546091530184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9,9%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4214734777368438E-2"/>
                  <c:y val="2.7180199155953797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32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~ 0,1%</a:t>
                    </a:r>
                    <a:endParaRPr lang="en-US" sz="32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Val val="1"/>
            </c:dLbl>
            <c:delete val="1"/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</c:dLbls>
          <c:cat>
            <c:strRef>
              <c:f>Foglio1!$A$2:$A$4</c:f>
              <c:strCache>
                <c:ptCount val="3"/>
                <c:pt idx="0">
                  <c:v>protoni</c:v>
                </c:pt>
                <c:pt idx="1">
                  <c:v>nuclei di elio</c:v>
                </c:pt>
                <c:pt idx="2">
                  <c:v>altro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</c:v>
                </c:pt>
                <c:pt idx="1">
                  <c:v>0.98</c:v>
                </c:pt>
                <c:pt idx="2">
                  <c:v>2.0000000000000032E-2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767755092864065"/>
          <c:y val="0.17169096810861267"/>
          <c:w val="0.22686103516924766"/>
          <c:h val="0.49327205652948758"/>
        </c:manualLayout>
      </c:layout>
      <c:txPr>
        <a:bodyPr/>
        <a:lstStyle/>
        <a:p>
          <a:pPr>
            <a:defRPr sz="4800"/>
          </a:pPr>
          <a:endParaRPr lang="it-IT"/>
        </a:p>
      </c:txPr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912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3014277-F927-42CA-A009-8D98452D5A60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2778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Flusso dei raggi cosmici in funzione della loro energia. La parte su sfondo giallo è ritenuta essere di origine solare, la parte su sfondo azzurro di origine galattica, la parte di più alta energia di origine extragalattica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3014277-F927-42CA-A009-8D98452D5A60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3014277-F927-42CA-A009-8D98452D5A60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3014277-F927-42CA-A009-8D98452D5A60}" type="slidenum">
              <a:rPr lang="it-IT" smtClean="0">
                <a:solidFill>
                  <a:prstClr val="black"/>
                </a:solidFill>
              </a:rPr>
              <a:pPr/>
              <a:t>9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50800" tIns="50800" rIns="50800" bIns="50800" anchor="b"/>
          <a:lstStyle>
            <a:lvl1pPr defTabSz="584200">
              <a:defRPr sz="8000" b="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effectLst/>
              </a:defRPr>
            </a:pPr>
            <a:r>
              <a:rPr sz="8000"/>
              <a:t>Titolo Testo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975358" y="2623536"/>
            <a:ext cx="11054083" cy="2903504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Titolo Testo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950718" y="5527040"/>
            <a:ext cx="9103362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9970345" y="9234310"/>
            <a:ext cx="481778" cy="475676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Titolo Testo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uno</a:t>
            </a:r>
          </a:p>
          <a:p>
            <a:pPr lvl="1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due</a:t>
            </a:r>
          </a:p>
          <a:p>
            <a:pPr lvl="2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tre</a:t>
            </a:r>
          </a:p>
          <a:p>
            <a:pPr lvl="3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 livello quattro</a:t>
            </a:r>
          </a:p>
          <a:p>
            <a:pPr lvl="4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 5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9320107" y="9040141"/>
            <a:ext cx="481777" cy="475675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50800" tIns="50800" rIns="50800" bIns="50800" anchor="b"/>
          <a:lstStyle>
            <a:lvl1pPr defTabSz="584200">
              <a:defRPr sz="6000" b="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effectLst/>
              </a:defRPr>
            </a:pPr>
            <a:r>
              <a:rPr sz="6000"/>
              <a:t>Titolo Testo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0" algn="ctr" defTabSz="584200">
              <a:spcBef>
                <a:spcPts val="0"/>
              </a:spcBef>
              <a:buSzTx/>
              <a:buFontTx/>
              <a:buNone/>
              <a:defRPr sz="32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50800" tIns="50800" rIns="50800" bIns="50800"/>
          <a:lstStyle>
            <a:lvl1pPr defTabSz="584200">
              <a:defRPr sz="8000" b="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effectLst/>
              </a:defRPr>
            </a:pPr>
            <a:r>
              <a:rPr sz="8000"/>
              <a:t>Titolo Testo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50800" tIns="50800" rIns="50800" bIns="50800"/>
          <a:lstStyle>
            <a:lvl1pPr defTabSz="584200">
              <a:defRPr sz="8000" b="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>
                <a:effectLst/>
              </a:defRPr>
            </a:pPr>
            <a:r>
              <a:rPr sz="8000"/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028700" indent="-342900" defTabSz="584200">
              <a:spcBef>
                <a:spcPts val="3200"/>
              </a:spcBef>
              <a:buSzPct val="75000"/>
              <a:buFontTx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3716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7145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6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270000" y="6362700"/>
            <a:ext cx="10464800" cy="2908300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0833" indent="-296333" algn="ctr" defTabSz="584200">
              <a:spcBef>
                <a:spcPts val="0"/>
              </a:spcBef>
              <a:buSzPct val="75000"/>
              <a:buFontTx/>
              <a:buChar char="•"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85333" indent="-296333" algn="ctr" defTabSz="584200">
              <a:spcBef>
                <a:spcPts val="0"/>
              </a:spcBef>
              <a:buSzPct val="75000"/>
              <a:buFontTx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29833" indent="-296333" algn="ctr" defTabSz="584200">
              <a:spcBef>
                <a:spcPts val="0"/>
              </a:spcBef>
              <a:buSzPct val="75000"/>
              <a:buFontTx/>
              <a:buChar char="•"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74333" indent="-296333" algn="ctr" defTabSz="584200">
              <a:spcBef>
                <a:spcPts val="0"/>
              </a:spcBef>
              <a:buSzPct val="75000"/>
              <a:buFontTx/>
              <a:buChar char="•"/>
              <a:defRPr sz="2400">
                <a:ln w="9525"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>
              <a:defRPr sz="1800"/>
            </a:pPr>
            <a:r>
              <a:rPr sz="2400"/>
              <a:t>Corpo livello uno</a:t>
            </a:r>
          </a:p>
          <a:p>
            <a:pPr lvl="1">
              <a:defRPr sz="1800"/>
            </a:pPr>
            <a:r>
              <a:rPr sz="2400"/>
              <a:t>Corpo livello due</a:t>
            </a:r>
          </a:p>
          <a:p>
            <a:pPr lvl="2">
              <a:defRPr sz="1800"/>
            </a:pPr>
            <a:r>
              <a:rPr sz="2400"/>
              <a:t>Corpo livello tre</a:t>
            </a:r>
          </a:p>
          <a:p>
            <a:pPr lvl="3">
              <a:defRPr sz="1800"/>
            </a:pPr>
            <a:r>
              <a:rPr sz="2400"/>
              <a:t>Corpo livello quattro</a:t>
            </a:r>
          </a:p>
          <a:p>
            <a:pPr lvl="4">
              <a:defRPr sz="1800"/>
            </a:pPr>
            <a:r>
              <a:rPr sz="2400"/>
              <a:t>Livello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311797" y="9251950"/>
            <a:ext cx="368505" cy="381000"/>
          </a:xfrm>
          <a:prstGeom prst="rect">
            <a:avLst/>
          </a:prstGeom>
        </p:spPr>
        <p:txBody>
          <a:bodyPr lIns="50800" tIns="50800" rIns="50800" bIns="50800"/>
          <a:lstStyle>
            <a:lvl1pPr algn="ctr" defTabSz="584200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BEEF4"/>
            </a:gs>
            <a:gs pos="50000">
              <a:srgbClr val="C0D0ED"/>
            </a:gs>
            <a:gs pos="100000">
              <a:srgbClr val="E0E7F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-1" y="9266721"/>
            <a:ext cx="13004803" cy="500646"/>
            <a:chOff x="0" y="-7499"/>
            <a:chExt cx="13004802" cy="500644"/>
          </a:xfrm>
        </p:grpSpPr>
        <p:sp>
          <p:nvSpPr>
            <p:cNvPr id="2" name="Shape 2"/>
            <p:cNvSpPr/>
            <p:nvPr/>
          </p:nvSpPr>
          <p:spPr>
            <a:xfrm>
              <a:off x="0" y="6268"/>
              <a:ext cx="13004802" cy="473114"/>
            </a:xfrm>
            <a:prstGeom prst="rect">
              <a:avLst/>
            </a:prstGeom>
            <a:solidFill>
              <a:srgbClr val="DBEEF4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1300480">
                <a:defRPr sz="2400" b="1">
                  <a:solidFill>
                    <a:srgbClr val="254061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-7499"/>
              <a:ext cx="13004802" cy="5006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2" tIns="65022" rIns="65022" bIns="65022" numCol="1" anchor="ctr">
              <a:spAutoFit/>
            </a:bodyPr>
            <a:lstStyle>
              <a:lvl1pPr defTabSz="1300480">
                <a:defRPr sz="2400" b="1">
                  <a:solidFill>
                    <a:srgbClr val="25406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lang="it-IT" sz="2400" b="1" dirty="0" smtClean="0">
                  <a:solidFill>
                    <a:srgbClr val="254061"/>
                  </a:solidFill>
                </a:rPr>
                <a:t>Relazione finale alle classi</a:t>
              </a:r>
              <a:r>
                <a:rPr lang="it-IT" sz="2400" b="1" baseline="0" dirty="0" smtClean="0">
                  <a:solidFill>
                    <a:srgbClr val="254061"/>
                  </a:solidFill>
                </a:rPr>
                <a:t> quarte – 14 Marzo 2016</a:t>
              </a:r>
              <a:endParaRPr sz="2400" b="1" dirty="0">
                <a:solidFill>
                  <a:srgbClr val="254061"/>
                </a:solidFill>
              </a:endParaRPr>
            </a:p>
          </p:txBody>
        </p:sp>
      </p:grpSp>
      <p:pic>
        <p:nvPicPr>
          <p:cNvPr id="5" name="image2.png"/>
          <p:cNvPicPr/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-2" y="-2"/>
            <a:ext cx="1800857" cy="1702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3.png" descr="XMM.png"/>
          <p:cNvPicPr/>
          <p:nvPr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-2" y="8514095"/>
            <a:ext cx="1945819" cy="1239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4.png" descr="SArdinia.png"/>
          <p:cNvPicPr/>
          <p:nvPr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11110911" y="8460006"/>
            <a:ext cx="1893890" cy="1293595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jpeg" descr="index.jpg"/>
          <p:cNvPicPr/>
          <p:nvPr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11827791" y="-2"/>
            <a:ext cx="1177010" cy="170856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996299" y="104141"/>
            <a:ext cx="8807379" cy="2171699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>
                <a:lumMod val="75000"/>
              </a:schemeClr>
            </a:solidFill>
            <a:miter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 anchor="ctr">
            <a:normAutofit/>
          </a:bodyPr>
          <a:lstStyle/>
          <a:p>
            <a:pPr lvl="0">
              <a:defRPr sz="1800" b="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Titolo</a:t>
            </a:r>
            <a:r>
              <a:rPr sz="6200" b="1" dirty="0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6200" b="1" dirty="0" err="1">
                <a:ln w="17895">
                  <a:solidFill>
                    <a:srgbClr val="376092"/>
                  </a:solidFill>
                </a:ln>
                <a:solidFill>
                  <a:srgbClr val="C6D9F1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rPr>
              <a:t>Testo</a:t>
            </a:r>
            <a:endParaRPr sz="6200" b="1" dirty="0">
              <a:ln w="17895">
                <a:solidFill>
                  <a:srgbClr val="376092"/>
                </a:solidFill>
              </a:ln>
              <a:solidFill>
                <a:srgbClr val="C6D9F1"/>
              </a:solidFill>
              <a:effectLst>
                <a:outerShdw blurRad="38100" dist="20320" dir="1800000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650238" y="2275838"/>
            <a:ext cx="11704324" cy="6777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2" rIns="65022" bIns="65022">
            <a:normAutofit/>
          </a:bodyPr>
          <a:lstStyle/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uno</a:t>
            </a:r>
            <a:endParaRPr sz="4400" dirty="0">
              <a:ln w="13096">
                <a:solidFill>
                  <a:srgbClr val="0F253F"/>
                </a:solidFill>
              </a:ln>
              <a:solidFill>
                <a:srgbClr val="0F253F"/>
              </a:solidFill>
            </a:endParaRPr>
          </a:p>
          <a:p>
            <a:pPr lvl="1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due</a:t>
            </a:r>
          </a:p>
          <a:p>
            <a:pPr lvl="2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tre</a:t>
            </a:r>
            <a:endParaRPr sz="4400" dirty="0">
              <a:ln w="13096">
                <a:solidFill>
                  <a:srgbClr val="0F253F"/>
                </a:solidFill>
              </a:ln>
              <a:solidFill>
                <a:srgbClr val="0F253F"/>
              </a:solidFill>
            </a:endParaRPr>
          </a:p>
          <a:p>
            <a:pPr lvl="3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Corpo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</a:t>
            </a: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quattro</a:t>
            </a:r>
            <a:endParaRPr sz="4400" dirty="0">
              <a:ln w="13096">
                <a:solidFill>
                  <a:srgbClr val="0F253F"/>
                </a:solidFill>
              </a:ln>
              <a:solidFill>
                <a:srgbClr val="0F253F"/>
              </a:solidFill>
            </a:endParaRPr>
          </a:p>
          <a:p>
            <a:pPr lvl="4">
              <a:defRPr sz="1800">
                <a:ln w="9525">
                  <a:noFill/>
                </a:ln>
                <a:solidFill>
                  <a:srgbClr val="000000"/>
                </a:solidFill>
              </a:defRPr>
            </a:pPr>
            <a:r>
              <a:rPr sz="4400" dirty="0" err="1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Livello</a:t>
            </a:r>
            <a:r>
              <a:rPr sz="4400" dirty="0">
                <a:ln w="13096">
                  <a:solidFill>
                    <a:srgbClr val="0F253F"/>
                  </a:solidFill>
                </a:ln>
                <a:solidFill>
                  <a:srgbClr val="0F253F"/>
                </a:solidFill>
              </a:rPr>
              <a:t>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xStyles>
    <p:titleStyle>
      <a:lvl1pPr algn="ctr" defTabSz="1300480">
        <a:defRPr sz="6200" b="1" cap="none" spc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solidFill>
            <a:schemeClr val="accent1">
              <a:lumMod val="50000"/>
            </a:schemeClr>
          </a:solidFill>
          <a:effectLst/>
          <a:latin typeface="Calibri"/>
          <a:ea typeface="Calibri"/>
          <a:cs typeface="Calibri"/>
          <a:sym typeface="Calibri"/>
        </a:defRPr>
      </a:lvl1pPr>
      <a:lvl2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2pPr>
      <a:lvl3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3pPr>
      <a:lvl4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4pPr>
      <a:lvl5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5pPr>
      <a:lvl6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6pPr>
      <a:lvl7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7pPr>
      <a:lvl8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8pPr>
      <a:lvl9pPr algn="ctr" defTabSz="1300480">
        <a:defRPr sz="6200" b="1">
          <a:ln w="17895">
            <a:solidFill>
              <a:srgbClr val="376092"/>
            </a:solidFill>
          </a:ln>
          <a:solidFill>
            <a:srgbClr val="C6D9F1"/>
          </a:solidFill>
          <a:effectLst>
            <a:outerShdw blurRad="38100" dist="20320" dir="1800000" rotWithShape="0">
              <a:srgbClr val="000000">
                <a:alpha val="40000"/>
              </a:srgbClr>
            </a:outerShdw>
          </a:effectLst>
          <a:latin typeface="Calibri"/>
          <a:ea typeface="Calibri"/>
          <a:cs typeface="Calibri"/>
          <a:sym typeface="Calibri"/>
        </a:defRPr>
      </a:lvl9pPr>
    </p:titleStyle>
    <p:bodyStyle>
      <a:lvl1pPr marL="471487" indent="-471487" defTabSz="1300480">
        <a:spcBef>
          <a:spcPts val="1000"/>
        </a:spcBef>
        <a:buSzPct val="100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1pPr>
      <a:lvl2pPr marL="906234" indent="-449034" defTabSz="1300480">
        <a:spcBef>
          <a:spcPts val="1000"/>
        </a:spcBef>
        <a:buSzPct val="100000"/>
        <a:buFont typeface="Arial"/>
        <a:buChar char="–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2pPr>
      <a:lvl3pPr marL="1333500" indent="-419100" defTabSz="1300480">
        <a:spcBef>
          <a:spcPts val="1000"/>
        </a:spcBef>
        <a:buSzPct val="100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3pPr>
      <a:lvl4pPr marL="1874520" indent="-502919" defTabSz="1300480">
        <a:spcBef>
          <a:spcPts val="1000"/>
        </a:spcBef>
        <a:buSzPct val="100000"/>
        <a:buFont typeface="Arial"/>
        <a:buChar char="–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4pPr>
      <a:lvl5pPr marL="2331720" indent="-502920" defTabSz="1300480">
        <a:spcBef>
          <a:spcPts val="1000"/>
        </a:spcBef>
        <a:buSzPct val="100000"/>
        <a:buFont typeface="Arial"/>
        <a:buChar char="»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5pPr>
      <a:lvl6pPr marL="27657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6pPr>
      <a:lvl7pPr marL="32102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7pPr>
      <a:lvl8pPr marL="36547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8pPr>
      <a:lvl9pPr marL="4099277" indent="-543277" defTabSz="1300480">
        <a:spcBef>
          <a:spcPts val="1000"/>
        </a:spcBef>
        <a:buSzPct val="75000"/>
        <a:buFont typeface="Arial"/>
        <a:buChar char="•"/>
        <a:defRPr sz="4400">
          <a:ln w="13096">
            <a:solidFill>
              <a:srgbClr val="0F253F"/>
            </a:solidFill>
          </a:ln>
          <a:solidFill>
            <a:srgbClr val="0F253F"/>
          </a:solidFill>
          <a:latin typeface="Calibri"/>
          <a:ea typeface="Calibri"/>
          <a:cs typeface="Calibri"/>
          <a:sym typeface="Calibri"/>
        </a:defRPr>
      </a:lvl9pPr>
    </p:bodyStyle>
    <p:otherStyle>
      <a:lvl1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1300480"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I%20brillamenti%20solari.mp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ctrTitle"/>
          </p:nvPr>
        </p:nvSpPr>
        <p:spPr>
          <a:xfrm>
            <a:off x="1074597" y="1804458"/>
            <a:ext cx="11054080" cy="2352261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I RAGGI COSMICI OGGI:</a:t>
            </a:r>
            <a:br>
              <a:rPr lang="it-IT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it-IT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Cosa rimane da scoprire</a:t>
            </a:r>
            <a:r>
              <a:rPr lang="it-IT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?</a:t>
            </a:r>
            <a:endParaRPr lang="it-IT" sz="400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6" name="Immagine 5" descr="400px-Cosmic_ray_flux_versus_particle_energ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3888" y="4372744"/>
            <a:ext cx="4104456" cy="4925347"/>
          </a:xfrm>
          <a:prstGeom prst="rect">
            <a:avLst/>
          </a:prstGeom>
        </p:spPr>
      </p:pic>
      <p:sp>
        <p:nvSpPr>
          <p:cNvPr id="15362" name="AutoShape 2" descr="Risultati immagini per puls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0352" y="4732784"/>
            <a:ext cx="5328592" cy="359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228978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477" y="268288"/>
            <a:ext cx="10036315" cy="102411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Propagazione nello spazio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33" y="2009282"/>
            <a:ext cx="7638315" cy="597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7870552" y="1996480"/>
            <a:ext cx="4960476" cy="5548183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it-IT" sz="3200" dirty="0"/>
              <a:t>Protoni ed elettroni non possono fornirci indicazioni sulla loro provenienza. </a:t>
            </a:r>
          </a:p>
          <a:p>
            <a:r>
              <a:rPr lang="it-IT" sz="3200" dirty="0"/>
              <a:t>Ma vi sono due eccezioni:</a:t>
            </a:r>
          </a:p>
          <a:p>
            <a:endParaRPr lang="it-IT" sz="3200" dirty="0"/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it-IT" sz="3200" dirty="0"/>
              <a:t>Particelle neutre (Raggi gamma e neutrini)</a:t>
            </a:r>
          </a:p>
          <a:p>
            <a:endParaRPr lang="it-IT" sz="3200" dirty="0"/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it-IT" sz="3200" dirty="0"/>
              <a:t>Protoni particolarmente energetici (&gt; 10</a:t>
            </a:r>
            <a:r>
              <a:rPr lang="it-IT" sz="3200" baseline="30000" dirty="0"/>
              <a:t>18</a:t>
            </a:r>
            <a:r>
              <a:rPr lang="it-IT" sz="3200" dirty="0"/>
              <a:t>eV)</a:t>
            </a:r>
          </a:p>
        </p:txBody>
      </p:sp>
    </p:spTree>
    <p:extLst>
      <p:ext uri="{BB962C8B-B14F-4D97-AF65-F5344CB8AC3E}">
        <p14:creationId xmlns="" xmlns:p14="http://schemas.microsoft.com/office/powerpoint/2010/main" val="4000511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700" dirty="0"/>
              <a:t>Perché studiamo i RC oggi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Alcuni (rari) possiedono energie che non si riusciranno mai a raggiungere sulla terra.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Comprenderne la provenienza / energia può aiutarci nello studio delle sorgenti galattiche/extragalattiche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1381831" y="4364743"/>
            <a:ext cx="1843405" cy="614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146939" y="4057509"/>
            <a:ext cx="6349505" cy="1707135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3400" dirty="0">
                <a:solidFill>
                  <a:srgbClr val="FF0000"/>
                </a:solidFill>
                <a:latin typeface="Arial" charset="0"/>
                <a:cs typeface="Arial" charset="0"/>
              </a:rPr>
              <a:t>Possibilità di scoprire fenomeni nuovi impossibili da studiare con gli acceleratori</a:t>
            </a:r>
          </a:p>
        </p:txBody>
      </p:sp>
    </p:spTree>
    <p:extLst>
      <p:ext uri="{BB962C8B-B14F-4D97-AF65-F5344CB8AC3E}">
        <p14:creationId xmlns="" xmlns:p14="http://schemas.microsoft.com/office/powerpoint/2010/main" val="38398705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682" y="165877"/>
            <a:ext cx="9985109" cy="1292402"/>
          </a:xfrm>
        </p:spPr>
        <p:txBody>
          <a:bodyPr>
            <a:normAutofit/>
          </a:bodyPr>
          <a:lstStyle/>
          <a:p>
            <a:r>
              <a:rPr lang="it-IT" sz="5100" dirty="0"/>
              <a:t>Cosa sono i raggi cosmici secondari?</a:t>
            </a:r>
          </a:p>
        </p:txBody>
      </p:sp>
      <p:pic>
        <p:nvPicPr>
          <p:cNvPr id="5" name="Segnaposto contenuto 3" descr="radiazione_02.jpg"/>
          <p:cNvPicPr>
            <a:picLocks noChangeAspect="1"/>
          </p:cNvPicPr>
          <p:nvPr/>
        </p:nvPicPr>
        <p:blipFill>
          <a:blip r:embed="rId2" cstate="print"/>
          <a:srcRect l="1539" r="3076" b="4457"/>
          <a:stretch>
            <a:fillRect/>
          </a:stretch>
        </p:blipFill>
        <p:spPr>
          <a:xfrm>
            <a:off x="329872" y="2356521"/>
            <a:ext cx="12334479" cy="5669902"/>
          </a:xfrm>
          <a:prstGeom prst="rect">
            <a:avLst/>
          </a:prstGeom>
          <a:ln w="57150">
            <a:solidFill>
              <a:srgbClr val="FF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="" xmlns:p14="http://schemas.microsoft.com/office/powerpoint/2010/main" val="2367208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477" y="370699"/>
            <a:ext cx="10036315" cy="1024114"/>
          </a:xfrm>
        </p:spPr>
        <p:txBody>
          <a:bodyPr/>
          <a:lstStyle/>
          <a:p>
            <a:r>
              <a:rPr lang="it-IT" sz="5100" dirty="0"/>
              <a:t>Cosa sono i raggi cosmici primari?</a:t>
            </a: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="" xmlns:p14="http://schemas.microsoft.com/office/powerpoint/2010/main" val="161468668"/>
              </p:ext>
            </p:extLst>
          </p:nvPr>
        </p:nvGraphicFramePr>
        <p:xfrm>
          <a:off x="525736" y="3004592"/>
          <a:ext cx="12186954" cy="747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64951" y="1644235"/>
            <a:ext cx="11572486" cy="1608643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it-IT" sz="3200" dirty="0" smtClean="0"/>
              <a:t>Sono particelle che partono dalle loro sorgenti e arrivano fino al nostro pianeta, entrano in atmosfera e collidono con le molecole d’aria. Sono essenzialmente:</a:t>
            </a:r>
            <a:endParaRPr lang="it-IT" sz="3200" dirty="0"/>
          </a:p>
        </p:txBody>
      </p:sp>
    </p:spTree>
    <p:extLst>
      <p:ext uri="{BB962C8B-B14F-4D97-AF65-F5344CB8AC3E}">
        <p14:creationId xmlns="" xmlns:p14="http://schemas.microsoft.com/office/powerpoint/2010/main" val="1249750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1477" y="268288"/>
            <a:ext cx="10036315" cy="1126525"/>
          </a:xfrm>
        </p:spPr>
        <p:txBody>
          <a:bodyPr>
            <a:noAutofit/>
          </a:bodyPr>
          <a:lstStyle/>
          <a:p>
            <a:r>
              <a:rPr lang="it-IT" sz="4600" dirty="0"/>
              <a:t>Che energie hanno i RCP ? </a:t>
            </a:r>
          </a:p>
        </p:txBody>
      </p:sp>
      <p:pic>
        <p:nvPicPr>
          <p:cNvPr id="2051" name="Picture 3" descr="C:\Users\Alessia\Downloads\IMG_056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304" y="1780456"/>
            <a:ext cx="6678346" cy="73305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60129" y="2124075"/>
            <a:ext cx="5427803" cy="2232405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it-IT" sz="2800" dirty="0"/>
              <a:t>La diminuzione del flusso  dei RC segue la legge di potenza </a:t>
            </a:r>
          </a:p>
          <a:p>
            <a:endParaRPr lang="it-IT" sz="2800" dirty="0"/>
          </a:p>
          <a:p>
            <a:pPr algn="ctr"/>
            <a:r>
              <a:rPr lang="it-IT" sz="5100" b="1" dirty="0" smtClean="0"/>
              <a:t>I=E</a:t>
            </a:r>
            <a:r>
              <a:rPr lang="it-IT" sz="5100" b="1" baseline="30000" dirty="0" smtClean="0"/>
              <a:t>-a</a:t>
            </a:r>
            <a:r>
              <a:rPr lang="it-IT" sz="5100" b="1" dirty="0" smtClean="0"/>
              <a:t> </a:t>
            </a:r>
            <a:endParaRPr lang="it-IT" sz="51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4516760"/>
            <a:ext cx="5837449" cy="1485533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it-IT" sz="4400" dirty="0"/>
              <a:t>In I= In </a:t>
            </a:r>
            <a:r>
              <a:rPr lang="it-IT" sz="4400" dirty="0" err="1"/>
              <a:t>E</a:t>
            </a:r>
            <a:r>
              <a:rPr lang="it-IT" sz="4400" b="1" baseline="30000" dirty="0" err="1"/>
              <a:t>-a</a:t>
            </a:r>
            <a:r>
              <a:rPr lang="it-IT" sz="4400" b="1" baseline="30000" dirty="0"/>
              <a:t> </a:t>
            </a:r>
            <a:r>
              <a:rPr lang="it-IT" sz="4400" b="1" baseline="30000" dirty="0" smtClean="0"/>
              <a:t> </a:t>
            </a:r>
            <a:r>
              <a:rPr lang="it-IT" sz="4400" baseline="30000" dirty="0" smtClean="0"/>
              <a:t>               </a:t>
            </a:r>
          </a:p>
          <a:p>
            <a:r>
              <a:rPr lang="it-IT" sz="4400" dirty="0" smtClean="0"/>
              <a:t>In </a:t>
            </a:r>
            <a:r>
              <a:rPr lang="it-IT" sz="4400" dirty="0"/>
              <a:t>I= -a In E </a:t>
            </a:r>
            <a:endParaRPr lang="it-IT" sz="4400" baseline="30000" dirty="0"/>
          </a:p>
        </p:txBody>
      </p:sp>
      <p:sp>
        <p:nvSpPr>
          <p:cNvPr id="4" name="Freccia a destra 3"/>
          <p:cNvSpPr/>
          <p:nvPr/>
        </p:nvSpPr>
        <p:spPr>
          <a:xfrm>
            <a:off x="4630192" y="4876800"/>
            <a:ext cx="972908" cy="117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37704" y="6244952"/>
            <a:ext cx="5427803" cy="2162641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pPr marL="406394" indent="-406394">
              <a:buFont typeface="Arial" panose="020B0604020202020204" pitchFamily="34" charset="0"/>
              <a:buChar char="•"/>
            </a:pPr>
            <a:r>
              <a:rPr lang="it-IT" sz="3300" dirty="0"/>
              <a:t>a=2,7  fino al ginocchio 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it-IT" sz="3300" dirty="0"/>
              <a:t>a=3  </a:t>
            </a:r>
            <a:r>
              <a:rPr lang="it-IT" sz="3300" dirty="0" smtClean="0"/>
              <a:t>     tra </a:t>
            </a:r>
            <a:r>
              <a:rPr lang="it-IT" sz="3300" dirty="0"/>
              <a:t>ginocchio e caviglia</a:t>
            </a:r>
          </a:p>
          <a:p>
            <a:pPr marL="406394" indent="-406394">
              <a:buFont typeface="Arial" panose="020B0604020202020204" pitchFamily="34" charset="0"/>
              <a:buChar char="•"/>
            </a:pPr>
            <a:r>
              <a:rPr lang="it-IT" sz="3300" dirty="0"/>
              <a:t>a =2,7  dopo la caviglia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878664" y="3652664"/>
            <a:ext cx="3559969" cy="869980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it-IT" sz="4800" b="1" dirty="0" smtClean="0"/>
              <a:t>Ginocchio</a:t>
            </a:r>
            <a:endParaRPr lang="it-IT" sz="48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881975" y="5236840"/>
            <a:ext cx="3122825" cy="869980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r>
              <a:rPr lang="it-IT" sz="4800" b="1" dirty="0" smtClean="0"/>
              <a:t>Caviglia</a:t>
            </a:r>
            <a:endParaRPr lang="it-IT" sz="4800" b="1" dirty="0"/>
          </a:p>
        </p:txBody>
      </p:sp>
    </p:spTree>
    <p:extLst>
      <p:ext uri="{BB962C8B-B14F-4D97-AF65-F5344CB8AC3E}">
        <p14:creationId xmlns="" xmlns:p14="http://schemas.microsoft.com/office/powerpoint/2010/main" val="3270609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 animBg="1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8356" y="268288"/>
            <a:ext cx="8960273" cy="1106628"/>
          </a:xfrm>
        </p:spPr>
        <p:txBody>
          <a:bodyPr>
            <a:noAutofit/>
          </a:bodyPr>
          <a:lstStyle/>
          <a:p>
            <a:r>
              <a:rPr lang="it-IT" dirty="0" smtClean="0"/>
              <a:t>Problemi ancora aperti…</a:t>
            </a:r>
            <a:endParaRPr lang="it-IT" dirty="0"/>
          </a:p>
        </p:txBody>
      </p:sp>
      <p:cxnSp>
        <p:nvCxnSpPr>
          <p:cNvPr id="5" name="Connettore 2 4"/>
          <p:cNvCxnSpPr>
            <a:stCxn id="2" idx="2"/>
          </p:cNvCxnSpPr>
          <p:nvPr/>
        </p:nvCxnSpPr>
        <p:spPr>
          <a:xfrm flipH="1">
            <a:off x="2324502" y="1374916"/>
            <a:ext cx="4663991" cy="1351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>
            <a:stCxn id="2" idx="2"/>
          </p:cNvCxnSpPr>
          <p:nvPr/>
        </p:nvCxnSpPr>
        <p:spPr>
          <a:xfrm>
            <a:off x="6988493" y="1374916"/>
            <a:ext cx="4480137" cy="1351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-51928" y="2930985"/>
            <a:ext cx="6765710" cy="1562477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r>
              <a:rPr lang="it-IT" sz="3100" b="1" dirty="0"/>
              <a:t>Da dove provengono queste particelle che bombardano la nostra atmosfera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6972172" y="2911087"/>
            <a:ext cx="6259779" cy="2039531"/>
          </a:xfrm>
          <a:prstGeom prst="rect">
            <a:avLst/>
          </a:prstGeom>
        </p:spPr>
        <p:txBody>
          <a:bodyPr wrap="square" lIns="130046" tIns="65023" rIns="130046" bIns="65023">
            <a:spAutoFit/>
          </a:bodyPr>
          <a:lstStyle/>
          <a:p>
            <a:r>
              <a:rPr lang="it-IT" sz="3100" b="1" dirty="0"/>
              <a:t>Quali sono i meccanismi in grado di accelerare alcune particelle fino a raggiungere energie così elevate 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4680473" y="4262332"/>
            <a:ext cx="1515203" cy="7397581"/>
          </a:xfrm>
          <a:prstGeom prst="rect">
            <a:avLst/>
          </a:prstGeom>
          <a:noFill/>
        </p:spPr>
        <p:txBody>
          <a:bodyPr wrap="square" lIns="130046" tIns="65023" rIns="130046" bIns="6502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it-IT" sz="23600" dirty="0">
                <a:latin typeface="Times New Roman"/>
                <a:cs typeface="Times New Roman"/>
              </a:rPr>
              <a:t> </a:t>
            </a:r>
            <a:endParaRPr lang="it-IT" sz="23600" dirty="0"/>
          </a:p>
        </p:txBody>
      </p:sp>
      <p:sp>
        <p:nvSpPr>
          <p:cNvPr id="23" name="Rettangolo 22"/>
          <p:cNvSpPr/>
          <p:nvPr/>
        </p:nvSpPr>
        <p:spPr>
          <a:xfrm>
            <a:off x="10803678" y="4262332"/>
            <a:ext cx="1786237" cy="7394843"/>
          </a:xfrm>
          <a:prstGeom prst="rect">
            <a:avLst/>
          </a:prstGeom>
          <a:noFill/>
        </p:spPr>
        <p:txBody>
          <a:bodyPr wrap="square" lIns="130046" tIns="65023" rIns="130046" bIns="6502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it-IT" sz="23600" dirty="0">
                <a:latin typeface="Times New Roman"/>
                <a:cs typeface="Times New Roman"/>
              </a:rPr>
              <a:t> </a:t>
            </a:r>
            <a:endParaRPr lang="it-IT" sz="23600" dirty="0"/>
          </a:p>
        </p:txBody>
      </p:sp>
      <p:pic>
        <p:nvPicPr>
          <p:cNvPr id="1027" name="Picture 3" descr="C:\Users\Alessia\AppData\Local\Microsoft\Windows\INetCache\IE\QAV6B1MZ\pianeta-so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5" y="4525447"/>
            <a:ext cx="4535332" cy="32382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ssia\AppData\Local\Microsoft\Windows\INetCache\IE\ANFPXSB1\PIC349O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103" y="4649979"/>
            <a:ext cx="3361301" cy="3361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4895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86654" y="390596"/>
            <a:ext cx="10767906" cy="1106628"/>
          </a:xfrm>
        </p:spPr>
        <p:txBody>
          <a:bodyPr>
            <a:normAutofit/>
          </a:bodyPr>
          <a:lstStyle/>
          <a:p>
            <a:r>
              <a:rPr lang="it-IT" sz="5100" dirty="0"/>
              <a:t>Origine e provenienza dei raggi cosmici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52895" y="1906870"/>
            <a:ext cx="6042271" cy="5301962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algn="l"/>
            <a:r>
              <a:rPr lang="it-IT" dirty="0"/>
              <a:t>L’ampio spettro di energie ci fa pensare che i raggi cosmici provengano da zone diverse. </a:t>
            </a:r>
            <a:endParaRPr lang="it-IT" dirty="0" smtClean="0"/>
          </a:p>
          <a:p>
            <a:pPr algn="l"/>
            <a:r>
              <a:rPr lang="it-IT" dirty="0" smtClean="0"/>
              <a:t>Vi </a:t>
            </a:r>
            <a:r>
              <a:rPr lang="it-IT" dirty="0"/>
              <a:t>sono RC di provenienza</a:t>
            </a:r>
            <a:r>
              <a:rPr lang="it-IT" dirty="0" smtClean="0"/>
              <a:t>:</a:t>
            </a:r>
          </a:p>
          <a:p>
            <a:pPr algn="l"/>
            <a:endParaRPr lang="it-IT" dirty="0"/>
          </a:p>
          <a:p>
            <a:pPr marL="487672" indent="-487672" algn="just">
              <a:buFont typeface="Arial" panose="020B0604020202020204" pitchFamily="34" charset="0"/>
              <a:buChar char="•"/>
            </a:pPr>
            <a:r>
              <a:rPr lang="it-IT" sz="4000" b="1" dirty="0"/>
              <a:t>Solare</a:t>
            </a:r>
            <a:r>
              <a:rPr lang="it-IT" sz="4000" dirty="0"/>
              <a:t> (giallo)</a:t>
            </a:r>
          </a:p>
          <a:p>
            <a:pPr marL="487672" indent="-487672" algn="just">
              <a:buFont typeface="Arial" panose="020B0604020202020204" pitchFamily="34" charset="0"/>
              <a:buChar char="•"/>
            </a:pPr>
            <a:r>
              <a:rPr lang="it-IT" sz="4000" b="1" dirty="0"/>
              <a:t>Galattica</a:t>
            </a:r>
            <a:r>
              <a:rPr lang="it-IT" sz="4000" dirty="0"/>
              <a:t> (azzurro)</a:t>
            </a:r>
          </a:p>
          <a:p>
            <a:pPr marL="487672" indent="-487672" algn="just">
              <a:buFont typeface="Arial" panose="020B0604020202020204" pitchFamily="34" charset="0"/>
              <a:buChar char="•"/>
            </a:pPr>
            <a:r>
              <a:rPr lang="it-IT" sz="4000" b="1" dirty="0"/>
              <a:t>Extragalattica  </a:t>
            </a:r>
            <a:r>
              <a:rPr lang="it-IT" sz="4000" dirty="0"/>
              <a:t>(viola)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6430392" y="1564432"/>
            <a:ext cx="6574408" cy="7362655"/>
            <a:chOff x="6430392" y="1564432"/>
            <a:chExt cx="6574408" cy="7362655"/>
          </a:xfrm>
        </p:grpSpPr>
        <p:pic>
          <p:nvPicPr>
            <p:cNvPr id="8" name="Immagine 7" descr="400px-Cosmic_ray_flux_versus_particle_energy.svg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30392" y="1564432"/>
              <a:ext cx="6135546" cy="7362655"/>
            </a:xfrm>
            <a:prstGeom prst="rect">
              <a:avLst/>
            </a:prstGeom>
          </p:spPr>
        </p:pic>
        <p:sp>
          <p:nvSpPr>
            <p:cNvPr id="6" name="CasellaDiTesto 5"/>
            <p:cNvSpPr txBox="1"/>
            <p:nvPr/>
          </p:nvSpPr>
          <p:spPr>
            <a:xfrm>
              <a:off x="10484520" y="5164832"/>
              <a:ext cx="2520280" cy="685314"/>
            </a:xfrm>
            <a:prstGeom prst="rect">
              <a:avLst/>
            </a:prstGeom>
            <a:noFill/>
          </p:spPr>
          <p:txBody>
            <a:bodyPr wrap="square" lIns="130046" tIns="65023" rIns="130046" bIns="6502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Caviglia</a:t>
              </a:r>
              <a:endParaRPr lang="it-IT" b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7" name="Connettore 2 6"/>
            <p:cNvCxnSpPr/>
            <p:nvPr/>
          </p:nvCxnSpPr>
          <p:spPr>
            <a:xfrm flipH="1">
              <a:off x="11470952" y="5740896"/>
              <a:ext cx="716880" cy="112652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sellaDiTesto 8"/>
            <p:cNvSpPr txBox="1"/>
            <p:nvPr/>
          </p:nvSpPr>
          <p:spPr>
            <a:xfrm>
              <a:off x="9454728" y="3004592"/>
              <a:ext cx="2520280" cy="685314"/>
            </a:xfrm>
            <a:prstGeom prst="rect">
              <a:avLst/>
            </a:prstGeom>
            <a:noFill/>
          </p:spPr>
          <p:txBody>
            <a:bodyPr wrap="square" lIns="130046" tIns="65023" rIns="130046" bIns="6502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Ginocchio</a:t>
              </a:r>
              <a:endParaRPr lang="it-IT" b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0" name="Connettore 2 9"/>
            <p:cNvCxnSpPr/>
            <p:nvPr/>
          </p:nvCxnSpPr>
          <p:spPr>
            <a:xfrm flipH="1">
              <a:off x="10318824" y="3868688"/>
              <a:ext cx="716880" cy="112652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9600157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6300" y="0"/>
            <a:ext cx="8807378" cy="1843405"/>
          </a:xfrm>
        </p:spPr>
        <p:txBody>
          <a:bodyPr/>
          <a:lstStyle/>
          <a:p>
            <a:r>
              <a:rPr lang="it-IT" dirty="0" smtClean="0"/>
              <a:t>Provenienza 1/3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240" y="1906870"/>
            <a:ext cx="6364217" cy="7271208"/>
          </a:xfrm>
        </p:spPr>
        <p:txBody>
          <a:bodyPr/>
          <a:lstStyle/>
          <a:p>
            <a:pPr>
              <a:buNone/>
            </a:pPr>
            <a:endParaRPr lang="it-IT" baseline="30000" dirty="0" smtClean="0"/>
          </a:p>
          <a:p>
            <a:pPr marL="731509" indent="-731509">
              <a:buAutoNum type="arabicParenR"/>
            </a:pPr>
            <a:r>
              <a:rPr lang="it-IT" dirty="0" smtClean="0"/>
              <a:t>Solare : brillamenti </a:t>
            </a:r>
          </a:p>
          <a:p>
            <a:pPr marL="731509" indent="-731509">
              <a:buNone/>
            </a:pPr>
            <a:r>
              <a:rPr lang="it-IT" sz="2800" dirty="0" smtClean="0"/>
              <a:t>         (</a:t>
            </a:r>
            <a:r>
              <a:rPr lang="it-IT" sz="2800" dirty="0"/>
              <a:t>parte su sfondo giallo)</a:t>
            </a:r>
            <a:endParaRPr lang="it-IT" sz="2600" dirty="0"/>
          </a:p>
          <a:p>
            <a:pPr marL="731509" indent="-731509">
              <a:buNone/>
            </a:pPr>
            <a:r>
              <a:rPr lang="it-IT" sz="2600" dirty="0">
                <a:hlinkClick r:id="rId3" action="ppaction://hlinkfile"/>
              </a:rPr>
              <a:t>I brillamenti solari.mp4</a:t>
            </a:r>
            <a:endParaRPr lang="it-IT" sz="2600" dirty="0"/>
          </a:p>
        </p:txBody>
      </p:sp>
      <p:pic>
        <p:nvPicPr>
          <p:cNvPr id="5" name="Immagine 4" descr="solare fla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952" y="4467154"/>
            <a:ext cx="5530214" cy="3686810"/>
          </a:xfrm>
          <a:prstGeom prst="rect">
            <a:avLst/>
          </a:prstGeom>
        </p:spPr>
      </p:pic>
      <p:grpSp>
        <p:nvGrpSpPr>
          <p:cNvPr id="8" name="Gruppo 7"/>
          <p:cNvGrpSpPr/>
          <p:nvPr/>
        </p:nvGrpSpPr>
        <p:grpSpPr>
          <a:xfrm>
            <a:off x="6430392" y="1852464"/>
            <a:ext cx="6574408" cy="7362655"/>
            <a:chOff x="6430392" y="1564432"/>
            <a:chExt cx="6574408" cy="7362655"/>
          </a:xfrm>
        </p:grpSpPr>
        <p:pic>
          <p:nvPicPr>
            <p:cNvPr id="10" name="Immagine 9" descr="400px-Cosmic_ray_flux_versus_particle_energy.sv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30392" y="1564432"/>
              <a:ext cx="6135546" cy="7362655"/>
            </a:xfrm>
            <a:prstGeom prst="rect">
              <a:avLst/>
            </a:prstGeom>
          </p:spPr>
        </p:pic>
        <p:sp>
          <p:nvSpPr>
            <p:cNvPr id="11" name="CasellaDiTesto 10"/>
            <p:cNvSpPr txBox="1"/>
            <p:nvPr/>
          </p:nvSpPr>
          <p:spPr>
            <a:xfrm>
              <a:off x="10484520" y="5164832"/>
              <a:ext cx="2520280" cy="685314"/>
            </a:xfrm>
            <a:prstGeom prst="rect">
              <a:avLst/>
            </a:prstGeom>
            <a:noFill/>
          </p:spPr>
          <p:txBody>
            <a:bodyPr wrap="square" lIns="130046" tIns="65023" rIns="130046" bIns="6502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Caviglia</a:t>
              </a:r>
              <a:endParaRPr lang="it-IT" b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2" name="Connettore 2 11"/>
            <p:cNvCxnSpPr/>
            <p:nvPr/>
          </p:nvCxnSpPr>
          <p:spPr>
            <a:xfrm flipH="1">
              <a:off x="11470952" y="5740896"/>
              <a:ext cx="716880" cy="112652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llaDiTesto 12"/>
            <p:cNvSpPr txBox="1"/>
            <p:nvPr/>
          </p:nvSpPr>
          <p:spPr>
            <a:xfrm>
              <a:off x="9454728" y="3004592"/>
              <a:ext cx="2520280" cy="685314"/>
            </a:xfrm>
            <a:prstGeom prst="rect">
              <a:avLst/>
            </a:prstGeom>
            <a:noFill/>
          </p:spPr>
          <p:txBody>
            <a:bodyPr wrap="square" lIns="130046" tIns="65023" rIns="130046" bIns="6502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Ginocchio</a:t>
              </a:r>
              <a:endParaRPr lang="it-IT" b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4" name="Connettore 2 13"/>
            <p:cNvCxnSpPr/>
            <p:nvPr/>
          </p:nvCxnSpPr>
          <p:spPr>
            <a:xfrm flipH="1">
              <a:off x="10318824" y="3868688"/>
              <a:ext cx="716880" cy="112652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878186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93888" y="0"/>
            <a:ext cx="8807378" cy="1843405"/>
          </a:xfrm>
        </p:spPr>
        <p:txBody>
          <a:bodyPr/>
          <a:lstStyle/>
          <a:p>
            <a:r>
              <a:rPr lang="it-IT" dirty="0" smtClean="0"/>
              <a:t>Provenienza 2/3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240" y="1906870"/>
            <a:ext cx="5954571" cy="7271208"/>
          </a:xfrm>
        </p:spPr>
        <p:txBody>
          <a:bodyPr/>
          <a:lstStyle/>
          <a:p>
            <a:pPr>
              <a:buNone/>
            </a:pPr>
            <a:r>
              <a:rPr lang="it-IT" sz="4000" dirty="0"/>
              <a:t>2) Galattica : fenomeni cosmici violenti </a:t>
            </a:r>
          </a:p>
          <a:p>
            <a:pPr>
              <a:buNone/>
            </a:pPr>
            <a:r>
              <a:rPr lang="it-IT" sz="2800" dirty="0"/>
              <a:t>     ( parte su sfondo azzurro) </a:t>
            </a:r>
          </a:p>
          <a:p>
            <a:pPr>
              <a:buNone/>
            </a:pPr>
            <a:endParaRPr lang="it-IT" sz="2800" dirty="0"/>
          </a:p>
          <a:p>
            <a:r>
              <a:rPr lang="it-IT" sz="3400" dirty="0" err="1"/>
              <a:t>Supernovae</a:t>
            </a:r>
            <a:endParaRPr lang="it-IT" sz="3400" dirty="0"/>
          </a:p>
          <a:p>
            <a:r>
              <a:rPr lang="it-IT" sz="3400" dirty="0"/>
              <a:t>Stelle a neutroni</a:t>
            </a:r>
          </a:p>
          <a:p>
            <a:r>
              <a:rPr lang="it-IT" sz="3400" dirty="0"/>
              <a:t>Pulsar</a:t>
            </a:r>
          </a:p>
          <a:p>
            <a:r>
              <a:rPr lang="it-IT" sz="3400" dirty="0"/>
              <a:t>Buchi neri</a:t>
            </a:r>
          </a:p>
          <a:p>
            <a:r>
              <a:rPr lang="it-IT" sz="3400" dirty="0"/>
              <a:t>…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6430392" y="1924472"/>
            <a:ext cx="6574408" cy="7362655"/>
            <a:chOff x="6430392" y="1564432"/>
            <a:chExt cx="6574408" cy="7362655"/>
          </a:xfrm>
        </p:grpSpPr>
        <p:pic>
          <p:nvPicPr>
            <p:cNvPr id="8" name="Immagine 7" descr="400px-Cosmic_ray_flux_versus_particle_energy.svg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30392" y="1564432"/>
              <a:ext cx="6135546" cy="7362655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/>
          </p:nvSpPr>
          <p:spPr>
            <a:xfrm>
              <a:off x="10484520" y="5164832"/>
              <a:ext cx="2520280" cy="685314"/>
            </a:xfrm>
            <a:prstGeom prst="rect">
              <a:avLst/>
            </a:prstGeom>
            <a:noFill/>
          </p:spPr>
          <p:txBody>
            <a:bodyPr wrap="square" lIns="130046" tIns="65023" rIns="130046" bIns="6502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Caviglia</a:t>
              </a:r>
              <a:endParaRPr lang="it-IT" b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0" name="Connettore 2 9"/>
            <p:cNvCxnSpPr/>
            <p:nvPr/>
          </p:nvCxnSpPr>
          <p:spPr>
            <a:xfrm flipH="1">
              <a:off x="11470952" y="5740896"/>
              <a:ext cx="716880" cy="112652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9454728" y="3004592"/>
              <a:ext cx="2520280" cy="685314"/>
            </a:xfrm>
            <a:prstGeom prst="rect">
              <a:avLst/>
            </a:prstGeom>
            <a:noFill/>
          </p:spPr>
          <p:txBody>
            <a:bodyPr wrap="square" lIns="130046" tIns="65023" rIns="130046" bIns="65023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it-IT" b="1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Ginocchio</a:t>
              </a:r>
              <a:endParaRPr lang="it-IT" b="1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12" name="Connettore 2 11"/>
            <p:cNvCxnSpPr/>
            <p:nvPr/>
          </p:nvCxnSpPr>
          <p:spPr>
            <a:xfrm flipH="1">
              <a:off x="10318824" y="3868688"/>
              <a:ext cx="716880" cy="112652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2573859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93888" y="0"/>
            <a:ext cx="8807378" cy="1843405"/>
          </a:xfrm>
        </p:spPr>
        <p:txBody>
          <a:bodyPr/>
          <a:lstStyle/>
          <a:p>
            <a:r>
              <a:rPr lang="it-IT" dirty="0" smtClean="0"/>
              <a:t>Provenienza 3/</a:t>
            </a:r>
            <a:r>
              <a:rPr lang="it-IT" dirty="0" err="1" smtClean="0"/>
              <a:t>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240" y="1906870"/>
            <a:ext cx="4520812" cy="7271208"/>
          </a:xfrm>
        </p:spPr>
        <p:txBody>
          <a:bodyPr/>
          <a:lstStyle/>
          <a:p>
            <a:pPr>
              <a:buNone/>
            </a:pPr>
            <a:r>
              <a:rPr lang="it-IT" sz="4000" dirty="0"/>
              <a:t>3) Extra – Galattica</a:t>
            </a:r>
          </a:p>
          <a:p>
            <a:pPr>
              <a:buNone/>
            </a:pPr>
            <a:r>
              <a:rPr lang="it-IT" sz="2800" dirty="0"/>
              <a:t>     ( parte su sfondo violetto)</a:t>
            </a:r>
          </a:p>
          <a:p>
            <a:pPr>
              <a:buNone/>
            </a:pPr>
            <a:r>
              <a:rPr lang="it-IT" sz="2800" dirty="0"/>
              <a:t> </a:t>
            </a:r>
          </a:p>
          <a:p>
            <a:pPr>
              <a:buNone/>
            </a:pPr>
            <a:endParaRPr lang="it-IT" sz="2600" dirty="0"/>
          </a:p>
          <a:p>
            <a:r>
              <a:rPr lang="it-IT" sz="3400" dirty="0"/>
              <a:t>Nuclei di galassie attive (AGN)</a:t>
            </a:r>
          </a:p>
          <a:p>
            <a:r>
              <a:rPr lang="it-IT" sz="3400" dirty="0"/>
              <a:t>Lampi gamma (GRB)</a:t>
            </a:r>
          </a:p>
          <a:p>
            <a:r>
              <a:rPr lang="it-IT" sz="3400" dirty="0"/>
              <a:t>Quasar</a:t>
            </a:r>
          </a:p>
          <a:p>
            <a:r>
              <a:rPr lang="it-IT" sz="3400" dirty="0"/>
              <a:t>…</a:t>
            </a:r>
          </a:p>
          <a:p>
            <a:pPr>
              <a:buNone/>
            </a:pPr>
            <a:endParaRPr lang="it-IT" sz="3400" dirty="0"/>
          </a:p>
          <a:p>
            <a:pPr>
              <a:buNone/>
            </a:pPr>
            <a:endParaRPr lang="it-IT" sz="3400" dirty="0"/>
          </a:p>
        </p:txBody>
      </p:sp>
      <p:pic>
        <p:nvPicPr>
          <p:cNvPr id="4" name="Immagine 3" descr="400px-Cosmic_ray_flux_versus_particle_energ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1052" y="1906871"/>
            <a:ext cx="6135546" cy="7362655"/>
          </a:xfrm>
          <a:prstGeom prst="rect">
            <a:avLst/>
          </a:prstGeom>
        </p:spPr>
      </p:pic>
      <p:cxnSp>
        <p:nvCxnSpPr>
          <p:cNvPr id="7" name="Connettore 2 6"/>
          <p:cNvCxnSpPr/>
          <p:nvPr/>
        </p:nvCxnSpPr>
        <p:spPr>
          <a:xfrm flipH="1">
            <a:off x="10174808" y="6028928"/>
            <a:ext cx="716880" cy="11265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0462840" y="5236840"/>
            <a:ext cx="2201122" cy="685314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Caviglia</a:t>
            </a:r>
            <a:endParaRPr lang="it-IT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803678" y="7129850"/>
            <a:ext cx="2201122" cy="685314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UHECR</a:t>
            </a:r>
            <a:endParaRPr lang="it-IT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662640" y="3364632"/>
            <a:ext cx="2520280" cy="685314"/>
          </a:xfrm>
          <a:prstGeom prst="rect">
            <a:avLst/>
          </a:prstGeom>
          <a:noFill/>
        </p:spPr>
        <p:txBody>
          <a:bodyPr wrap="square" lIns="130046" tIns="65023" rIns="130046" bIns="65023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Ginocchio</a:t>
            </a:r>
            <a:endParaRPr lang="it-IT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8950672" y="4084712"/>
            <a:ext cx="716880" cy="11265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24454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372</Words>
  <Application>Microsoft Office PowerPoint</Application>
  <PresentationFormat>Personalizzato</PresentationFormat>
  <Paragraphs>81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Default</vt:lpstr>
      <vt:lpstr>I RAGGI COSMICI OGGI: Cosa rimane da scoprire?</vt:lpstr>
      <vt:lpstr>Cosa sono i raggi cosmici secondari?</vt:lpstr>
      <vt:lpstr>Cosa sono i raggi cosmici primari?</vt:lpstr>
      <vt:lpstr>Che energie hanno i RCP ? </vt:lpstr>
      <vt:lpstr>Problemi ancora aperti…</vt:lpstr>
      <vt:lpstr>Origine e provenienza dei raggi cosmici</vt:lpstr>
      <vt:lpstr>Provenienza 1/3</vt:lpstr>
      <vt:lpstr>Provenienza 2/3</vt:lpstr>
      <vt:lpstr>Provenienza 3/3</vt:lpstr>
      <vt:lpstr>Propagazione nello spazio</vt:lpstr>
      <vt:lpstr>Perché studiamo i RC oggi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radiazione che viene dall’alto Marta Sconza IV A</dc:title>
  <dc:creator>Marina Canali</dc:creator>
  <cp:lastModifiedBy>Marina Canali</cp:lastModifiedBy>
  <cp:revision>68</cp:revision>
  <dcterms:modified xsi:type="dcterms:W3CDTF">2016-07-18T17:05:15Z</dcterms:modified>
</cp:coreProperties>
</file>