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59" r:id="rId3"/>
    <p:sldId id="267" r:id="rId4"/>
    <p:sldId id="278" r:id="rId5"/>
    <p:sldId id="268" r:id="rId6"/>
    <p:sldId id="269" r:id="rId7"/>
    <p:sldId id="270" r:id="rId8"/>
    <p:sldId id="271" r:id="rId9"/>
    <p:sldId id="272" r:id="rId10"/>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98" autoAdjust="0"/>
  </p:normalViewPr>
  <p:slideViewPr>
    <p:cSldViewPr>
      <p:cViewPr varScale="1">
        <p:scale>
          <a:sx n="67" d="100"/>
          <a:sy n="67" d="100"/>
        </p:scale>
        <p:origin x="-147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F683E4-5068-411C-B646-A390C9065218}" type="datetimeFigureOut">
              <a:rPr lang="it-IT" smtClean="0"/>
              <a:pPr/>
              <a:t>01/05/2016</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2E6D4A-A959-470B-BA12-0DC20347E04C}" type="slidenum">
              <a:rPr lang="it-IT" smtClean="0"/>
              <a:pPr/>
              <a:t>‹N›</a:t>
            </a:fld>
            <a:endParaRPr lang="it-IT"/>
          </a:p>
        </p:txBody>
      </p:sp>
    </p:spTree>
    <p:extLst>
      <p:ext uri="{BB962C8B-B14F-4D97-AF65-F5344CB8AC3E}">
        <p14:creationId xmlns:p14="http://schemas.microsoft.com/office/powerpoint/2010/main" val="3330974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ABFE96-E842-4959-BAFE-688910761057}" type="datetimeFigureOut">
              <a:rPr lang="it-IT" smtClean="0"/>
              <a:pPr/>
              <a:t>01/05/2016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014277-F927-42CA-A009-8D98452D5A60}" type="slidenum">
              <a:rPr lang="it-IT" smtClean="0"/>
              <a:pPr/>
              <a:t>‹N›</a:t>
            </a:fld>
            <a:endParaRPr lang="it-IT"/>
          </a:p>
        </p:txBody>
      </p:sp>
    </p:spTree>
    <p:extLst>
      <p:ext uri="{BB962C8B-B14F-4D97-AF65-F5344CB8AC3E}">
        <p14:creationId xmlns:p14="http://schemas.microsoft.com/office/powerpoint/2010/main" val="4257212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it.wikipedia.org/wiki/Forza_di_gravit%C3%A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In particolare il presidente del dipartimento astronomico della NASA era interessato dal terzo punto del programma di Giacconi, lo scopo di questo satellite era quello di compiere un’esplorazione accurata del cielo sia per trovare nuove sorgenti sia per studiare quelle note.</a:t>
            </a:r>
          </a:p>
          <a:p>
            <a:r>
              <a:rPr lang="it-IT" sz="1200" kern="1200" dirty="0" smtClean="0">
                <a:solidFill>
                  <a:schemeClr val="tx1"/>
                </a:solidFill>
                <a:effectLst/>
                <a:latin typeface="+mn-lt"/>
                <a:ea typeface="+mn-ea"/>
                <a:cs typeface="+mn-cs"/>
              </a:rPr>
              <a:t>Una delle condizioni fondamentali per compiere questo lavoro era che il satellite ruotasse molto lentamente in modo da permettere un’analisi accurata  di tutte le porzioni di cielo; un’altra importante condizione era che il satellite stesso fosse lanciato dall’equatore, in modo che ricevesse un impulso maggiore.</a:t>
            </a:r>
          </a:p>
          <a:p>
            <a:r>
              <a:rPr lang="it-IT" sz="1200" kern="1200" dirty="0" smtClean="0">
                <a:solidFill>
                  <a:schemeClr val="tx1"/>
                </a:solidFill>
                <a:effectLst/>
                <a:latin typeface="+mn-lt"/>
                <a:ea typeface="+mn-ea"/>
                <a:cs typeface="+mn-cs"/>
              </a:rPr>
              <a:t>La filosofia di Giacconi nei confronti del satellite era molto semplice: quella  di farlo poco complicato ma molto preciso.</a:t>
            </a:r>
          </a:p>
          <a:p>
            <a:endParaRPr lang="it-IT" dirty="0"/>
          </a:p>
        </p:txBody>
      </p:sp>
      <p:sp>
        <p:nvSpPr>
          <p:cNvPr id="4" name="Segnaposto numero diapositiva 3"/>
          <p:cNvSpPr>
            <a:spLocks noGrp="1"/>
          </p:cNvSpPr>
          <p:nvPr>
            <p:ph type="sldNum" sz="quarter" idx="10"/>
          </p:nvPr>
        </p:nvSpPr>
        <p:spPr/>
        <p:txBody>
          <a:bodyPr/>
          <a:lstStyle/>
          <a:p>
            <a:fld id="{3E74D882-4A55-4E6F-8490-E94DB170E47A}" type="slidenum">
              <a:rPr lang="it-IT" altLang="it-IT" smtClean="0"/>
              <a:pPr/>
              <a:t>3</a:t>
            </a:fld>
            <a:endParaRPr lang="it-IT" altLang="it-IT"/>
          </a:p>
        </p:txBody>
      </p:sp>
    </p:spTree>
    <p:extLst>
      <p:ext uri="{BB962C8B-B14F-4D97-AF65-F5344CB8AC3E}">
        <p14:creationId xmlns:p14="http://schemas.microsoft.com/office/powerpoint/2010/main" val="3169694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371600" y="1143000"/>
            <a:ext cx="4114800" cy="3086100"/>
          </a:xfrm>
          <a:solidFill>
            <a:srgbClr val="CFE7F5"/>
          </a:solidFill>
          <a:ln w="25400">
            <a:solidFill>
              <a:srgbClr val="808080"/>
            </a:solidFill>
            <a:prstDash val="solid"/>
          </a:ln>
        </p:spPr>
      </p:sp>
      <p:sp>
        <p:nvSpPr>
          <p:cNvPr id="3" name="Segnaposto note 2"/>
          <p:cNvSpPr txBox="1">
            <a:spLocks noGrp="1"/>
          </p:cNvSpPr>
          <p:nvPr>
            <p:ph type="body" sz="quarter" idx="1"/>
          </p:nvPr>
        </p:nvSpPr>
        <p:spPr>
          <a:xfrm>
            <a:off x="685832" y="4343323"/>
            <a:ext cx="5486309" cy="4114872"/>
          </a:xfrm>
        </p:spPr>
        <p:txBody>
          <a:bodyPr/>
          <a:lstStyle/>
          <a:p>
            <a:r>
              <a:rPr lang="it-IT" sz="1200" kern="1200" dirty="0" smtClean="0">
                <a:solidFill>
                  <a:schemeClr val="tx1"/>
                </a:solidFill>
                <a:effectLst/>
                <a:latin typeface="+mn-lt"/>
                <a:ea typeface="+mn-ea"/>
                <a:cs typeface="+mn-cs"/>
              </a:rPr>
              <a:t>Nel novembre del 1970, gli strumenti furono spediti nel Kenya in vista del lancio. Le cose andarono lisce fino a due giorni prima del lancio, quando una delle batterie che forniva elettricità agli strumenti cominciò a dare segnali anomali. Così il lancio fu rimandato all’alba del 12 dicembre 1970, giorno dell’anniversario dell’indipendenza del Kenya, così il satellite venne ribattezzato “</a:t>
            </a:r>
            <a:r>
              <a:rPr lang="it-IT" sz="1200" kern="1200" dirty="0" err="1" smtClean="0">
                <a:solidFill>
                  <a:schemeClr val="tx1"/>
                </a:solidFill>
                <a:effectLst/>
                <a:latin typeface="+mn-lt"/>
                <a:ea typeface="+mn-ea"/>
                <a:cs typeface="+mn-cs"/>
              </a:rPr>
              <a:t>Uhuru</a:t>
            </a:r>
            <a:r>
              <a:rPr lang="it-IT" sz="1200" kern="1200" dirty="0" smtClean="0">
                <a:solidFill>
                  <a:schemeClr val="tx1"/>
                </a:solidFill>
                <a:effectLst/>
                <a:latin typeface="+mn-lt"/>
                <a:ea typeface="+mn-ea"/>
                <a:cs typeface="+mn-cs"/>
              </a:rPr>
              <a:t>”, che in lingua Swahili significa “libertà”. </a:t>
            </a:r>
            <a:endParaRPr 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371600" y="1143000"/>
            <a:ext cx="4114800" cy="3086100"/>
          </a:xfrm>
          <a:solidFill>
            <a:srgbClr val="CFE7F5"/>
          </a:solidFill>
          <a:ln w="25400">
            <a:solidFill>
              <a:srgbClr val="808080"/>
            </a:solidFill>
            <a:prstDash val="solid"/>
          </a:ln>
        </p:spPr>
      </p:sp>
      <p:sp>
        <p:nvSpPr>
          <p:cNvPr id="3" name="Segnaposto note 2"/>
          <p:cNvSpPr txBox="1">
            <a:spLocks noGrp="1"/>
          </p:cNvSpPr>
          <p:nvPr>
            <p:ph type="body" sz="quarter" idx="1"/>
          </p:nvPr>
        </p:nvSpPr>
        <p:spPr>
          <a:xfrm>
            <a:off x="685832" y="4343323"/>
            <a:ext cx="5486309" cy="4114872"/>
          </a:xfrm>
        </p:spPr>
        <p:txBody>
          <a:bodyPr/>
          <a:lstStyle/>
          <a:p>
            <a:r>
              <a:rPr lang="it-IT" sz="1200" kern="1200" dirty="0" smtClean="0">
                <a:solidFill>
                  <a:schemeClr val="tx1"/>
                </a:solidFill>
                <a:effectLst/>
                <a:latin typeface="+mn-lt"/>
                <a:ea typeface="+mn-ea"/>
                <a:cs typeface="+mn-cs"/>
              </a:rPr>
              <a:t>aveva due rivelatori indipendenti che puntavano in due direzioni opposte e due set di contatori. L’area efficace dei due rivelatori era di circa 700 cm</a:t>
            </a:r>
            <a:r>
              <a:rPr lang="it-IT" sz="1200" kern="1200" baseline="30000" dirty="0" smtClean="0">
                <a:solidFill>
                  <a:schemeClr val="tx1"/>
                </a:solidFill>
                <a:effectLst/>
                <a:latin typeface="+mn-lt"/>
                <a:ea typeface="+mn-ea"/>
                <a:cs typeface="+mn-cs"/>
              </a:rPr>
              <a:t>2</a:t>
            </a:r>
            <a:r>
              <a:rPr lang="it-IT" sz="1200" kern="1200" dirty="0" smtClean="0">
                <a:solidFill>
                  <a:schemeClr val="tx1"/>
                </a:solidFill>
                <a:effectLst/>
                <a:latin typeface="+mn-lt"/>
                <a:ea typeface="+mn-ea"/>
                <a:cs typeface="+mn-cs"/>
              </a:rPr>
              <a:t>, dato non da sottovalutare se si pensa che i primi rivelatori mandati nello spazio avevano un’area efficace di solo 1 cm</a:t>
            </a:r>
            <a:r>
              <a:rPr lang="it-IT" sz="1200" kern="1200" baseline="30000" dirty="0" smtClean="0">
                <a:solidFill>
                  <a:schemeClr val="tx1"/>
                </a:solidFill>
                <a:effectLst/>
                <a:latin typeface="+mn-lt"/>
                <a:ea typeface="+mn-ea"/>
                <a:cs typeface="+mn-cs"/>
              </a:rPr>
              <a:t>2</a:t>
            </a:r>
            <a:r>
              <a:rPr lang="it-IT" sz="1200" kern="1200" dirty="0" smtClean="0">
                <a:solidFill>
                  <a:schemeClr val="tx1"/>
                </a:solidFill>
                <a:effectLst/>
                <a:latin typeface="+mn-lt"/>
                <a:ea typeface="+mn-ea"/>
                <a:cs typeface="+mn-cs"/>
              </a:rPr>
              <a:t>. Il satellite ruotava lentamente su se stesso permettendo l’osservazione di tutto il cielo. </a:t>
            </a:r>
            <a:endParaRPr 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Una delle prime sorgenti che </a:t>
            </a:r>
            <a:r>
              <a:rPr lang="it-IT" sz="1200" kern="1200" dirty="0" err="1" smtClean="0">
                <a:solidFill>
                  <a:schemeClr val="tx1"/>
                </a:solidFill>
                <a:effectLst/>
                <a:latin typeface="+mn-lt"/>
                <a:ea typeface="+mn-ea"/>
                <a:cs typeface="+mn-cs"/>
              </a:rPr>
              <a:t>Uhuru</a:t>
            </a:r>
            <a:r>
              <a:rPr lang="it-IT" sz="1200" kern="1200" dirty="0" smtClean="0">
                <a:solidFill>
                  <a:schemeClr val="tx1"/>
                </a:solidFill>
                <a:effectLst/>
                <a:latin typeface="+mn-lt"/>
                <a:ea typeface="+mn-ea"/>
                <a:cs typeface="+mn-cs"/>
              </a:rPr>
              <a:t> analizza è </a:t>
            </a:r>
            <a:r>
              <a:rPr lang="it-IT" sz="1200" kern="1200" dirty="0" err="1" smtClean="0">
                <a:solidFill>
                  <a:schemeClr val="tx1"/>
                </a:solidFill>
                <a:effectLst/>
                <a:latin typeface="+mn-lt"/>
                <a:ea typeface="+mn-ea"/>
                <a:cs typeface="+mn-cs"/>
              </a:rPr>
              <a:t>Cygnus</a:t>
            </a:r>
            <a:r>
              <a:rPr lang="it-IT" sz="1200" kern="1200" dirty="0" smtClean="0">
                <a:solidFill>
                  <a:schemeClr val="tx1"/>
                </a:solidFill>
                <a:effectLst/>
                <a:latin typeface="+mn-lt"/>
                <a:ea typeface="+mn-ea"/>
                <a:cs typeface="+mn-cs"/>
              </a:rPr>
              <a:t> X-1, una sorgente a raggi X particolare: Vari gruppi di scienziati avevano misurato ripetutamente l'intensità di raggi X provenienti da questa sorgente e i risultati molto spesso si trovavano in disaccordo.</a:t>
            </a:r>
            <a:br>
              <a:rPr lang="it-IT" sz="1200" kern="1200" dirty="0" smtClean="0">
                <a:solidFill>
                  <a:schemeClr val="tx1"/>
                </a:solidFill>
                <a:effectLst/>
                <a:latin typeface="+mn-lt"/>
                <a:ea typeface="+mn-ea"/>
                <a:cs typeface="+mn-cs"/>
              </a:rPr>
            </a:br>
            <a:r>
              <a:rPr lang="it-IT" sz="1200" kern="1200" dirty="0" smtClean="0">
                <a:solidFill>
                  <a:schemeClr val="tx1"/>
                </a:solidFill>
                <a:effectLst/>
                <a:latin typeface="+mn-lt"/>
                <a:ea typeface="+mn-ea"/>
                <a:cs typeface="+mn-cs"/>
              </a:rPr>
              <a:t>O alcune osservazioni non erano state interpretate in modo corretto oppure l'emissione di radiazioni di </a:t>
            </a:r>
            <a:r>
              <a:rPr lang="it-IT" sz="1200" kern="1200" dirty="0" err="1" smtClean="0">
                <a:solidFill>
                  <a:schemeClr val="tx1"/>
                </a:solidFill>
                <a:effectLst/>
                <a:latin typeface="+mn-lt"/>
                <a:ea typeface="+mn-ea"/>
                <a:cs typeface="+mn-cs"/>
              </a:rPr>
              <a:t>Cygnus</a:t>
            </a:r>
            <a:r>
              <a:rPr lang="it-IT" sz="1200" kern="1200" dirty="0" smtClean="0">
                <a:solidFill>
                  <a:schemeClr val="tx1"/>
                </a:solidFill>
                <a:effectLst/>
                <a:latin typeface="+mn-lt"/>
                <a:ea typeface="+mn-ea"/>
                <a:cs typeface="+mn-cs"/>
              </a:rPr>
              <a:t> X-1 variava con il tempo.</a:t>
            </a:r>
            <a:br>
              <a:rPr lang="it-IT" sz="1200" kern="1200" dirty="0" smtClean="0">
                <a:solidFill>
                  <a:schemeClr val="tx1"/>
                </a:solidFill>
                <a:effectLst/>
                <a:latin typeface="+mn-lt"/>
                <a:ea typeface="+mn-ea"/>
                <a:cs typeface="+mn-cs"/>
              </a:rPr>
            </a:br>
            <a:r>
              <a:rPr lang="it-IT" sz="1200" kern="1200" dirty="0" smtClean="0">
                <a:solidFill>
                  <a:schemeClr val="tx1"/>
                </a:solidFill>
                <a:effectLst/>
                <a:latin typeface="+mn-lt"/>
                <a:ea typeface="+mn-ea"/>
                <a:cs typeface="+mn-cs"/>
              </a:rPr>
              <a:t>Così, il gruppo dell'ASE programmò una serie di ricerche e di osservazioni per potere giungere ad una conoscenza migliore sull'emanazione di radiazioni da parte della sorgente.</a:t>
            </a:r>
            <a:br>
              <a:rPr lang="it-IT" sz="1200" kern="1200" dirty="0" smtClean="0">
                <a:solidFill>
                  <a:schemeClr val="tx1"/>
                </a:solidFill>
                <a:effectLst/>
                <a:latin typeface="+mn-lt"/>
                <a:ea typeface="+mn-ea"/>
                <a:cs typeface="+mn-cs"/>
              </a:rPr>
            </a:br>
            <a:r>
              <a:rPr lang="it-IT" sz="1200" kern="1200" dirty="0" smtClean="0">
                <a:solidFill>
                  <a:schemeClr val="tx1"/>
                </a:solidFill>
                <a:effectLst/>
                <a:latin typeface="+mn-lt"/>
                <a:ea typeface="+mn-ea"/>
                <a:cs typeface="+mn-cs"/>
              </a:rPr>
              <a:t>Questo lavoro fornì una posizione più precisa e confermò che essa era veramente una sorgente variabile su una scala temporale di qualche settimana.</a:t>
            </a:r>
            <a:br>
              <a:rPr lang="it-IT" sz="1200" kern="1200" dirty="0" smtClean="0">
                <a:solidFill>
                  <a:schemeClr val="tx1"/>
                </a:solidFill>
                <a:effectLst/>
                <a:latin typeface="+mn-lt"/>
                <a:ea typeface="+mn-ea"/>
                <a:cs typeface="+mn-cs"/>
              </a:rPr>
            </a:br>
            <a:r>
              <a:rPr lang="it-IT" sz="1200" kern="1200" dirty="0" smtClean="0">
                <a:solidFill>
                  <a:schemeClr val="tx1"/>
                </a:solidFill>
                <a:effectLst/>
                <a:latin typeface="+mn-lt"/>
                <a:ea typeface="+mn-ea"/>
                <a:cs typeface="+mn-cs"/>
              </a:rPr>
              <a:t>Dopo varie ipotesi, gli scienziati arrivarono alla formulazione della tesi secondo la quale </a:t>
            </a:r>
            <a:r>
              <a:rPr lang="it-IT" sz="1200" kern="1200" dirty="0" err="1" smtClean="0">
                <a:solidFill>
                  <a:schemeClr val="tx1"/>
                </a:solidFill>
                <a:effectLst/>
                <a:latin typeface="+mn-lt"/>
                <a:ea typeface="+mn-ea"/>
                <a:cs typeface="+mn-cs"/>
              </a:rPr>
              <a:t>Cygnus</a:t>
            </a:r>
            <a:r>
              <a:rPr lang="it-IT" sz="1200" kern="1200" dirty="0" smtClean="0">
                <a:solidFill>
                  <a:schemeClr val="tx1"/>
                </a:solidFill>
                <a:effectLst/>
                <a:latin typeface="+mn-lt"/>
                <a:ea typeface="+mn-ea"/>
                <a:cs typeface="+mn-cs"/>
              </a:rPr>
              <a:t> X-1 fosse un buco nero ovvero una regione dello spazio-tempo con un campo gravitazionale forte e </a:t>
            </a:r>
            <a:r>
              <a:rPr lang="it-IT" sz="1200" kern="1200" dirty="0" err="1" smtClean="0">
                <a:solidFill>
                  <a:schemeClr val="tx1"/>
                </a:solidFill>
                <a:effectLst/>
                <a:latin typeface="+mn-lt"/>
                <a:ea typeface="+mn-ea"/>
                <a:cs typeface="+mn-cs"/>
              </a:rPr>
              <a:t>inteno</a:t>
            </a:r>
            <a:r>
              <a:rPr lang="it-IT" sz="1200" kern="1200" dirty="0" smtClean="0">
                <a:solidFill>
                  <a:schemeClr val="tx1"/>
                </a:solidFill>
                <a:effectLst/>
                <a:latin typeface="+mn-lt"/>
                <a:ea typeface="+mn-ea"/>
                <a:cs typeface="+mn-cs"/>
              </a:rPr>
              <a:t>.</a:t>
            </a:r>
            <a:br>
              <a:rPr lang="it-IT" sz="1200" kern="1200" dirty="0" smtClean="0">
                <a:solidFill>
                  <a:schemeClr val="tx1"/>
                </a:solidFill>
                <a:effectLst/>
                <a:latin typeface="+mn-lt"/>
                <a:ea typeface="+mn-ea"/>
                <a:cs typeface="+mn-cs"/>
              </a:rPr>
            </a:br>
            <a:endParaRPr lang="it-IT" dirty="0"/>
          </a:p>
        </p:txBody>
      </p:sp>
      <p:sp>
        <p:nvSpPr>
          <p:cNvPr id="4" name="Segnaposto numero diapositiva 3"/>
          <p:cNvSpPr>
            <a:spLocks noGrp="1"/>
          </p:cNvSpPr>
          <p:nvPr>
            <p:ph type="sldNum" sz="quarter" idx="10"/>
          </p:nvPr>
        </p:nvSpPr>
        <p:spPr/>
        <p:txBody>
          <a:bodyPr/>
          <a:lstStyle/>
          <a:p>
            <a:fld id="{3E74D882-4A55-4E6F-8490-E94DB170E47A}" type="slidenum">
              <a:rPr lang="it-IT" altLang="it-IT" smtClean="0"/>
              <a:pPr/>
              <a:t>7</a:t>
            </a:fld>
            <a:endParaRPr lang="it-IT" altLang="it-IT"/>
          </a:p>
        </p:txBody>
      </p:sp>
    </p:spTree>
    <p:extLst>
      <p:ext uri="{BB962C8B-B14F-4D97-AF65-F5344CB8AC3E}">
        <p14:creationId xmlns:p14="http://schemas.microsoft.com/office/powerpoint/2010/main" val="1101785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Un’altra stella a raggi x nella costellazione del Centauro analizzata fu quella di </a:t>
            </a:r>
            <a:r>
              <a:rPr lang="it-IT" sz="1200" kern="1200" dirty="0" err="1" smtClean="0">
                <a:solidFill>
                  <a:schemeClr val="tx1"/>
                </a:solidFill>
                <a:effectLst/>
                <a:latin typeface="+mn-lt"/>
                <a:ea typeface="+mn-ea"/>
                <a:cs typeface="+mn-cs"/>
              </a:rPr>
              <a:t>Cen</a:t>
            </a:r>
            <a:r>
              <a:rPr lang="it-IT" sz="1200" kern="1200" dirty="0" smtClean="0">
                <a:solidFill>
                  <a:schemeClr val="tx1"/>
                </a:solidFill>
                <a:effectLst/>
                <a:latin typeface="+mn-lt"/>
                <a:ea typeface="+mn-ea"/>
                <a:cs typeface="+mn-cs"/>
              </a:rPr>
              <a:t> X-3.</a:t>
            </a:r>
          </a:p>
          <a:p>
            <a:r>
              <a:rPr lang="it-IT" sz="1200" kern="1200" dirty="0" smtClean="0">
                <a:solidFill>
                  <a:schemeClr val="tx1"/>
                </a:solidFill>
                <a:effectLst/>
                <a:latin typeface="+mn-lt"/>
                <a:ea typeface="+mn-ea"/>
                <a:cs typeface="+mn-cs"/>
              </a:rPr>
              <a:t>Come nel caso di </a:t>
            </a:r>
            <a:r>
              <a:rPr lang="it-IT" sz="1200" kern="1200" dirty="0" err="1" smtClean="0">
                <a:solidFill>
                  <a:schemeClr val="tx1"/>
                </a:solidFill>
                <a:effectLst/>
                <a:latin typeface="+mn-lt"/>
                <a:ea typeface="+mn-ea"/>
                <a:cs typeface="+mn-cs"/>
              </a:rPr>
              <a:t>Cygnus</a:t>
            </a:r>
            <a:r>
              <a:rPr lang="it-IT" sz="1200" kern="1200" dirty="0" smtClean="0">
                <a:solidFill>
                  <a:schemeClr val="tx1"/>
                </a:solidFill>
                <a:effectLst/>
                <a:latin typeface="+mn-lt"/>
                <a:ea typeface="+mn-ea"/>
                <a:cs typeface="+mn-cs"/>
              </a:rPr>
              <a:t>, le osservazioni di diversi gruppi risultarono differenti, ma, al contrario della  prima sorgente osservata, questa era totalmente diversa poiché la sua intensità variava rapidamente e in maniera periodica. Gli scienziati, dopo varie osservazioni, arrivarono alla conclusione secondo la  quale </a:t>
            </a:r>
            <a:r>
              <a:rPr lang="it-IT" sz="1200" kern="1200" dirty="0" err="1" smtClean="0">
                <a:solidFill>
                  <a:schemeClr val="tx1"/>
                </a:solidFill>
                <a:effectLst/>
                <a:latin typeface="+mn-lt"/>
                <a:ea typeface="+mn-ea"/>
                <a:cs typeface="+mn-cs"/>
              </a:rPr>
              <a:t>Cen</a:t>
            </a:r>
            <a:r>
              <a:rPr lang="it-IT" sz="1200" kern="1200" dirty="0" smtClean="0">
                <a:solidFill>
                  <a:schemeClr val="tx1"/>
                </a:solidFill>
                <a:effectLst/>
                <a:latin typeface="+mn-lt"/>
                <a:ea typeface="+mn-ea"/>
                <a:cs typeface="+mn-cs"/>
              </a:rPr>
              <a:t> X-3 fosse una pulsar, ovvero una stella di neutroni, in un sistema binario, ovvero un sistema di due corpi celesti, così vicini tra loro da essere legati dalla reciproca </a:t>
            </a:r>
            <a:r>
              <a:rPr lang="it-IT" sz="1200" u="none" strike="noStrike" kern="1200" dirty="0" smtClean="0">
                <a:solidFill>
                  <a:schemeClr val="tx1"/>
                </a:solidFill>
                <a:effectLst/>
                <a:latin typeface="+mn-lt"/>
                <a:ea typeface="+mn-ea"/>
                <a:cs typeface="+mn-cs"/>
                <a:hlinkClick r:id="rId3"/>
              </a:rPr>
              <a:t>attrazione gravitazionale</a:t>
            </a:r>
            <a:r>
              <a:rPr lang="it-IT" sz="1200" kern="1200" dirty="0" smtClean="0">
                <a:solidFill>
                  <a:schemeClr val="tx1"/>
                </a:solidFill>
                <a:effectLst/>
                <a:latin typeface="+mn-lt"/>
                <a:ea typeface="+mn-ea"/>
                <a:cs typeface="+mn-cs"/>
              </a:rPr>
              <a:t>.</a:t>
            </a:r>
          </a:p>
          <a:p>
            <a:endParaRPr lang="it-IT" dirty="0"/>
          </a:p>
        </p:txBody>
      </p:sp>
      <p:sp>
        <p:nvSpPr>
          <p:cNvPr id="4" name="Segnaposto numero diapositiva 3"/>
          <p:cNvSpPr>
            <a:spLocks noGrp="1"/>
          </p:cNvSpPr>
          <p:nvPr>
            <p:ph type="sldNum" sz="quarter" idx="10"/>
          </p:nvPr>
        </p:nvSpPr>
        <p:spPr/>
        <p:txBody>
          <a:bodyPr/>
          <a:lstStyle/>
          <a:p>
            <a:fld id="{3E74D882-4A55-4E6F-8490-E94DB170E47A}" type="slidenum">
              <a:rPr lang="it-IT" altLang="it-IT" smtClean="0"/>
              <a:pPr/>
              <a:t>8</a:t>
            </a:fld>
            <a:endParaRPr lang="it-IT" altLang="it-IT"/>
          </a:p>
        </p:txBody>
      </p:sp>
    </p:spTree>
    <p:extLst>
      <p:ext uri="{BB962C8B-B14F-4D97-AF65-F5344CB8AC3E}">
        <p14:creationId xmlns:p14="http://schemas.microsoft.com/office/powerpoint/2010/main" val="3303511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371600" y="1143000"/>
            <a:ext cx="4114800" cy="3086100"/>
          </a:xfrm>
          <a:solidFill>
            <a:srgbClr val="CFE7F5"/>
          </a:solidFill>
          <a:ln w="25400">
            <a:solidFill>
              <a:srgbClr val="808080"/>
            </a:solidFill>
            <a:prstDash val="solid"/>
          </a:ln>
        </p:spPr>
      </p:sp>
      <p:sp>
        <p:nvSpPr>
          <p:cNvPr id="3" name="Segnaposto note 2"/>
          <p:cNvSpPr txBox="1">
            <a:spLocks noGrp="1"/>
          </p:cNvSpPr>
          <p:nvPr>
            <p:ph type="body" sz="quarter" idx="1"/>
          </p:nvPr>
        </p:nvSpPr>
        <p:spPr>
          <a:xfrm>
            <a:off x="685832" y="4343323"/>
            <a:ext cx="5486309" cy="4114872"/>
          </a:xfrm>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0" y="6492875"/>
            <a:ext cx="2133600" cy="365125"/>
          </a:xfrm>
          <a:prstGeom prst="rect">
            <a:avLst/>
          </a:prstGeom>
        </p:spPr>
        <p:txBody>
          <a:bodyPr/>
          <a:lstStyle>
            <a:lvl1pPr>
              <a:defRPr/>
            </a:lvl1pPr>
          </a:lstStyle>
          <a:p>
            <a:pPr>
              <a:defRPr/>
            </a:pPr>
            <a:fld id="{E6123881-BC6A-4C62-89E7-D77AA72C2F47}" type="datetimeFigureOut">
              <a:rPr lang="it-IT"/>
              <a:pPr>
                <a:defRPr/>
              </a:pPr>
              <a:t>01/05/2016</a:t>
            </a:fld>
            <a:endParaRPr lang="it-IT"/>
          </a:p>
        </p:txBody>
      </p:sp>
      <p:sp>
        <p:nvSpPr>
          <p:cNvPr id="6" name="Segnaposto numero diapositiva 5"/>
          <p:cNvSpPr>
            <a:spLocks noGrp="1"/>
          </p:cNvSpPr>
          <p:nvPr>
            <p:ph type="sldNum" sz="quarter" idx="12"/>
          </p:nvPr>
        </p:nvSpPr>
        <p:spPr>
          <a:xfrm>
            <a:off x="7010400" y="6492875"/>
            <a:ext cx="2133600" cy="365125"/>
          </a:xfrm>
          <a:prstGeom prst="rect">
            <a:avLst/>
          </a:prstGeom>
        </p:spPr>
        <p:txBody>
          <a:bodyPr/>
          <a:lstStyle>
            <a:lvl1pPr>
              <a:defRPr/>
            </a:lvl1pPr>
          </a:lstStyle>
          <a:p>
            <a:pPr>
              <a:defRPr/>
            </a:pPr>
            <a:fld id="{BB6198E9-BE17-4FD2-81CA-776B2B4D3CF5}"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ED4747A4-8058-4785-8B58-CE53F1FE64D4}" type="datetimeFigureOut">
              <a:rPr lang="it-IT"/>
              <a:pPr>
                <a:defRPr/>
              </a:pPr>
              <a:t>01/05/2016</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D50734D-5702-44F5-927E-CD77C86AFFEA}"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2B6722BB-FBD6-4D4A-B4E7-237318A8391E}" type="datetimeFigureOut">
              <a:rPr lang="it-IT"/>
              <a:pPr>
                <a:defRPr/>
              </a:pPr>
              <a:t>01/05/2016</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97EF377-D975-4517-A689-3DAA0CFA960B}"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648" y="188640"/>
            <a:ext cx="6192688" cy="1296144"/>
          </a:xfrm>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EE459297-6001-4F7B-A376-30629B4102AF}" type="datetimeFigureOut">
              <a:rPr lang="it-IT"/>
              <a:pPr>
                <a:defRPr/>
              </a:pPr>
              <a:t>01/05/2016</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1F7595B-5966-422B-8B81-DE9711DB59CE}"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37D243F9-E4D3-43C0-920E-5B465DE0354D}" type="datetimeFigureOut">
              <a:rPr lang="it-IT"/>
              <a:pPr>
                <a:defRPr/>
              </a:pPr>
              <a:t>01/05/2016</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3725756-FFFF-40C4-A4E4-A6179FE12537}"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708732A6-281D-451D-A621-F0682CD709CB}" type="datetimeFigureOut">
              <a:rPr lang="it-IT"/>
              <a:pPr>
                <a:defRPr/>
              </a:pPr>
              <a:t>01/05/2016</a:t>
            </a:fld>
            <a:endParaRPr lang="it-IT"/>
          </a:p>
        </p:txBody>
      </p:sp>
      <p:sp>
        <p:nvSpPr>
          <p:cNvPr id="6"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7"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50426EB-1F4C-4C09-9C08-74F706135E1D}"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785D9FB8-EFA7-47CA-8CA7-A3FDC61E1772}" type="datetimeFigureOut">
              <a:rPr lang="it-IT"/>
              <a:pPr>
                <a:defRPr/>
              </a:pPr>
              <a:t>01/05/2016</a:t>
            </a:fld>
            <a:endParaRPr lang="it-IT"/>
          </a:p>
        </p:txBody>
      </p:sp>
      <p:sp>
        <p:nvSpPr>
          <p:cNvPr id="8"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9"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C561A24-861D-4DEC-934E-3BD9B7B97024}"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85F766A4-275A-4C3B-A7E3-A5D18D3D43B8}" type="datetimeFigureOut">
              <a:rPr lang="it-IT"/>
              <a:pPr>
                <a:defRPr/>
              </a:pPr>
              <a:t>01/05/2016</a:t>
            </a:fld>
            <a:endParaRPr lang="it-IT"/>
          </a:p>
        </p:txBody>
      </p:sp>
      <p:sp>
        <p:nvSpPr>
          <p:cNvPr id="4"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5"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FFB9116-527C-4582-B2EE-FBD2521588CE}"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06A9495F-24DB-44AF-9542-6C326DE964C1}" type="datetimeFigureOut">
              <a:rPr lang="it-IT"/>
              <a:pPr>
                <a:defRPr/>
              </a:pPr>
              <a:t>01/05/2016</a:t>
            </a:fld>
            <a:endParaRPr lang="it-IT"/>
          </a:p>
        </p:txBody>
      </p:sp>
      <p:sp>
        <p:nvSpPr>
          <p:cNvPr id="3"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4"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1DE75CE-2D49-4E32-A564-516EB840372E}"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CD50CF9C-A7DD-4738-ABCF-DE81A64D14F4}" type="datetimeFigureOut">
              <a:rPr lang="it-IT"/>
              <a:pPr>
                <a:defRPr/>
              </a:pPr>
              <a:t>01/05/2016</a:t>
            </a:fld>
            <a:endParaRPr lang="it-IT"/>
          </a:p>
        </p:txBody>
      </p:sp>
      <p:sp>
        <p:nvSpPr>
          <p:cNvPr id="6"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7"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51FED3E-AF71-4864-A0BC-A7382F5ED596}"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4D87C10F-7C64-4FC0-B6A6-ABDE73835A91}" type="datetimeFigureOut">
              <a:rPr lang="it-IT"/>
              <a:pPr>
                <a:defRPr/>
              </a:pPr>
              <a:t>01/05/2016</a:t>
            </a:fld>
            <a:endParaRPr lang="it-IT"/>
          </a:p>
        </p:txBody>
      </p:sp>
      <p:sp>
        <p:nvSpPr>
          <p:cNvPr id="6"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7"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2292A73-F4C4-4CF1-A1FA-2D729886C41D}"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20000"/>
                <a:lumOff val="8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1331640" y="188640"/>
            <a:ext cx="6192688" cy="1296144"/>
          </a:xfrm>
          <a:prstGeom prst="rect">
            <a:avLst/>
          </a:prstGeom>
          <a:solidFill>
            <a:schemeClr val="bg1"/>
          </a:solidFill>
          <a:ln w="22225" cmpd="thickThin">
            <a:solidFill>
              <a:schemeClr val="tx1"/>
            </a:solidFill>
            <a:miter lim="800000"/>
            <a:headEnd/>
            <a:tailEnd/>
          </a:ln>
        </p:spPr>
        <p:txBody>
          <a:bodyPr vert="horz" wrap="square" lIns="91440" tIns="45720" rIns="91440" bIns="45720" numCol="1" anchor="ctr" anchorCtr="0" compatLnSpc="1">
            <a:prstTxWarp prst="textNoShape">
              <a:avLst/>
            </a:prstTxWarp>
          </a:bodyPr>
          <a:lstStyle/>
          <a:p>
            <a:pPr lvl="0"/>
            <a:r>
              <a:rPr lang="it-IT" dirty="0"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p>
        </p:txBody>
      </p:sp>
      <p:sp>
        <p:nvSpPr>
          <p:cNvPr id="7" name="Rettangolo 6"/>
          <p:cNvSpPr/>
          <p:nvPr/>
        </p:nvSpPr>
        <p:spPr>
          <a:xfrm>
            <a:off x="0" y="6525344"/>
            <a:ext cx="9144000" cy="3326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1">
                    <a:lumMod val="50000"/>
                  </a:schemeClr>
                </a:solidFill>
              </a:rPr>
              <a:t>SKYLAB</a:t>
            </a:r>
            <a:r>
              <a:rPr lang="it-IT" b="1" baseline="0" dirty="0" smtClean="0">
                <a:solidFill>
                  <a:schemeClr val="accent1">
                    <a:lumMod val="50000"/>
                  </a:schemeClr>
                </a:solidFill>
              </a:rPr>
              <a:t> : UNA FINESTRA SUL COSMO</a:t>
            </a:r>
            <a:endParaRPr lang="it-IT" b="1" dirty="0">
              <a:solidFill>
                <a:schemeClr val="accent1">
                  <a:lumMod val="50000"/>
                </a:schemeClr>
              </a:solidFill>
            </a:endParaRPr>
          </a:p>
        </p:txBody>
      </p:sp>
      <p:pic>
        <p:nvPicPr>
          <p:cNvPr id="2" name="Picture 2"/>
          <p:cNvPicPr>
            <a:picLocks noChangeAspect="1" noChangeArrowheads="1"/>
          </p:cNvPicPr>
          <p:nvPr userDrawn="1"/>
        </p:nvPicPr>
        <p:blipFill>
          <a:blip r:embed="rId13" cstate="print"/>
          <a:srcRect/>
          <a:stretch>
            <a:fillRect/>
          </a:stretch>
        </p:blipFill>
        <p:spPr bwMode="auto">
          <a:xfrm>
            <a:off x="0" y="0"/>
            <a:ext cx="1266226" cy="1196752"/>
          </a:xfrm>
          <a:prstGeom prst="rect">
            <a:avLst/>
          </a:prstGeom>
          <a:noFill/>
          <a:ln w="9525">
            <a:noFill/>
            <a:miter lim="800000"/>
            <a:headEnd/>
            <a:tailEnd/>
          </a:ln>
        </p:spPr>
      </p:pic>
      <p:pic>
        <p:nvPicPr>
          <p:cNvPr id="11" name="Immagine 10" descr="XMM.png"/>
          <p:cNvPicPr>
            <a:picLocks noChangeAspect="1"/>
          </p:cNvPicPr>
          <p:nvPr userDrawn="1"/>
        </p:nvPicPr>
        <p:blipFill>
          <a:blip r:embed="rId14" cstate="print"/>
          <a:stretch>
            <a:fillRect/>
          </a:stretch>
        </p:blipFill>
        <p:spPr>
          <a:xfrm>
            <a:off x="0" y="5986473"/>
            <a:ext cx="1368152" cy="871527"/>
          </a:xfrm>
          <a:prstGeom prst="rect">
            <a:avLst/>
          </a:prstGeom>
        </p:spPr>
      </p:pic>
      <p:pic>
        <p:nvPicPr>
          <p:cNvPr id="12" name="Immagine 11" descr="SArdinia.png"/>
          <p:cNvPicPr>
            <a:picLocks noChangeAspect="1"/>
          </p:cNvPicPr>
          <p:nvPr userDrawn="1"/>
        </p:nvPicPr>
        <p:blipFill>
          <a:blip r:embed="rId15" cstate="print"/>
          <a:stretch>
            <a:fillRect/>
          </a:stretch>
        </p:blipFill>
        <p:spPr>
          <a:xfrm>
            <a:off x="7817605" y="5948442"/>
            <a:ext cx="1331640" cy="909558"/>
          </a:xfrm>
          <a:prstGeom prst="rect">
            <a:avLst/>
          </a:prstGeom>
        </p:spPr>
      </p:pic>
      <p:pic>
        <p:nvPicPr>
          <p:cNvPr id="13" name="Immagine 12" descr="index.jpg"/>
          <p:cNvPicPr>
            <a:picLocks noChangeAspect="1"/>
          </p:cNvPicPr>
          <p:nvPr userDrawn="1"/>
        </p:nvPicPr>
        <p:blipFill>
          <a:blip r:embed="rId16" cstate="print"/>
          <a:stretch>
            <a:fillRect/>
          </a:stretch>
        </p:blipFill>
        <p:spPr>
          <a:xfrm>
            <a:off x="8316416" y="0"/>
            <a:ext cx="827584" cy="1201332"/>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b="1" kern="1200" cap="none" spc="0">
          <a:ln w="12700">
            <a:solidFill>
              <a:schemeClr val="accent1">
                <a:lumMod val="75000"/>
              </a:schemeClr>
            </a:solidFill>
            <a:prstDash val="solid"/>
          </a:ln>
          <a:solidFill>
            <a:schemeClr val="tx2">
              <a:lumMod val="20000"/>
              <a:lumOff val="80000"/>
            </a:schemeClr>
          </a:solidFill>
          <a:effectLst>
            <a:outerShdw blurRad="41275" dist="20320" dir="18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ln>
            <a:solidFill>
              <a:schemeClr val="tx2">
                <a:lumMod val="50000"/>
              </a:schemeClr>
            </a:solidFill>
          </a:ln>
          <a:solidFill>
            <a:schemeClr val="tx2">
              <a:lumMod val="50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ln>
            <a:solidFill>
              <a:schemeClr val="tx2">
                <a:lumMod val="50000"/>
              </a:schemeClr>
            </a:solidFill>
          </a:ln>
          <a:solidFill>
            <a:schemeClr val="tx2">
              <a:lumMod val="50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ln>
            <a:solidFill>
              <a:schemeClr val="tx2">
                <a:lumMod val="50000"/>
              </a:schemeClr>
            </a:solidFill>
          </a:ln>
          <a:solidFill>
            <a:schemeClr val="tx2">
              <a:lumMod val="50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ln>
            <a:solidFill>
              <a:schemeClr val="tx2">
                <a:lumMod val="50000"/>
              </a:schemeClr>
            </a:solidFill>
          </a:ln>
          <a:solidFill>
            <a:schemeClr val="tx2">
              <a:lumMod val="50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ln>
            <a:solidFill>
              <a:schemeClr val="tx2">
                <a:lumMod val="50000"/>
              </a:schemeClr>
            </a:solidFill>
          </a:ln>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olo 1"/>
          <p:cNvSpPr>
            <a:spLocks noGrp="1"/>
          </p:cNvSpPr>
          <p:nvPr>
            <p:ph type="ctrTitle"/>
          </p:nvPr>
        </p:nvSpPr>
        <p:spPr>
          <a:xfrm>
            <a:off x="611560" y="1844824"/>
            <a:ext cx="7772400" cy="1470025"/>
          </a:xfrm>
        </p:spPr>
        <p:txBody>
          <a:bodyPr/>
          <a:lstStyle/>
          <a:p>
            <a:pPr eaLnBrk="1" hangingPunct="1"/>
            <a:r>
              <a:rPr lang="it-IT" dirty="0" err="1" smtClean="0"/>
              <a:t>Skylab</a:t>
            </a:r>
            <a:r>
              <a:rPr lang="it-IT" dirty="0" smtClean="0"/>
              <a:t> : una finestra sul cosmo</a:t>
            </a:r>
          </a:p>
        </p:txBody>
      </p:sp>
      <p:sp>
        <p:nvSpPr>
          <p:cNvPr id="3" name="Sottotitolo 2"/>
          <p:cNvSpPr>
            <a:spLocks noGrp="1"/>
          </p:cNvSpPr>
          <p:nvPr>
            <p:ph type="subTitle" idx="1"/>
          </p:nvPr>
        </p:nvSpPr>
        <p:spPr>
          <a:xfrm>
            <a:off x="1547664" y="3717032"/>
            <a:ext cx="5832648" cy="1584176"/>
          </a:xfrm>
        </p:spPr>
        <p:txBody>
          <a:bodyPr rtlCol="0">
            <a:normAutofit fontScale="77500" lnSpcReduction="20000"/>
          </a:bodyPr>
          <a:lstStyle/>
          <a:p>
            <a:pPr marL="514350" indent="-514350" eaLnBrk="1" fontAlgn="auto" hangingPunct="1">
              <a:spcAft>
                <a:spcPts val="0"/>
              </a:spcAft>
              <a:buFont typeface="Arial" pitchFamily="34" charset="0"/>
              <a:buAutoNum type="arabicPeriod"/>
              <a:defRPr/>
            </a:pPr>
            <a:r>
              <a:rPr lang="it-IT" b="1" dirty="0" smtClean="0">
                <a:solidFill>
                  <a:schemeClr val="tx1"/>
                </a:solidFill>
              </a:rPr>
              <a:t>Liceo </a:t>
            </a:r>
            <a:r>
              <a:rPr lang="it-IT" b="1" dirty="0" err="1" smtClean="0">
                <a:solidFill>
                  <a:schemeClr val="tx1"/>
                </a:solidFill>
              </a:rPr>
              <a:t>Majorana</a:t>
            </a:r>
            <a:r>
              <a:rPr lang="it-IT" b="1" dirty="0" smtClean="0">
                <a:solidFill>
                  <a:schemeClr val="tx1"/>
                </a:solidFill>
              </a:rPr>
              <a:t> - Desio</a:t>
            </a:r>
          </a:p>
          <a:p>
            <a:pPr marL="514350" indent="-514350" eaLnBrk="1" fontAlgn="auto" hangingPunct="1">
              <a:spcAft>
                <a:spcPts val="0"/>
              </a:spcAft>
              <a:buFont typeface="Arial" pitchFamily="34" charset="0"/>
              <a:buAutoNum type="arabicPeriod"/>
              <a:defRPr/>
            </a:pPr>
            <a:r>
              <a:rPr lang="it-IT" b="1" dirty="0" smtClean="0">
                <a:solidFill>
                  <a:schemeClr val="tx1"/>
                </a:solidFill>
              </a:rPr>
              <a:t>Liceo Fermi - Alghero</a:t>
            </a:r>
          </a:p>
          <a:p>
            <a:pPr marL="514350" indent="-514350" eaLnBrk="1" fontAlgn="auto" hangingPunct="1">
              <a:spcAft>
                <a:spcPts val="0"/>
              </a:spcAft>
              <a:buFont typeface="Arial" pitchFamily="34" charset="0"/>
              <a:buAutoNum type="arabicPeriod"/>
              <a:defRPr/>
            </a:pPr>
            <a:r>
              <a:rPr lang="it-IT" b="1" dirty="0" smtClean="0">
                <a:solidFill>
                  <a:schemeClr val="tx1"/>
                </a:solidFill>
              </a:rPr>
              <a:t>Palestra della Scienza - Faenza</a:t>
            </a:r>
          </a:p>
          <a:p>
            <a:pPr marL="514350" indent="-514350" eaLnBrk="1" fontAlgn="auto" hangingPunct="1">
              <a:spcAft>
                <a:spcPts val="0"/>
              </a:spcAft>
              <a:buFont typeface="Arial" pitchFamily="34" charset="0"/>
              <a:buAutoNum type="arabicPeriod"/>
              <a:defRPr/>
            </a:pPr>
            <a:r>
              <a:rPr lang="it-IT" b="1" dirty="0" smtClean="0">
                <a:solidFill>
                  <a:schemeClr val="tx1"/>
                </a:solidFill>
              </a:rPr>
              <a:t>Società Astronomica Italiana </a:t>
            </a:r>
          </a:p>
        </p:txBody>
      </p:sp>
    </p:spTree>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UHURU (X-</a:t>
            </a:r>
            <a:r>
              <a:rPr lang="it-IT" dirty="0" err="1" smtClean="0"/>
              <a:t>ray</a:t>
            </a:r>
            <a:r>
              <a:rPr lang="it-IT" dirty="0" smtClean="0"/>
              <a:t> </a:t>
            </a:r>
            <a:r>
              <a:rPr lang="it-IT" dirty="0" err="1" smtClean="0"/>
              <a:t>explorer</a:t>
            </a:r>
            <a:r>
              <a:rPr lang="it-IT" dirty="0" smtClean="0"/>
              <a:t>)</a:t>
            </a:r>
            <a:endParaRPr lang="it-IT" dirty="0"/>
          </a:p>
        </p:txBody>
      </p:sp>
      <p:sp>
        <p:nvSpPr>
          <p:cNvPr id="3" name="Sottotitolo 2"/>
          <p:cNvSpPr>
            <a:spLocks noGrp="1"/>
          </p:cNvSpPr>
          <p:nvPr>
            <p:ph type="subTitle" idx="1"/>
          </p:nvPr>
        </p:nvSpPr>
        <p:spPr/>
        <p:txBody>
          <a:bodyPr/>
          <a:lstStyle/>
          <a:p>
            <a:r>
              <a:rPr lang="it-IT" dirty="0" smtClean="0"/>
              <a:t>Il primo osservatorio orbitante</a:t>
            </a:r>
          </a:p>
          <a:p>
            <a:r>
              <a:rPr lang="it-IT" dirty="0" smtClean="0"/>
              <a:t>per raggi X</a:t>
            </a:r>
            <a:endParaRPr lang="it-IT" dirty="0"/>
          </a:p>
        </p:txBody>
      </p:sp>
      <p:sp>
        <p:nvSpPr>
          <p:cNvPr id="8194" name="AutoShape 2" descr="Risultati immagini per riccardo giacco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196" name="AutoShape 4" descr="Risultati immagini per riccardo giacco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198" name="AutoShape 6" descr="Risultati immagini per riccardo giacco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200" name="AutoShape 8" descr="Risultati immagini per riccardo giacco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202" name="AutoShape 10" descr="Risultati immagini per riccardo giacco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9237248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0" y="188640"/>
            <a:ext cx="6192688" cy="1296144"/>
          </a:xfrm>
        </p:spPr>
        <p:txBody>
          <a:bodyPr/>
          <a:lstStyle/>
          <a:p>
            <a:r>
              <a:rPr lang="it-IT" dirty="0" err="1" smtClean="0"/>
              <a:t>Uhuru</a:t>
            </a:r>
            <a:r>
              <a:rPr lang="it-IT" dirty="0" smtClean="0"/>
              <a:t>: la terza delle cinque fasi</a:t>
            </a:r>
            <a:endParaRPr lang="it-IT" dirty="0"/>
          </a:p>
        </p:txBody>
      </p:sp>
      <p:sp>
        <p:nvSpPr>
          <p:cNvPr id="3" name="Segnaposto contenuto 2"/>
          <p:cNvSpPr>
            <a:spLocks noGrp="1"/>
          </p:cNvSpPr>
          <p:nvPr>
            <p:ph idx="1"/>
          </p:nvPr>
        </p:nvSpPr>
        <p:spPr/>
        <p:txBody>
          <a:bodyPr/>
          <a:lstStyle/>
          <a:p>
            <a:r>
              <a:rPr lang="it-IT" dirty="0" smtClean="0"/>
              <a:t>Condizioni NASA:</a:t>
            </a:r>
          </a:p>
          <a:p>
            <a:pPr lvl="1"/>
            <a:r>
              <a:rPr lang="it-IT" dirty="0" smtClean="0"/>
              <a:t>Lancio del satellite dall’Equatore per avere un maggior impulso</a:t>
            </a:r>
          </a:p>
          <a:p>
            <a:pPr lvl="1"/>
            <a:r>
              <a:rPr lang="it-IT" dirty="0" smtClean="0"/>
              <a:t>Rotazione molto lenta del satellite per un’accurata scansione del cielo</a:t>
            </a:r>
          </a:p>
          <a:p>
            <a:r>
              <a:rPr lang="it-IT" dirty="0" smtClean="0"/>
              <a:t>Filosofia di Giacconi:</a:t>
            </a:r>
          </a:p>
          <a:p>
            <a:pPr lvl="1"/>
            <a:r>
              <a:rPr lang="it-IT" dirty="0" smtClean="0"/>
              <a:t>Poco complicato</a:t>
            </a:r>
          </a:p>
          <a:p>
            <a:pPr lvl="1"/>
            <a:r>
              <a:rPr lang="it-IT" dirty="0" smtClean="0"/>
              <a:t>Molto preciso</a:t>
            </a:r>
            <a:endParaRPr lang="it-IT" dirty="0"/>
          </a:p>
        </p:txBody>
      </p:sp>
    </p:spTree>
    <p:extLst>
      <p:ext uri="{BB962C8B-B14F-4D97-AF65-F5344CB8AC3E}">
        <p14:creationId xmlns:p14="http://schemas.microsoft.com/office/powerpoint/2010/main" val="27557920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Uhuru</a:t>
            </a:r>
            <a:r>
              <a:rPr lang="it-IT" dirty="0" smtClean="0"/>
              <a:t>: il lancio</a:t>
            </a:r>
            <a:endParaRPr lang="it-IT" dirty="0"/>
          </a:p>
        </p:txBody>
      </p:sp>
      <p:sp>
        <p:nvSpPr>
          <p:cNvPr id="3" name="Segnaposto contenuto 2"/>
          <p:cNvSpPr>
            <a:spLocks noGrp="1"/>
          </p:cNvSpPr>
          <p:nvPr>
            <p:ph idx="1"/>
          </p:nvPr>
        </p:nvSpPr>
        <p:spPr/>
        <p:txBody>
          <a:bodyPr/>
          <a:lstStyle/>
          <a:p>
            <a:pPr marL="0" indent="0" algn="ctr">
              <a:buNone/>
            </a:pPr>
            <a:r>
              <a:rPr lang="it-IT" sz="2400" dirty="0" smtClean="0"/>
              <a:t>Il primo satellite nella storia dedicato interamente </a:t>
            </a:r>
            <a:r>
              <a:rPr lang="it-IT" sz="2400" dirty="0"/>
              <a:t>all’astronomia a raggi </a:t>
            </a:r>
            <a:r>
              <a:rPr lang="it-IT" sz="2400" dirty="0" smtClean="0"/>
              <a:t>X (anche </a:t>
            </a:r>
            <a:r>
              <a:rPr lang="it-IT" sz="2400" dirty="0"/>
              <a:t>conosciuto come X-</a:t>
            </a:r>
            <a:r>
              <a:rPr lang="it-IT" sz="2400" dirty="0" err="1"/>
              <a:t>ray</a:t>
            </a:r>
            <a:r>
              <a:rPr lang="it-IT" sz="2400" dirty="0"/>
              <a:t> Explorer </a:t>
            </a:r>
            <a:r>
              <a:rPr lang="it-IT" sz="2400" dirty="0" smtClean="0"/>
              <a:t>Satellite)</a:t>
            </a:r>
            <a:endParaRPr lang="it-IT" sz="2400" dirty="0"/>
          </a:p>
        </p:txBody>
      </p:sp>
      <p:pic>
        <p:nvPicPr>
          <p:cNvPr id="1028" name="Picture 4" descr="C:\Users\Alessandra\Desktop\Progetto fisica\Immagini\Modello Uhuru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68287"/>
            <a:ext cx="4128459" cy="3096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860032" y="2554784"/>
            <a:ext cx="3816424" cy="3416320"/>
          </a:xfrm>
          <a:prstGeom prst="rect">
            <a:avLst/>
          </a:prstGeom>
          <a:noFill/>
        </p:spPr>
        <p:txBody>
          <a:bodyPr wrap="square" rtlCol="0">
            <a:spAutoFit/>
          </a:bodyPr>
          <a:lstStyle/>
          <a:p>
            <a:pPr algn="just"/>
            <a:r>
              <a:rPr lang="it-IT" sz="2400" dirty="0">
                <a:ln>
                  <a:solidFill>
                    <a:schemeClr val="tx2">
                      <a:lumMod val="50000"/>
                    </a:schemeClr>
                  </a:solidFill>
                </a:ln>
                <a:solidFill>
                  <a:schemeClr val="tx2">
                    <a:lumMod val="50000"/>
                  </a:schemeClr>
                </a:solidFill>
                <a:latin typeface="+mn-lt"/>
                <a:cs typeface="+mn-cs"/>
              </a:rPr>
              <a:t>Gli strumenti </a:t>
            </a:r>
            <a:r>
              <a:rPr lang="it-IT" sz="2400" dirty="0" smtClean="0">
                <a:ln>
                  <a:solidFill>
                    <a:schemeClr val="tx2">
                      <a:lumMod val="50000"/>
                    </a:schemeClr>
                  </a:solidFill>
                </a:ln>
                <a:solidFill>
                  <a:schemeClr val="tx2">
                    <a:lumMod val="50000"/>
                  </a:schemeClr>
                </a:solidFill>
                <a:latin typeface="+mn-lt"/>
                <a:cs typeface="+mn-cs"/>
              </a:rPr>
              <a:t>necessari furono </a:t>
            </a:r>
            <a:r>
              <a:rPr lang="it-IT" sz="2400" dirty="0">
                <a:ln>
                  <a:solidFill>
                    <a:schemeClr val="tx2">
                      <a:lumMod val="50000"/>
                    </a:schemeClr>
                  </a:solidFill>
                </a:ln>
                <a:solidFill>
                  <a:schemeClr val="tx2">
                    <a:lumMod val="50000"/>
                  </a:schemeClr>
                </a:solidFill>
                <a:latin typeface="+mn-lt"/>
                <a:cs typeface="+mn-cs"/>
              </a:rPr>
              <a:t>spediti in Kenya  nel novembre del 1970 in vista del lancio dalla piattaforma </a:t>
            </a:r>
            <a:r>
              <a:rPr lang="it-IT" sz="2400" dirty="0" smtClean="0">
                <a:ln>
                  <a:solidFill>
                    <a:schemeClr val="tx2">
                      <a:lumMod val="50000"/>
                    </a:schemeClr>
                  </a:solidFill>
                </a:ln>
                <a:solidFill>
                  <a:schemeClr val="tx2">
                    <a:lumMod val="50000"/>
                  </a:schemeClr>
                </a:solidFill>
                <a:latin typeface="+mn-lt"/>
                <a:cs typeface="+mn-cs"/>
              </a:rPr>
              <a:t>San Marco </a:t>
            </a:r>
            <a:r>
              <a:rPr lang="it-IT" sz="2400" dirty="0">
                <a:ln>
                  <a:solidFill>
                    <a:schemeClr val="tx2">
                      <a:lumMod val="50000"/>
                    </a:schemeClr>
                  </a:solidFill>
                </a:ln>
                <a:solidFill>
                  <a:schemeClr val="tx2">
                    <a:lumMod val="50000"/>
                  </a:schemeClr>
                </a:solidFill>
                <a:latin typeface="+mn-lt"/>
                <a:cs typeface="+mn-cs"/>
              </a:rPr>
              <a:t>(un ex impianto petrolifero a 3 miglia dalla costa) </a:t>
            </a:r>
            <a:r>
              <a:rPr lang="it-IT" sz="2400" dirty="0" smtClean="0">
                <a:ln>
                  <a:solidFill>
                    <a:schemeClr val="tx2">
                      <a:lumMod val="50000"/>
                    </a:schemeClr>
                  </a:solidFill>
                </a:ln>
                <a:solidFill>
                  <a:schemeClr val="tx2">
                    <a:lumMod val="50000"/>
                  </a:schemeClr>
                </a:solidFill>
                <a:latin typeface="+mn-lt"/>
                <a:cs typeface="+mn-cs"/>
              </a:rPr>
              <a:t>mentre </a:t>
            </a:r>
            <a:r>
              <a:rPr lang="it-IT" sz="2400" dirty="0">
                <a:ln>
                  <a:solidFill>
                    <a:schemeClr val="tx2">
                      <a:lumMod val="50000"/>
                    </a:schemeClr>
                  </a:solidFill>
                </a:ln>
                <a:solidFill>
                  <a:schemeClr val="tx2">
                    <a:lumMod val="50000"/>
                  </a:schemeClr>
                </a:solidFill>
                <a:latin typeface="+mn-lt"/>
                <a:cs typeface="+mn-cs"/>
              </a:rPr>
              <a:t>il lancio, dopo alcuni piccoli inconvenienti, avvenne il 12 dicembre 1970</a:t>
            </a:r>
          </a:p>
        </p:txBody>
      </p:sp>
    </p:spTree>
    <p:extLst>
      <p:ext uri="{BB962C8B-B14F-4D97-AF65-F5344CB8AC3E}">
        <p14:creationId xmlns:p14="http://schemas.microsoft.com/office/powerpoint/2010/main" val="14838717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34"/>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dirty="0" err="1" smtClean="0"/>
              <a:t>Uhuru</a:t>
            </a:r>
            <a:r>
              <a:rPr lang="it-IT" dirty="0" smtClean="0"/>
              <a:t>: il nome</a:t>
            </a:r>
            <a:endParaRPr lang="it-IT" dirty="0"/>
          </a:p>
        </p:txBody>
      </p:sp>
      <p:sp>
        <p:nvSpPr>
          <p:cNvPr id="3" name="Shape 135"/>
          <p:cNvSpPr txBox="1">
            <a:spLocks noGrp="1"/>
          </p:cNvSpPr>
          <p:nvPr>
            <p:ph type="body" idx="4294967295"/>
          </p:nvPr>
        </p:nvSpPr>
        <p:spPr>
          <a:xfrm>
            <a:off x="1015200" y="1556792"/>
            <a:ext cx="3375360" cy="2379240"/>
          </a:xfrm>
        </p:spPr>
        <p:txBody>
          <a:bodyPr/>
          <a:lstStyle>
            <a:defPPr marL="432000" marR="0" lvl="0" indent="-324000" algn="l" hangingPunct="0">
              <a:lnSpc>
                <a:spcPct val="100000"/>
              </a:lnSpc>
              <a:spcBef>
                <a:spcPts val="0"/>
              </a:spcBef>
              <a:spcAft>
                <a:spcPts val="1417"/>
              </a:spcAft>
              <a:buSzPct val="45000"/>
              <a:buFont typeface="StarSymbol"/>
              <a:buNone/>
              <a:defRPr lang="it-IT" sz="3200" b="0" i="0" u="none" strike="noStrike" kern="1200" spc="0">
                <a:ln>
                  <a:noFill/>
                </a:ln>
                <a:solidFill>
                  <a:srgbClr val="0F253F"/>
                </a:solidFill>
                <a:latin typeface="Calibri"/>
                <a:ea typeface="Calibri"/>
                <a:cs typeface="Calibri"/>
              </a:defRPr>
            </a:defPPr>
            <a:lvl1pPr marL="432000" marR="0" lvl="0" indent="-324000" algn="l" hangingPunct="0">
              <a:lnSpc>
                <a:spcPct val="100000"/>
              </a:lnSpc>
              <a:spcBef>
                <a:spcPts val="0"/>
              </a:spcBef>
              <a:spcAft>
                <a:spcPts val="1417"/>
              </a:spcAft>
              <a:buSzPct val="45000"/>
              <a:buFont typeface="StarSymbol"/>
              <a:buChar char="●"/>
              <a:defRPr lang="it-IT" sz="3200" b="0" i="0" u="none" strike="noStrike" kern="1200" spc="0">
                <a:ln>
                  <a:noFill/>
                </a:ln>
                <a:solidFill>
                  <a:srgbClr val="0F253F"/>
                </a:solidFill>
                <a:latin typeface="Calibri"/>
                <a:ea typeface="Calibri"/>
                <a:cs typeface="Calibri"/>
              </a:defRPr>
            </a:lvl1pPr>
            <a:lvl2pPr marL="864000" marR="0" lvl="1" indent="-324000" algn="l" hangingPunct="0">
              <a:lnSpc>
                <a:spcPct val="100000"/>
              </a:lnSpc>
              <a:spcBef>
                <a:spcPts val="0"/>
              </a:spcBef>
              <a:spcAft>
                <a:spcPts val="1134"/>
              </a:spcAft>
              <a:buSzPct val="75000"/>
              <a:buFont typeface="StarSymbol"/>
              <a:buChar char="–"/>
              <a:defRPr lang="it-IT" sz="3200" b="0" i="0" u="none" strike="noStrike" kern="1200" spc="0">
                <a:ln>
                  <a:noFill/>
                </a:ln>
                <a:solidFill>
                  <a:srgbClr val="0F253F"/>
                </a:solidFill>
                <a:latin typeface="Calibri"/>
                <a:ea typeface="Calibri"/>
                <a:cs typeface="Calibri"/>
              </a:defRPr>
            </a:lvl2pPr>
            <a:lvl3pPr marL="1295999" marR="0" lvl="2" indent="-288000" algn="l" hangingPunct="0">
              <a:lnSpc>
                <a:spcPct val="100000"/>
              </a:lnSpc>
              <a:spcBef>
                <a:spcPts val="0"/>
              </a:spcBef>
              <a:spcAft>
                <a:spcPts val="850"/>
              </a:spcAft>
              <a:buSzPct val="45000"/>
              <a:buFont typeface="StarSymbol"/>
              <a:buChar char="●"/>
              <a:defRPr lang="it-IT" sz="3200" b="0" i="0" u="none" strike="noStrike" kern="1200" spc="0">
                <a:ln>
                  <a:noFill/>
                </a:ln>
                <a:solidFill>
                  <a:srgbClr val="0F253F"/>
                </a:solidFill>
                <a:latin typeface="Calibri"/>
                <a:ea typeface="Calibri"/>
                <a:cs typeface="Calibri"/>
              </a:defRPr>
            </a:lvl3pPr>
            <a:lvl4pPr marL="1728000" marR="0" lvl="3" indent="-216000" algn="l" hangingPunct="0">
              <a:lnSpc>
                <a:spcPct val="100000"/>
              </a:lnSpc>
              <a:spcBef>
                <a:spcPts val="0"/>
              </a:spcBef>
              <a:spcAft>
                <a:spcPts val="567"/>
              </a:spcAft>
              <a:buSzPct val="75000"/>
              <a:buFont typeface="StarSymbol"/>
              <a:buChar char="–"/>
              <a:defRPr lang="it-IT" sz="3200" b="0" i="0" u="none" strike="noStrike" kern="1200" spc="0">
                <a:ln>
                  <a:noFill/>
                </a:ln>
                <a:solidFill>
                  <a:srgbClr val="0F253F"/>
                </a:solidFill>
                <a:latin typeface="Calibri"/>
                <a:ea typeface="Calibri"/>
                <a:cs typeface="Calibri"/>
              </a:defRPr>
            </a:lvl4pPr>
            <a:lvl5pPr marL="2160000" marR="0" lvl="4" indent="-216000" algn="l" hangingPunct="0">
              <a:lnSpc>
                <a:spcPct val="100000"/>
              </a:lnSpc>
              <a:spcBef>
                <a:spcPts val="0"/>
              </a:spcBef>
              <a:spcAft>
                <a:spcPts val="283"/>
              </a:spcAft>
              <a:buSzPct val="45000"/>
              <a:buFont typeface="StarSymbol"/>
              <a:buChar char="●"/>
              <a:defRPr lang="it-IT" sz="2000" b="0" i="0" u="none" strike="noStrike" kern="1200" spc="0">
                <a:ln>
                  <a:noFill/>
                </a:ln>
                <a:solidFill>
                  <a:srgbClr val="0F253F"/>
                </a:solidFill>
                <a:latin typeface="Calibri"/>
                <a:ea typeface="Calibri"/>
                <a:cs typeface="Calibri"/>
              </a:defRPr>
            </a:lvl5pPr>
            <a:lvl6pPr marL="2592000" marR="0" lvl="5" indent="-216000" algn="l" hangingPunct="0">
              <a:lnSpc>
                <a:spcPct val="100000"/>
              </a:lnSpc>
              <a:spcBef>
                <a:spcPts val="0"/>
              </a:spcBef>
              <a:spcAft>
                <a:spcPts val="283"/>
              </a:spcAft>
              <a:buSzPct val="45000"/>
              <a:buFont typeface="StarSymbol"/>
              <a:buChar char="●"/>
              <a:defRPr lang="it-IT" sz="2000" b="0" i="0" u="none" strike="noStrike" kern="1200" spc="0">
                <a:ln>
                  <a:noFill/>
                </a:ln>
                <a:solidFill>
                  <a:srgbClr val="0F253F"/>
                </a:solidFill>
                <a:latin typeface="Calibri"/>
                <a:ea typeface="Calibri"/>
                <a:cs typeface="Calibri"/>
              </a:defRPr>
            </a:lvl6pPr>
            <a:lvl7pPr marL="3024000" marR="0" lvl="6" indent="-216000" algn="l" hangingPunct="0">
              <a:lnSpc>
                <a:spcPct val="100000"/>
              </a:lnSpc>
              <a:spcBef>
                <a:spcPts val="0"/>
              </a:spcBef>
              <a:spcAft>
                <a:spcPts val="283"/>
              </a:spcAft>
              <a:buSzPct val="45000"/>
              <a:buFont typeface="StarSymbol"/>
              <a:buChar char="●"/>
              <a:defRPr lang="it-IT" sz="2000" b="0" i="0" u="none" strike="noStrike" kern="1200" spc="0">
                <a:ln>
                  <a:noFill/>
                </a:ln>
                <a:solidFill>
                  <a:srgbClr val="0F253F"/>
                </a:solidFill>
                <a:latin typeface="Calibri"/>
                <a:ea typeface="Calibri"/>
                <a:cs typeface="Calibri"/>
              </a:defRPr>
            </a:lvl7pPr>
            <a:lvl8pPr marL="3456000" marR="0" lvl="7" indent="-216000" algn="l" hangingPunct="0">
              <a:lnSpc>
                <a:spcPct val="100000"/>
              </a:lnSpc>
              <a:spcBef>
                <a:spcPts val="0"/>
              </a:spcBef>
              <a:spcAft>
                <a:spcPts val="283"/>
              </a:spcAft>
              <a:buSzPct val="45000"/>
              <a:buFont typeface="StarSymbol"/>
              <a:buChar char="●"/>
              <a:defRPr lang="it-IT" sz="2000" b="0" i="0" u="none" strike="noStrike" kern="1200" spc="0">
                <a:ln>
                  <a:noFill/>
                </a:ln>
                <a:solidFill>
                  <a:srgbClr val="0F253F"/>
                </a:solidFill>
                <a:latin typeface="Calibri"/>
                <a:ea typeface="Calibri"/>
                <a:cs typeface="Calibri"/>
              </a:defRPr>
            </a:lvl8pPr>
            <a:lvl9pPr marL="3887999" marR="0" lvl="8" indent="-216000" algn="l" hangingPunct="0">
              <a:lnSpc>
                <a:spcPct val="100000"/>
              </a:lnSpc>
              <a:spcBef>
                <a:spcPts val="0"/>
              </a:spcBef>
              <a:spcAft>
                <a:spcPts val="283"/>
              </a:spcAft>
              <a:buSzPct val="45000"/>
              <a:buFont typeface="StarSymbol"/>
              <a:buChar char="●"/>
              <a:defRPr lang="it-IT" sz="2000" b="0" i="0" u="none" strike="noStrike" kern="1200" spc="0">
                <a:ln>
                  <a:noFill/>
                </a:ln>
                <a:solidFill>
                  <a:srgbClr val="0F253F"/>
                </a:solidFill>
                <a:latin typeface="Calibri"/>
                <a:ea typeface="Calibri"/>
                <a:cs typeface="Calibri"/>
              </a:defRPr>
            </a:lvl9pPr>
          </a:lstStyle>
          <a:p>
            <a:pPr marL="0" lvl="0" indent="0">
              <a:spcBef>
                <a:spcPts val="400"/>
              </a:spcBef>
              <a:spcAft>
                <a:spcPts val="0"/>
              </a:spcAft>
              <a:buNone/>
            </a:pPr>
            <a:r>
              <a:rPr lang="it-IT" sz="1800" dirty="0">
                <a:latin typeface="Calibri" pitchFamily="18"/>
              </a:rPr>
              <a:t>Il 12 dicembre del </a:t>
            </a:r>
            <a:r>
              <a:rPr lang="it-IT" sz="1800" dirty="0" smtClean="0">
                <a:latin typeface="Calibri" pitchFamily="18"/>
              </a:rPr>
              <a:t>1970, giorno del lancio, ricorreva l’anniversario di Indipendenza del Kenya.</a:t>
            </a:r>
            <a:endParaRPr lang="it-IT" sz="1800" dirty="0" smtClean="0">
              <a:latin typeface="Calibri" pitchFamily="18"/>
            </a:endParaRPr>
          </a:p>
          <a:p>
            <a:pPr marL="0" lvl="0" indent="0">
              <a:spcBef>
                <a:spcPts val="400"/>
              </a:spcBef>
              <a:spcAft>
                <a:spcPts val="0"/>
              </a:spcAft>
              <a:buNone/>
            </a:pPr>
            <a:r>
              <a:rPr lang="it-IT" sz="1800" dirty="0" smtClean="0">
                <a:latin typeface="Calibri" pitchFamily="18"/>
              </a:rPr>
              <a:t>Venne ribattezzato </a:t>
            </a:r>
            <a:r>
              <a:rPr lang="it-IT" sz="1800" dirty="0" smtClean="0">
                <a:latin typeface="Calibri" pitchFamily="18"/>
              </a:rPr>
              <a:t>per questo </a:t>
            </a:r>
            <a:r>
              <a:rPr lang="it-IT" sz="1800" dirty="0" err="1" smtClean="0">
                <a:latin typeface="Calibri" pitchFamily="18"/>
              </a:rPr>
              <a:t>Uhuru</a:t>
            </a:r>
            <a:r>
              <a:rPr lang="it-IT" sz="1800" dirty="0" smtClean="0">
                <a:latin typeface="Calibri" pitchFamily="18"/>
              </a:rPr>
              <a:t>, </a:t>
            </a:r>
            <a:r>
              <a:rPr lang="it-IT" sz="1800" dirty="0" smtClean="0">
                <a:latin typeface="Calibri" pitchFamily="18"/>
              </a:rPr>
              <a:t>Libertà in lingua swahili</a:t>
            </a:r>
            <a:endParaRPr lang="it-IT" sz="1800" dirty="0">
              <a:latin typeface="Calibri" pitchFamily="18"/>
            </a:endParaRPr>
          </a:p>
        </p:txBody>
      </p:sp>
      <p:pic>
        <p:nvPicPr>
          <p:cNvPr id="4" name="9516E921-1A7B-4585-93C6-75DCFD035975-L0-001.jpeg"/>
          <p:cNvPicPr>
            <a:picLocks noChangeAspect="1"/>
          </p:cNvPicPr>
          <p:nvPr/>
        </p:nvPicPr>
        <p:blipFill>
          <a:blip r:embed="rId3" cstate="print">
            <a:lum/>
            <a:alphaModFix/>
          </a:blip>
          <a:srcRect/>
          <a:stretch>
            <a:fillRect/>
          </a:stretch>
        </p:blipFill>
        <p:spPr>
          <a:xfrm>
            <a:off x="970920" y="3212976"/>
            <a:ext cx="3463920" cy="2287080"/>
          </a:xfrm>
          <a:prstGeom prst="rect">
            <a:avLst/>
          </a:prstGeom>
          <a:noFill/>
          <a:ln>
            <a:noFill/>
          </a:ln>
        </p:spPr>
      </p:pic>
      <p:pic>
        <p:nvPicPr>
          <p:cNvPr id="5" name="032708ED-8D97-4256-91CF-A5B47649B5D5-L0-001.jpeg"/>
          <p:cNvPicPr>
            <a:picLocks noChangeAspect="1"/>
          </p:cNvPicPr>
          <p:nvPr/>
        </p:nvPicPr>
        <p:blipFill>
          <a:blip r:embed="rId4" cstate="print">
            <a:lum/>
            <a:alphaModFix/>
          </a:blip>
          <a:srcRect/>
          <a:stretch>
            <a:fillRect/>
          </a:stretch>
        </p:blipFill>
        <p:spPr>
          <a:xfrm>
            <a:off x="5434560" y="1628800"/>
            <a:ext cx="3226680" cy="3995640"/>
          </a:xfrm>
          <a:prstGeom prst="rect">
            <a:avLst/>
          </a:prstGeom>
          <a:noFill/>
          <a:ln>
            <a:noFill/>
          </a:ln>
        </p:spPr>
      </p:pic>
      <p:sp>
        <p:nvSpPr>
          <p:cNvPr id="6" name="CasellaDiTesto 5"/>
          <p:cNvSpPr txBox="1"/>
          <p:nvPr/>
        </p:nvSpPr>
        <p:spPr>
          <a:xfrm>
            <a:off x="5434560" y="5624440"/>
            <a:ext cx="2809848" cy="646331"/>
          </a:xfrm>
          <a:prstGeom prst="rect">
            <a:avLst/>
          </a:prstGeom>
          <a:noFill/>
        </p:spPr>
        <p:txBody>
          <a:bodyPr wrap="square" rtlCol="0">
            <a:spAutoFit/>
          </a:bodyPr>
          <a:lstStyle/>
          <a:p>
            <a:r>
              <a:rPr lang="it-IT" dirty="0" smtClean="0"/>
              <a:t>Bruno Rossi durante il montaggio</a:t>
            </a:r>
            <a:endParaRPr lang="it-IT" dirty="0"/>
          </a:p>
        </p:txBody>
      </p:sp>
      <p:sp>
        <p:nvSpPr>
          <p:cNvPr id="7" name="CasellaDiTesto 6"/>
          <p:cNvSpPr txBox="1"/>
          <p:nvPr/>
        </p:nvSpPr>
        <p:spPr>
          <a:xfrm>
            <a:off x="1187624" y="5573438"/>
            <a:ext cx="2031325" cy="369332"/>
          </a:xfrm>
          <a:prstGeom prst="rect">
            <a:avLst/>
          </a:prstGeom>
          <a:noFill/>
        </p:spPr>
        <p:txBody>
          <a:bodyPr wrap="none" rtlCol="0">
            <a:spAutoFit/>
          </a:bodyPr>
          <a:lstStyle/>
          <a:p>
            <a:r>
              <a:rPr lang="it-IT" dirty="0" smtClean="0"/>
              <a:t>Il satellite in orbita</a:t>
            </a:r>
            <a:endParaRPr lang="it-IT" dirty="0"/>
          </a:p>
        </p:txBody>
      </p:sp>
    </p:spTree>
    <p:extLst>
      <p:ext uri="{BB962C8B-B14F-4D97-AF65-F5344CB8AC3E}">
        <p14:creationId xmlns:p14="http://schemas.microsoft.com/office/powerpoint/2010/main" val="4151326952"/>
      </p:ext>
    </p:extLst>
  </p:cSld>
  <p:clrMapOvr>
    <a:masterClrMapping/>
  </p:clrMapOvr>
  <p:transition spd="slow">
    <p:cover dir="u"/>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fill="hold"/>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4*#ppt_w"/>
                                          </p:val>
                                        </p:tav>
                                        <p:tav tm="100000">
                                          <p:val>
                                            <p:strVal val="#ppt_w"/>
                                          </p:val>
                                        </p:tav>
                                      </p:tavLst>
                                    </p:anim>
                                    <p:anim calcmode="lin" valueType="num">
                                      <p:cBhvr>
                                        <p:cTn id="8" dur="10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nodeType="clickEffect">
                                  <p:stCondLst>
                                    <p:cond delay="0"/>
                                  </p:stCondLst>
                                  <p:childTnLst>
                                    <p:set>
                                      <p:cBhvr>
                                        <p:cTn id="12" fill="hold"/>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strVal val="0"/>
                                          </p:val>
                                        </p:tav>
                                        <p:tav tm="100000">
                                          <p:val>
                                            <p:strVal val="#ppt_w"/>
                                          </p:val>
                                        </p:tav>
                                      </p:tavLst>
                                    </p:anim>
                                    <p:anim calcmode="lin" valueType="num">
                                      <p:cBhvr>
                                        <p:cTn id="14" dur="750" fill="hold"/>
                                        <p:tgtEl>
                                          <p:spTgt spid="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39"/>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dirty="0" err="1" smtClean="0"/>
              <a:t>Uhuru</a:t>
            </a:r>
            <a:r>
              <a:rPr lang="it-IT" dirty="0" smtClean="0"/>
              <a:t>: </a:t>
            </a:r>
            <a:br>
              <a:rPr lang="it-IT" dirty="0" smtClean="0"/>
            </a:br>
            <a:r>
              <a:rPr lang="it-IT" dirty="0" smtClean="0"/>
              <a:t>caratteristiche tecniche</a:t>
            </a:r>
            <a:endParaRPr lang="it-IT" dirty="0"/>
          </a:p>
        </p:txBody>
      </p:sp>
      <p:sp>
        <p:nvSpPr>
          <p:cNvPr id="3" name="Shape 140"/>
          <p:cNvSpPr txBox="1">
            <a:spLocks noGrp="1"/>
          </p:cNvSpPr>
          <p:nvPr>
            <p:ph sz="half" idx="1"/>
          </p:nvPr>
        </p:nvSpPr>
        <p:spPr>
          <a:xfrm>
            <a:off x="457200" y="1600201"/>
            <a:ext cx="4186808" cy="4525963"/>
          </a:xfrm>
        </p:spPr>
        <p:txBody>
          <a:bodyPr/>
          <a:lstStyle>
            <a:defPPr marL="432000" marR="0" lvl="0" indent="-324000" algn="l" hangingPunct="0">
              <a:lnSpc>
                <a:spcPct val="100000"/>
              </a:lnSpc>
              <a:spcBef>
                <a:spcPts val="0"/>
              </a:spcBef>
              <a:spcAft>
                <a:spcPts val="1417"/>
              </a:spcAft>
              <a:buSzPct val="45000"/>
              <a:buFont typeface="StarSymbol"/>
              <a:buNone/>
              <a:defRPr lang="it-IT" sz="3200" b="0" i="0" u="none" strike="noStrike" kern="1200" spc="0">
                <a:ln>
                  <a:noFill/>
                </a:ln>
                <a:solidFill>
                  <a:srgbClr val="0F253F"/>
                </a:solidFill>
                <a:latin typeface="Calibri"/>
                <a:ea typeface="Calibri"/>
                <a:cs typeface="Calibri"/>
              </a:defRPr>
            </a:defPPr>
            <a:lvl1pPr marL="432000" marR="0" lvl="0" indent="-324000" algn="l" hangingPunct="0">
              <a:lnSpc>
                <a:spcPct val="100000"/>
              </a:lnSpc>
              <a:spcBef>
                <a:spcPts val="0"/>
              </a:spcBef>
              <a:spcAft>
                <a:spcPts val="1417"/>
              </a:spcAft>
              <a:buSzPct val="45000"/>
              <a:buFont typeface="StarSymbol"/>
              <a:buChar char="●"/>
              <a:defRPr lang="it-IT" sz="3200" b="0" i="0" u="none" strike="noStrike" kern="1200" spc="0">
                <a:ln>
                  <a:noFill/>
                </a:ln>
                <a:solidFill>
                  <a:srgbClr val="0F253F"/>
                </a:solidFill>
                <a:latin typeface="Calibri"/>
                <a:ea typeface="Calibri"/>
                <a:cs typeface="Calibri"/>
              </a:defRPr>
            </a:lvl1pPr>
            <a:lvl2pPr marL="864000" marR="0" lvl="1" indent="-324000" algn="l" hangingPunct="0">
              <a:lnSpc>
                <a:spcPct val="100000"/>
              </a:lnSpc>
              <a:spcBef>
                <a:spcPts val="0"/>
              </a:spcBef>
              <a:spcAft>
                <a:spcPts val="1134"/>
              </a:spcAft>
              <a:buSzPct val="75000"/>
              <a:buFont typeface="StarSymbol"/>
              <a:buChar char="–"/>
              <a:defRPr lang="it-IT" sz="3200" b="0" i="0" u="none" strike="noStrike" kern="1200" spc="0">
                <a:ln>
                  <a:noFill/>
                </a:ln>
                <a:solidFill>
                  <a:srgbClr val="0F253F"/>
                </a:solidFill>
                <a:latin typeface="Calibri"/>
                <a:ea typeface="Calibri"/>
                <a:cs typeface="Calibri"/>
              </a:defRPr>
            </a:lvl2pPr>
            <a:lvl3pPr marL="1295999" marR="0" lvl="2" indent="-288000" algn="l" hangingPunct="0">
              <a:lnSpc>
                <a:spcPct val="100000"/>
              </a:lnSpc>
              <a:spcBef>
                <a:spcPts val="0"/>
              </a:spcBef>
              <a:spcAft>
                <a:spcPts val="850"/>
              </a:spcAft>
              <a:buSzPct val="45000"/>
              <a:buFont typeface="StarSymbol"/>
              <a:buChar char="●"/>
              <a:defRPr lang="it-IT" sz="3200" b="0" i="0" u="none" strike="noStrike" kern="1200" spc="0">
                <a:ln>
                  <a:noFill/>
                </a:ln>
                <a:solidFill>
                  <a:srgbClr val="0F253F"/>
                </a:solidFill>
                <a:latin typeface="Calibri"/>
                <a:ea typeface="Calibri"/>
                <a:cs typeface="Calibri"/>
              </a:defRPr>
            </a:lvl3pPr>
            <a:lvl4pPr marL="1728000" marR="0" lvl="3" indent="-216000" algn="l" hangingPunct="0">
              <a:lnSpc>
                <a:spcPct val="100000"/>
              </a:lnSpc>
              <a:spcBef>
                <a:spcPts val="0"/>
              </a:spcBef>
              <a:spcAft>
                <a:spcPts val="567"/>
              </a:spcAft>
              <a:buSzPct val="75000"/>
              <a:buFont typeface="StarSymbol"/>
              <a:buChar char="–"/>
              <a:defRPr lang="it-IT" sz="3200" b="0" i="0" u="none" strike="noStrike" kern="1200" spc="0">
                <a:ln>
                  <a:noFill/>
                </a:ln>
                <a:solidFill>
                  <a:srgbClr val="0F253F"/>
                </a:solidFill>
                <a:latin typeface="Calibri"/>
                <a:ea typeface="Calibri"/>
                <a:cs typeface="Calibri"/>
              </a:defRPr>
            </a:lvl4pPr>
            <a:lvl5pPr marL="2160000" marR="0" lvl="4" indent="-216000" algn="l" hangingPunct="0">
              <a:lnSpc>
                <a:spcPct val="100000"/>
              </a:lnSpc>
              <a:spcBef>
                <a:spcPts val="0"/>
              </a:spcBef>
              <a:spcAft>
                <a:spcPts val="283"/>
              </a:spcAft>
              <a:buSzPct val="45000"/>
              <a:buFont typeface="StarSymbol"/>
              <a:buChar char="●"/>
              <a:defRPr lang="it-IT" sz="2000" b="0" i="0" u="none" strike="noStrike" kern="1200" spc="0">
                <a:ln>
                  <a:noFill/>
                </a:ln>
                <a:solidFill>
                  <a:srgbClr val="0F253F"/>
                </a:solidFill>
                <a:latin typeface="Calibri"/>
                <a:ea typeface="Calibri"/>
                <a:cs typeface="Calibri"/>
              </a:defRPr>
            </a:lvl5pPr>
            <a:lvl6pPr marL="2592000" marR="0" lvl="5" indent="-216000" algn="l" hangingPunct="0">
              <a:lnSpc>
                <a:spcPct val="100000"/>
              </a:lnSpc>
              <a:spcBef>
                <a:spcPts val="0"/>
              </a:spcBef>
              <a:spcAft>
                <a:spcPts val="283"/>
              </a:spcAft>
              <a:buSzPct val="45000"/>
              <a:buFont typeface="StarSymbol"/>
              <a:buChar char="●"/>
              <a:defRPr lang="it-IT" sz="2000" b="0" i="0" u="none" strike="noStrike" kern="1200" spc="0">
                <a:ln>
                  <a:noFill/>
                </a:ln>
                <a:solidFill>
                  <a:srgbClr val="0F253F"/>
                </a:solidFill>
                <a:latin typeface="Calibri"/>
                <a:ea typeface="Calibri"/>
                <a:cs typeface="Calibri"/>
              </a:defRPr>
            </a:lvl6pPr>
            <a:lvl7pPr marL="3024000" marR="0" lvl="6" indent="-216000" algn="l" hangingPunct="0">
              <a:lnSpc>
                <a:spcPct val="100000"/>
              </a:lnSpc>
              <a:spcBef>
                <a:spcPts val="0"/>
              </a:spcBef>
              <a:spcAft>
                <a:spcPts val="283"/>
              </a:spcAft>
              <a:buSzPct val="45000"/>
              <a:buFont typeface="StarSymbol"/>
              <a:buChar char="●"/>
              <a:defRPr lang="it-IT" sz="2000" b="0" i="0" u="none" strike="noStrike" kern="1200" spc="0">
                <a:ln>
                  <a:noFill/>
                </a:ln>
                <a:solidFill>
                  <a:srgbClr val="0F253F"/>
                </a:solidFill>
                <a:latin typeface="Calibri"/>
                <a:ea typeface="Calibri"/>
                <a:cs typeface="Calibri"/>
              </a:defRPr>
            </a:lvl7pPr>
            <a:lvl8pPr marL="3456000" marR="0" lvl="7" indent="-216000" algn="l" hangingPunct="0">
              <a:lnSpc>
                <a:spcPct val="100000"/>
              </a:lnSpc>
              <a:spcBef>
                <a:spcPts val="0"/>
              </a:spcBef>
              <a:spcAft>
                <a:spcPts val="283"/>
              </a:spcAft>
              <a:buSzPct val="45000"/>
              <a:buFont typeface="StarSymbol"/>
              <a:buChar char="●"/>
              <a:defRPr lang="it-IT" sz="2000" b="0" i="0" u="none" strike="noStrike" kern="1200" spc="0">
                <a:ln>
                  <a:noFill/>
                </a:ln>
                <a:solidFill>
                  <a:srgbClr val="0F253F"/>
                </a:solidFill>
                <a:latin typeface="Calibri"/>
                <a:ea typeface="Calibri"/>
                <a:cs typeface="Calibri"/>
              </a:defRPr>
            </a:lvl8pPr>
            <a:lvl9pPr marL="3887999" marR="0" lvl="8" indent="-216000" algn="l" hangingPunct="0">
              <a:lnSpc>
                <a:spcPct val="100000"/>
              </a:lnSpc>
              <a:spcBef>
                <a:spcPts val="0"/>
              </a:spcBef>
              <a:spcAft>
                <a:spcPts val="283"/>
              </a:spcAft>
              <a:buSzPct val="45000"/>
              <a:buFont typeface="StarSymbol"/>
              <a:buChar char="●"/>
              <a:defRPr lang="it-IT" sz="2000" b="0" i="0" u="none" strike="noStrike" kern="1200" spc="0">
                <a:ln>
                  <a:noFill/>
                </a:ln>
                <a:solidFill>
                  <a:srgbClr val="0F253F"/>
                </a:solidFill>
                <a:latin typeface="Calibri"/>
                <a:ea typeface="Calibri"/>
                <a:cs typeface="Calibri"/>
              </a:defRPr>
            </a:lvl9pPr>
          </a:lstStyle>
          <a:p>
            <a:pPr marL="285750" indent="-285750" algn="just">
              <a:spcBef>
                <a:spcPts val="400"/>
              </a:spcBef>
              <a:spcAft>
                <a:spcPts val="0"/>
              </a:spcAft>
            </a:pPr>
            <a:r>
              <a:rPr lang="it-IT" sz="2300" dirty="0" smtClean="0">
                <a:latin typeface="Calibri" pitchFamily="18"/>
              </a:rPr>
              <a:t>Peso: 64 </a:t>
            </a:r>
            <a:r>
              <a:rPr lang="it-IT" sz="2300" dirty="0">
                <a:latin typeface="Calibri" pitchFamily="18"/>
              </a:rPr>
              <a:t>kg </a:t>
            </a:r>
            <a:endParaRPr lang="it-IT" sz="2300" dirty="0" smtClean="0">
              <a:latin typeface="Calibri" pitchFamily="18"/>
            </a:endParaRPr>
          </a:p>
          <a:p>
            <a:pPr marL="285750" indent="-285750" algn="just">
              <a:spcBef>
                <a:spcPts val="400"/>
              </a:spcBef>
              <a:spcAft>
                <a:spcPts val="0"/>
              </a:spcAft>
            </a:pPr>
            <a:r>
              <a:rPr lang="it-IT" sz="2300" dirty="0" smtClean="0">
                <a:latin typeface="Calibri" pitchFamily="18"/>
              </a:rPr>
              <a:t>Due </a:t>
            </a:r>
            <a:r>
              <a:rPr lang="it-IT" sz="2300" dirty="0">
                <a:latin typeface="Calibri" pitchFamily="18"/>
              </a:rPr>
              <a:t>rivelatori indipendenti che </a:t>
            </a:r>
            <a:r>
              <a:rPr lang="it-IT" sz="2300" dirty="0" smtClean="0">
                <a:latin typeface="Calibri" pitchFamily="18"/>
              </a:rPr>
              <a:t>puntano </a:t>
            </a:r>
            <a:r>
              <a:rPr lang="it-IT" sz="2300" dirty="0">
                <a:latin typeface="Calibri" pitchFamily="18"/>
              </a:rPr>
              <a:t>in direzioni </a:t>
            </a:r>
            <a:r>
              <a:rPr lang="it-IT" sz="2300" dirty="0" smtClean="0">
                <a:latin typeface="Calibri" pitchFamily="18"/>
              </a:rPr>
              <a:t>opposte</a:t>
            </a:r>
          </a:p>
          <a:p>
            <a:pPr marL="285750" indent="-285750" algn="just">
              <a:spcBef>
                <a:spcPts val="400"/>
              </a:spcBef>
              <a:spcAft>
                <a:spcPts val="0"/>
              </a:spcAft>
            </a:pPr>
            <a:r>
              <a:rPr lang="it-IT" sz="2300" dirty="0" smtClean="0">
                <a:latin typeface="Calibri" pitchFamily="18"/>
              </a:rPr>
              <a:t>Due </a:t>
            </a:r>
            <a:r>
              <a:rPr lang="it-IT" sz="2300" dirty="0">
                <a:latin typeface="Calibri" pitchFamily="18"/>
              </a:rPr>
              <a:t>set di contatori proporzionali</a:t>
            </a:r>
            <a:r>
              <a:rPr lang="it-IT" sz="2300" dirty="0" smtClean="0">
                <a:latin typeface="Calibri" pitchFamily="18"/>
              </a:rPr>
              <a:t>.</a:t>
            </a:r>
          </a:p>
          <a:p>
            <a:pPr marL="285750" indent="-285750" algn="just">
              <a:spcBef>
                <a:spcPts val="400"/>
              </a:spcBef>
              <a:spcAft>
                <a:spcPts val="0"/>
              </a:spcAft>
            </a:pPr>
            <a:r>
              <a:rPr lang="it-IT" sz="2300" dirty="0" smtClean="0">
                <a:latin typeface="Calibri" pitchFamily="18"/>
              </a:rPr>
              <a:t>Area efficace: 700 cm</a:t>
            </a:r>
            <a:r>
              <a:rPr lang="it-IT" sz="2300" baseline="30000" dirty="0" smtClean="0">
                <a:latin typeface="Calibri" pitchFamily="18"/>
              </a:rPr>
              <a:t>2</a:t>
            </a:r>
            <a:endParaRPr lang="it-IT" sz="2300" baseline="30000" dirty="0">
              <a:latin typeface="Calibri" pitchFamily="18"/>
            </a:endParaRPr>
          </a:p>
          <a:p>
            <a:pPr marL="285750" indent="-285750" algn="just">
              <a:spcBef>
                <a:spcPts val="400"/>
              </a:spcBef>
              <a:spcAft>
                <a:spcPts val="0"/>
              </a:spcAft>
            </a:pPr>
            <a:r>
              <a:rPr lang="it-IT" sz="2300" dirty="0" smtClean="0">
                <a:latin typeface="Calibri" pitchFamily="18"/>
              </a:rPr>
              <a:t>Rotazione lenta su </a:t>
            </a:r>
            <a:r>
              <a:rPr lang="it-IT" sz="2300" dirty="0">
                <a:latin typeface="Calibri" pitchFamily="18"/>
              </a:rPr>
              <a:t>se </a:t>
            </a:r>
            <a:r>
              <a:rPr lang="it-IT" sz="2300" dirty="0" smtClean="0">
                <a:latin typeface="Calibri" pitchFamily="18"/>
              </a:rPr>
              <a:t>stesso (una rotazione stabilizzata ogni 12 minuti), </a:t>
            </a:r>
            <a:r>
              <a:rPr lang="it-IT" sz="2300" dirty="0" smtClean="0">
                <a:latin typeface="Calibri" pitchFamily="18"/>
              </a:rPr>
              <a:t>per permettere l'osservazione </a:t>
            </a:r>
            <a:r>
              <a:rPr lang="it-IT" sz="2300" dirty="0">
                <a:latin typeface="Calibri" pitchFamily="18"/>
              </a:rPr>
              <a:t>di tutto il cielo con un'analisi molto dettagliata.</a:t>
            </a:r>
          </a:p>
        </p:txBody>
      </p:sp>
      <p:pic>
        <p:nvPicPr>
          <p:cNvPr id="4" name="6FAB40BD-11CE-4B3B-8587-96F01FD32838-L0-001.gif"/>
          <p:cNvPicPr>
            <a:picLocks noChangeAspect="1"/>
          </p:cNvPicPr>
          <p:nvPr/>
        </p:nvPicPr>
        <p:blipFill>
          <a:blip r:embed="rId3" cstate="print">
            <a:lum/>
            <a:alphaModFix/>
          </a:blip>
          <a:srcRect/>
          <a:stretch>
            <a:fillRect/>
          </a:stretch>
        </p:blipFill>
        <p:spPr>
          <a:xfrm>
            <a:off x="4788024" y="1844824"/>
            <a:ext cx="4054680" cy="2735640"/>
          </a:xfrm>
          <a:prstGeom prst="rect">
            <a:avLst/>
          </a:prstGeom>
          <a:noFill/>
          <a:ln>
            <a:noFill/>
          </a:ln>
        </p:spPr>
      </p:pic>
    </p:spTree>
    <p:extLst>
      <p:ext uri="{BB962C8B-B14F-4D97-AF65-F5344CB8AC3E}">
        <p14:creationId xmlns:p14="http://schemas.microsoft.com/office/powerpoint/2010/main" val="561834661"/>
      </p:ext>
    </p:extLst>
  </p:cSld>
  <p:clrMapOvr>
    <a:masterClrMapping/>
  </p:clrMapOvr>
  <p:transition spd="slow">
    <p:cover dir="u"/>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Uhuru</a:t>
            </a:r>
            <a:r>
              <a:rPr lang="it-IT" dirty="0" smtClean="0"/>
              <a:t>: </a:t>
            </a:r>
            <a:br>
              <a:rPr lang="it-IT" dirty="0" smtClean="0"/>
            </a:br>
            <a:r>
              <a:rPr lang="it-IT" dirty="0" smtClean="0"/>
              <a:t>i primi risultati</a:t>
            </a:r>
            <a:endParaRPr lang="it-IT" dirty="0"/>
          </a:p>
        </p:txBody>
      </p:sp>
      <p:sp>
        <p:nvSpPr>
          <p:cNvPr id="4" name="Segnaposto contenuto 3"/>
          <p:cNvSpPr>
            <a:spLocks noGrp="1"/>
          </p:cNvSpPr>
          <p:nvPr>
            <p:ph sz="half" idx="1"/>
          </p:nvPr>
        </p:nvSpPr>
        <p:spPr>
          <a:xfrm>
            <a:off x="467544" y="2420888"/>
            <a:ext cx="4038600" cy="2908919"/>
          </a:xfrm>
        </p:spPr>
        <p:txBody>
          <a:bodyPr/>
          <a:lstStyle/>
          <a:p>
            <a:r>
              <a:rPr lang="it-IT" sz="3600" b="1" dirty="0" err="1" smtClean="0">
                <a:effectLst>
                  <a:outerShdw blurRad="38100" dist="38100" dir="2700000" algn="tl">
                    <a:srgbClr val="000000">
                      <a:alpha val="43137"/>
                    </a:srgbClr>
                  </a:outerShdw>
                </a:effectLst>
              </a:rPr>
              <a:t>Cygnus</a:t>
            </a:r>
            <a:r>
              <a:rPr lang="it-IT" sz="3600" b="1" dirty="0" smtClean="0">
                <a:effectLst>
                  <a:outerShdw blurRad="38100" dist="38100" dir="2700000" algn="tl">
                    <a:srgbClr val="000000">
                      <a:alpha val="43137"/>
                    </a:srgbClr>
                  </a:outerShdw>
                </a:effectLst>
              </a:rPr>
              <a:t> X-1</a:t>
            </a:r>
          </a:p>
          <a:p>
            <a:r>
              <a:rPr lang="it-IT" dirty="0" smtClean="0"/>
              <a:t>Emissioni RX variabili nel tempo</a:t>
            </a:r>
          </a:p>
          <a:p>
            <a:r>
              <a:rPr lang="it-IT" dirty="0" smtClean="0"/>
              <a:t>Sistema binario (gigante Blu e buco nero)</a:t>
            </a:r>
            <a:endParaRPr lang="it-IT" dirty="0"/>
          </a:p>
        </p:txBody>
      </p:sp>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0" y="2348880"/>
            <a:ext cx="4259963" cy="3015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3761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Uhuru</a:t>
            </a:r>
            <a:r>
              <a:rPr lang="it-IT" dirty="0"/>
              <a:t>: </a:t>
            </a:r>
            <a:br>
              <a:rPr lang="it-IT" dirty="0"/>
            </a:br>
            <a:r>
              <a:rPr lang="it-IT" dirty="0"/>
              <a:t>i primi risultati</a:t>
            </a:r>
          </a:p>
        </p:txBody>
      </p:sp>
      <p:sp>
        <p:nvSpPr>
          <p:cNvPr id="3" name="Segnaposto contenuto 2"/>
          <p:cNvSpPr>
            <a:spLocks noGrp="1"/>
          </p:cNvSpPr>
          <p:nvPr>
            <p:ph sz="half" idx="1"/>
          </p:nvPr>
        </p:nvSpPr>
        <p:spPr/>
        <p:txBody>
          <a:bodyPr/>
          <a:lstStyle/>
          <a:p>
            <a:r>
              <a:rPr lang="it-IT" sz="3600" b="1" dirty="0" err="1">
                <a:effectLst>
                  <a:outerShdw blurRad="38100" dist="38100" dir="2700000" algn="tl">
                    <a:srgbClr val="000000">
                      <a:alpha val="43137"/>
                    </a:srgbClr>
                  </a:outerShdw>
                </a:effectLst>
              </a:rPr>
              <a:t>Cen</a:t>
            </a:r>
            <a:r>
              <a:rPr lang="it-IT" sz="3600" b="1" dirty="0">
                <a:effectLst>
                  <a:outerShdw blurRad="38100" dist="38100" dir="2700000" algn="tl">
                    <a:srgbClr val="000000">
                      <a:alpha val="43137"/>
                    </a:srgbClr>
                  </a:outerShdw>
                </a:effectLst>
              </a:rPr>
              <a:t> </a:t>
            </a:r>
            <a:r>
              <a:rPr lang="it-IT" sz="3600" b="1" dirty="0" smtClean="0">
                <a:effectLst>
                  <a:outerShdw blurRad="38100" dist="38100" dir="2700000" algn="tl">
                    <a:srgbClr val="000000">
                      <a:alpha val="43137"/>
                    </a:srgbClr>
                  </a:outerShdw>
                </a:effectLst>
              </a:rPr>
              <a:t>X-3 e Hercules X-1</a:t>
            </a:r>
            <a:endParaRPr lang="it-IT" sz="3600" b="1" dirty="0">
              <a:effectLst>
                <a:outerShdw blurRad="38100" dist="38100" dir="2700000" algn="tl">
                  <a:srgbClr val="000000">
                    <a:alpha val="43137"/>
                  </a:srgbClr>
                </a:outerShdw>
              </a:effectLst>
            </a:endParaRPr>
          </a:p>
          <a:p>
            <a:r>
              <a:rPr lang="it-IT" dirty="0" smtClean="0"/>
              <a:t>Emissioni RX variabili nel tempo velocemente e periodicamente</a:t>
            </a:r>
          </a:p>
          <a:p>
            <a:r>
              <a:rPr lang="it-IT" dirty="0" smtClean="0"/>
              <a:t>Pulsar: stella di neutroni</a:t>
            </a:r>
          </a:p>
          <a:p>
            <a:r>
              <a:rPr lang="it-IT" dirty="0" smtClean="0"/>
              <a:t>Sistema binario stella di neutroni – stella ordinaria</a:t>
            </a:r>
            <a:endParaRPr lang="it-IT" dirty="0"/>
          </a:p>
        </p:txBody>
      </p:sp>
      <p:pic>
        <p:nvPicPr>
          <p:cNvPr id="307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60032" y="2060848"/>
            <a:ext cx="3914197" cy="323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2843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3"/>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dirty="0"/>
              <a:t>I risultati </a:t>
            </a:r>
            <a:r>
              <a:rPr lang="it-IT" dirty="0" smtClean="0"/>
              <a:t>finali di </a:t>
            </a:r>
            <a:r>
              <a:rPr lang="it-IT" dirty="0" err="1"/>
              <a:t>Uhuru</a:t>
            </a:r>
            <a:endParaRPr lang="it-IT" dirty="0"/>
          </a:p>
        </p:txBody>
      </p:sp>
      <p:sp>
        <p:nvSpPr>
          <p:cNvPr id="3" name="Shape 144"/>
          <p:cNvSpPr txBox="1">
            <a:spLocks noGrp="1"/>
          </p:cNvSpPr>
          <p:nvPr>
            <p:ph type="body" idx="4294967295"/>
          </p:nvPr>
        </p:nvSpPr>
        <p:spPr>
          <a:xfrm>
            <a:off x="817560" y="4525200"/>
            <a:ext cx="7508160" cy="1262880"/>
          </a:xfrm>
        </p:spPr>
        <p:txBody>
          <a:bodyPr/>
          <a:lstStyle>
            <a:defPPr marL="432000" marR="0" lvl="0" indent="-324000" algn="l" hangingPunct="0">
              <a:lnSpc>
                <a:spcPct val="100000"/>
              </a:lnSpc>
              <a:spcBef>
                <a:spcPts val="0"/>
              </a:spcBef>
              <a:spcAft>
                <a:spcPts val="1417"/>
              </a:spcAft>
              <a:buSzPct val="45000"/>
              <a:buFont typeface="StarSymbol"/>
              <a:buNone/>
              <a:defRPr lang="it-IT" sz="3200" b="0" i="0" u="none" strike="noStrike" kern="1200" spc="0">
                <a:ln>
                  <a:noFill/>
                </a:ln>
                <a:solidFill>
                  <a:srgbClr val="0F253F"/>
                </a:solidFill>
                <a:latin typeface="Calibri"/>
                <a:ea typeface="Calibri"/>
                <a:cs typeface="Calibri"/>
              </a:defRPr>
            </a:defPPr>
            <a:lvl1pPr marL="432000" marR="0" lvl="0" indent="-324000" algn="l" hangingPunct="0">
              <a:lnSpc>
                <a:spcPct val="100000"/>
              </a:lnSpc>
              <a:spcBef>
                <a:spcPts val="0"/>
              </a:spcBef>
              <a:spcAft>
                <a:spcPts val="1417"/>
              </a:spcAft>
              <a:buSzPct val="45000"/>
              <a:buFont typeface="StarSymbol"/>
              <a:buChar char="●"/>
              <a:defRPr lang="it-IT" sz="3200" b="0" i="0" u="none" strike="noStrike" kern="1200" spc="0">
                <a:ln>
                  <a:noFill/>
                </a:ln>
                <a:solidFill>
                  <a:srgbClr val="0F253F"/>
                </a:solidFill>
                <a:latin typeface="Calibri"/>
                <a:ea typeface="Calibri"/>
                <a:cs typeface="Calibri"/>
              </a:defRPr>
            </a:lvl1pPr>
            <a:lvl2pPr marL="864000" marR="0" lvl="1" indent="-324000" algn="l" hangingPunct="0">
              <a:lnSpc>
                <a:spcPct val="100000"/>
              </a:lnSpc>
              <a:spcBef>
                <a:spcPts val="0"/>
              </a:spcBef>
              <a:spcAft>
                <a:spcPts val="1134"/>
              </a:spcAft>
              <a:buSzPct val="75000"/>
              <a:buFont typeface="StarSymbol"/>
              <a:buChar char="–"/>
              <a:defRPr lang="it-IT" sz="3200" b="0" i="0" u="none" strike="noStrike" kern="1200" spc="0">
                <a:ln>
                  <a:noFill/>
                </a:ln>
                <a:solidFill>
                  <a:srgbClr val="0F253F"/>
                </a:solidFill>
                <a:latin typeface="Calibri"/>
                <a:ea typeface="Calibri"/>
                <a:cs typeface="Calibri"/>
              </a:defRPr>
            </a:lvl2pPr>
            <a:lvl3pPr marL="1295999" marR="0" lvl="2" indent="-288000" algn="l" hangingPunct="0">
              <a:lnSpc>
                <a:spcPct val="100000"/>
              </a:lnSpc>
              <a:spcBef>
                <a:spcPts val="0"/>
              </a:spcBef>
              <a:spcAft>
                <a:spcPts val="850"/>
              </a:spcAft>
              <a:buSzPct val="45000"/>
              <a:buFont typeface="StarSymbol"/>
              <a:buChar char="●"/>
              <a:defRPr lang="it-IT" sz="3200" b="0" i="0" u="none" strike="noStrike" kern="1200" spc="0">
                <a:ln>
                  <a:noFill/>
                </a:ln>
                <a:solidFill>
                  <a:srgbClr val="0F253F"/>
                </a:solidFill>
                <a:latin typeface="Calibri"/>
                <a:ea typeface="Calibri"/>
                <a:cs typeface="Calibri"/>
              </a:defRPr>
            </a:lvl3pPr>
            <a:lvl4pPr marL="1728000" marR="0" lvl="3" indent="-216000" algn="l" hangingPunct="0">
              <a:lnSpc>
                <a:spcPct val="100000"/>
              </a:lnSpc>
              <a:spcBef>
                <a:spcPts val="0"/>
              </a:spcBef>
              <a:spcAft>
                <a:spcPts val="567"/>
              </a:spcAft>
              <a:buSzPct val="75000"/>
              <a:buFont typeface="StarSymbol"/>
              <a:buChar char="–"/>
              <a:defRPr lang="it-IT" sz="3200" b="0" i="0" u="none" strike="noStrike" kern="1200" spc="0">
                <a:ln>
                  <a:noFill/>
                </a:ln>
                <a:solidFill>
                  <a:srgbClr val="0F253F"/>
                </a:solidFill>
                <a:latin typeface="Calibri"/>
                <a:ea typeface="Calibri"/>
                <a:cs typeface="Calibri"/>
              </a:defRPr>
            </a:lvl4pPr>
            <a:lvl5pPr marL="2160000" marR="0" lvl="4" indent="-216000" algn="l" hangingPunct="0">
              <a:lnSpc>
                <a:spcPct val="100000"/>
              </a:lnSpc>
              <a:spcBef>
                <a:spcPts val="0"/>
              </a:spcBef>
              <a:spcAft>
                <a:spcPts val="283"/>
              </a:spcAft>
              <a:buSzPct val="45000"/>
              <a:buFont typeface="StarSymbol"/>
              <a:buChar char="●"/>
              <a:defRPr lang="it-IT" sz="2000" b="0" i="0" u="none" strike="noStrike" kern="1200" spc="0">
                <a:ln>
                  <a:noFill/>
                </a:ln>
                <a:solidFill>
                  <a:srgbClr val="0F253F"/>
                </a:solidFill>
                <a:latin typeface="Calibri"/>
                <a:ea typeface="Calibri"/>
                <a:cs typeface="Calibri"/>
              </a:defRPr>
            </a:lvl5pPr>
            <a:lvl6pPr marL="2592000" marR="0" lvl="5" indent="-216000" algn="l" hangingPunct="0">
              <a:lnSpc>
                <a:spcPct val="100000"/>
              </a:lnSpc>
              <a:spcBef>
                <a:spcPts val="0"/>
              </a:spcBef>
              <a:spcAft>
                <a:spcPts val="283"/>
              </a:spcAft>
              <a:buSzPct val="45000"/>
              <a:buFont typeface="StarSymbol"/>
              <a:buChar char="●"/>
              <a:defRPr lang="it-IT" sz="2000" b="0" i="0" u="none" strike="noStrike" kern="1200" spc="0">
                <a:ln>
                  <a:noFill/>
                </a:ln>
                <a:solidFill>
                  <a:srgbClr val="0F253F"/>
                </a:solidFill>
                <a:latin typeface="Calibri"/>
                <a:ea typeface="Calibri"/>
                <a:cs typeface="Calibri"/>
              </a:defRPr>
            </a:lvl6pPr>
            <a:lvl7pPr marL="3024000" marR="0" lvl="6" indent="-216000" algn="l" hangingPunct="0">
              <a:lnSpc>
                <a:spcPct val="100000"/>
              </a:lnSpc>
              <a:spcBef>
                <a:spcPts val="0"/>
              </a:spcBef>
              <a:spcAft>
                <a:spcPts val="283"/>
              </a:spcAft>
              <a:buSzPct val="45000"/>
              <a:buFont typeface="StarSymbol"/>
              <a:buChar char="●"/>
              <a:defRPr lang="it-IT" sz="2000" b="0" i="0" u="none" strike="noStrike" kern="1200" spc="0">
                <a:ln>
                  <a:noFill/>
                </a:ln>
                <a:solidFill>
                  <a:srgbClr val="0F253F"/>
                </a:solidFill>
                <a:latin typeface="Calibri"/>
                <a:ea typeface="Calibri"/>
                <a:cs typeface="Calibri"/>
              </a:defRPr>
            </a:lvl7pPr>
            <a:lvl8pPr marL="3456000" marR="0" lvl="7" indent="-216000" algn="l" hangingPunct="0">
              <a:lnSpc>
                <a:spcPct val="100000"/>
              </a:lnSpc>
              <a:spcBef>
                <a:spcPts val="0"/>
              </a:spcBef>
              <a:spcAft>
                <a:spcPts val="283"/>
              </a:spcAft>
              <a:buSzPct val="45000"/>
              <a:buFont typeface="StarSymbol"/>
              <a:buChar char="●"/>
              <a:defRPr lang="it-IT" sz="2000" b="0" i="0" u="none" strike="noStrike" kern="1200" spc="0">
                <a:ln>
                  <a:noFill/>
                </a:ln>
                <a:solidFill>
                  <a:srgbClr val="0F253F"/>
                </a:solidFill>
                <a:latin typeface="Calibri"/>
                <a:ea typeface="Calibri"/>
                <a:cs typeface="Calibri"/>
              </a:defRPr>
            </a:lvl8pPr>
            <a:lvl9pPr marL="3887999" marR="0" lvl="8" indent="-216000" algn="l" hangingPunct="0">
              <a:lnSpc>
                <a:spcPct val="100000"/>
              </a:lnSpc>
              <a:spcBef>
                <a:spcPts val="0"/>
              </a:spcBef>
              <a:spcAft>
                <a:spcPts val="283"/>
              </a:spcAft>
              <a:buSzPct val="45000"/>
              <a:buFont typeface="StarSymbol"/>
              <a:buChar char="●"/>
              <a:defRPr lang="it-IT" sz="2000" b="0" i="0" u="none" strike="noStrike" kern="1200" spc="0">
                <a:ln>
                  <a:noFill/>
                </a:ln>
                <a:solidFill>
                  <a:srgbClr val="0F253F"/>
                </a:solidFill>
                <a:latin typeface="Calibri"/>
                <a:ea typeface="Calibri"/>
                <a:cs typeface="Calibri"/>
              </a:defRPr>
            </a:lvl9pPr>
          </a:lstStyle>
          <a:p>
            <a:pPr marL="285750" indent="-285750" algn="just">
              <a:spcBef>
                <a:spcPts val="400"/>
              </a:spcBef>
              <a:spcAft>
                <a:spcPts val="0"/>
              </a:spcAft>
              <a:buSzPct val="80000"/>
            </a:pPr>
            <a:r>
              <a:rPr lang="it-IT" sz="1750" dirty="0">
                <a:latin typeface="Calibri" pitchFamily="18"/>
              </a:rPr>
              <a:t>La missione termina nel Marzo del 1973</a:t>
            </a:r>
          </a:p>
          <a:p>
            <a:pPr marL="285750" indent="-285750" algn="just">
              <a:spcBef>
                <a:spcPts val="400"/>
              </a:spcBef>
              <a:spcAft>
                <a:spcPts val="0"/>
              </a:spcAft>
              <a:buSzPct val="80000"/>
            </a:pPr>
            <a:r>
              <a:rPr lang="it-IT" sz="1750" dirty="0">
                <a:latin typeface="Calibri" pitchFamily="18"/>
              </a:rPr>
              <a:t>95% del cielo scansionato</a:t>
            </a:r>
          </a:p>
          <a:p>
            <a:pPr marL="285750" indent="-285750" algn="just">
              <a:spcBef>
                <a:spcPts val="400"/>
              </a:spcBef>
              <a:spcAft>
                <a:spcPts val="0"/>
              </a:spcAft>
              <a:buSzPct val="80000"/>
            </a:pPr>
            <a:r>
              <a:rPr lang="it-IT" sz="1750" dirty="0">
                <a:latin typeface="Calibri" pitchFamily="18"/>
              </a:rPr>
              <a:t>339 nuove sorgenti scoperte (</a:t>
            </a:r>
            <a:r>
              <a:rPr lang="it-IT" sz="1750" dirty="0" err="1" smtClean="0">
                <a:latin typeface="Calibri" pitchFamily="18"/>
              </a:rPr>
              <a:t>supernovae</a:t>
            </a:r>
            <a:r>
              <a:rPr lang="it-IT" sz="1750" dirty="0">
                <a:latin typeface="Calibri" pitchFamily="18"/>
              </a:rPr>
              <a:t>, galassie o ammassi di galassie, pulsar a raggi X, stelle di neutroni o buchi neri)</a:t>
            </a:r>
          </a:p>
        </p:txBody>
      </p:sp>
      <p:pic>
        <p:nvPicPr>
          <p:cNvPr id="5" name="C1B7B252-EF9B-4C72-895D-35FA86C42137-L0-001.jpeg"/>
          <p:cNvPicPr>
            <a:picLocks noChangeAspect="1"/>
          </p:cNvPicPr>
          <p:nvPr/>
        </p:nvPicPr>
        <p:blipFill>
          <a:blip r:embed="rId3" cstate="print">
            <a:lum/>
            <a:alphaModFix/>
          </a:blip>
          <a:srcRect/>
          <a:stretch>
            <a:fillRect/>
          </a:stretch>
        </p:blipFill>
        <p:spPr>
          <a:xfrm>
            <a:off x="1907704" y="1759290"/>
            <a:ext cx="5077800" cy="2632680"/>
          </a:xfrm>
          <a:prstGeom prst="rect">
            <a:avLst/>
          </a:prstGeom>
          <a:noFill/>
          <a:ln>
            <a:noFill/>
          </a:ln>
        </p:spPr>
      </p:pic>
    </p:spTree>
    <p:extLst>
      <p:ext uri="{BB962C8B-B14F-4D97-AF65-F5344CB8AC3E}">
        <p14:creationId xmlns:p14="http://schemas.microsoft.com/office/powerpoint/2010/main" val="1972798933"/>
      </p:ext>
    </p:extLst>
  </p:cSld>
  <p:clrMapOvr>
    <a:masterClrMapping/>
  </p:clrMapOvr>
  <p:transition spd="slow">
    <p:cover dir="u"/>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3986</TotalTime>
  <Words>713</Words>
  <Application>Microsoft Office PowerPoint</Application>
  <PresentationFormat>Presentazione su schermo (4:3)</PresentationFormat>
  <Paragraphs>53</Paragraphs>
  <Slides>9</Slides>
  <Notes>6</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Tema di Office</vt:lpstr>
      <vt:lpstr>Skylab : una finestra sul cosmo</vt:lpstr>
      <vt:lpstr>UHURU (X-ray explorer)</vt:lpstr>
      <vt:lpstr>Uhuru: la terza delle cinque fasi</vt:lpstr>
      <vt:lpstr>Uhuru: il lancio</vt:lpstr>
      <vt:lpstr>Uhuru: il nome</vt:lpstr>
      <vt:lpstr>Uhuru:  caratteristiche tecniche</vt:lpstr>
      <vt:lpstr>Uhuru:  i primi risultati</vt:lpstr>
      <vt:lpstr>Uhuru:  i primi risultati</vt:lpstr>
      <vt:lpstr>I risultati finali di Uhuru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ed il World Wide Web</dc:title>
  <dc:creator>Pippo blu</dc:creator>
  <cp:lastModifiedBy>Nicoletta Lanzani</cp:lastModifiedBy>
  <cp:revision>188</cp:revision>
  <dcterms:created xsi:type="dcterms:W3CDTF">2013-02-12T17:17:12Z</dcterms:created>
  <dcterms:modified xsi:type="dcterms:W3CDTF">2016-05-01T20:43:21Z</dcterms:modified>
</cp:coreProperties>
</file>