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1" r:id="rId6"/>
    <p:sldId id="260" r:id="rId7"/>
    <p:sldId id="262" r:id="rId8"/>
    <p:sldId id="264" r:id="rId9"/>
    <p:sldId id="265" r:id="rId10"/>
    <p:sldId id="266" r:id="rId11"/>
    <p:sldId id="268" r:id="rId1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p:scale>
          <a:sx n="74" d="100"/>
          <a:sy n="74" d="100"/>
        </p:scale>
        <p:origin x="-1266" y="22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683E4-5068-411C-B646-A390C9065218}" type="datetimeFigureOut">
              <a:rPr lang="it-IT" smtClean="0"/>
              <a:pPr/>
              <a:t>03/12/2015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E6D4A-A959-470B-BA12-0DC20347E04C}" type="slidenum">
              <a:rPr lang="it-IT" smtClean="0"/>
              <a:pPr/>
              <a:t>‹N›</a:t>
            </a:fld>
            <a:endParaRPr lang="it-IT"/>
          </a:p>
        </p:txBody>
      </p:sp>
    </p:spTree>
    <p:extLst>
      <p:ext uri="{BB962C8B-B14F-4D97-AF65-F5344CB8AC3E}">
        <p14:creationId xmlns:p14="http://schemas.microsoft.com/office/powerpoint/2010/main" val="333097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BFE96-E842-4959-BAFE-688910761057}" type="datetimeFigureOut">
              <a:rPr lang="it-IT" smtClean="0"/>
              <a:pPr/>
              <a:t>03/12/2015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14277-F927-42CA-A009-8D98452D5A60}" type="slidenum">
              <a:rPr lang="it-IT" smtClean="0"/>
              <a:pPr/>
              <a:t>‹N›</a:t>
            </a:fld>
            <a:endParaRPr lang="it-IT"/>
          </a:p>
        </p:txBody>
      </p:sp>
    </p:spTree>
    <p:extLst>
      <p:ext uri="{BB962C8B-B14F-4D97-AF65-F5344CB8AC3E}">
        <p14:creationId xmlns:p14="http://schemas.microsoft.com/office/powerpoint/2010/main" val="425721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a:t>
            </a:fld>
            <a:endParaRPr lang="it-IT"/>
          </a:p>
        </p:txBody>
      </p:sp>
    </p:spTree>
    <p:extLst>
      <p:ext uri="{BB962C8B-B14F-4D97-AF65-F5344CB8AC3E}">
        <p14:creationId xmlns:p14="http://schemas.microsoft.com/office/powerpoint/2010/main" val="139796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10</a:t>
            </a:fld>
            <a:endParaRPr lang="it-IT"/>
          </a:p>
        </p:txBody>
      </p:sp>
    </p:spTree>
    <p:extLst>
      <p:ext uri="{BB962C8B-B14F-4D97-AF65-F5344CB8AC3E}">
        <p14:creationId xmlns:p14="http://schemas.microsoft.com/office/powerpoint/2010/main" val="135741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11</a:t>
            </a:fld>
            <a:endParaRPr lang="it-IT"/>
          </a:p>
        </p:txBody>
      </p:sp>
    </p:spTree>
    <p:extLst>
      <p:ext uri="{BB962C8B-B14F-4D97-AF65-F5344CB8AC3E}">
        <p14:creationId xmlns:p14="http://schemas.microsoft.com/office/powerpoint/2010/main" val="251287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3014277-F927-42CA-A009-8D98452D5A60}" type="slidenum">
              <a:rPr lang="it-IT" smtClean="0"/>
              <a:pPr/>
              <a:t>2</a:t>
            </a:fld>
            <a:endParaRPr lang="it-IT"/>
          </a:p>
        </p:txBody>
      </p:sp>
    </p:spTree>
    <p:extLst>
      <p:ext uri="{BB962C8B-B14F-4D97-AF65-F5344CB8AC3E}">
        <p14:creationId xmlns:p14="http://schemas.microsoft.com/office/powerpoint/2010/main" val="37296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err="1" smtClean="0">
                <a:latin typeface="Calibri" charset="0"/>
              </a:rPr>
              <a:t>Beppo</a:t>
            </a:r>
            <a:r>
              <a:rPr lang="it-IT" sz="1200" b="1" dirty="0" smtClean="0">
                <a:latin typeface="Calibri" charset="0"/>
              </a:rPr>
              <a:t>-SAX è un satellite artificiale italo-olandese per l'</a:t>
            </a:r>
            <a:r>
              <a:rPr lang="it-IT" sz="1200" b="1" dirty="0" err="1" smtClean="0">
                <a:latin typeface="Calibri" charset="0"/>
              </a:rPr>
              <a:t>osservazggi</a:t>
            </a:r>
            <a:r>
              <a:rPr lang="it-IT" sz="1200" b="1" dirty="0" smtClean="0">
                <a:latin typeface="Calibri" charset="0"/>
              </a:rPr>
              <a:t> X. Lanciato dalla base spaziale americana di Cape Canaveral il 30 aprile 1996. L'asso nella manica di </a:t>
            </a:r>
            <a:r>
              <a:rPr lang="it-IT" sz="1200" b="1" dirty="0" err="1" smtClean="0">
                <a:latin typeface="Calibri" charset="0"/>
              </a:rPr>
              <a:t>BeppoSAX</a:t>
            </a:r>
            <a:r>
              <a:rPr lang="it-IT" sz="1200" b="1" dirty="0" smtClean="0">
                <a:latin typeface="Calibri" charset="0"/>
              </a:rPr>
              <a:t> era la copertura spettrale particolarmente ampia, che andava da 0,1 a oltre 200 </a:t>
            </a:r>
            <a:r>
              <a:rPr lang="it-IT" sz="1200" b="1" dirty="0" err="1" smtClean="0">
                <a:latin typeface="Calibri" charset="0"/>
              </a:rPr>
              <a:t>KeV</a:t>
            </a:r>
            <a:r>
              <a:rPr lang="it-IT" sz="1200" b="1" dirty="0" smtClean="0">
                <a:latin typeface="Calibri" charset="0"/>
              </a:rPr>
              <a:t>. Si trattava della prima missione capace di studiare sorgenti di raggi X su un intervallo energetico così ampio. In questo modo SAX ha potuto contribuire allo studio di una grande varietà di fenomeni cosmici come sorgenti galattiche compatte, nuclei galattici attivi, ammassi di galassie, resti di </a:t>
            </a:r>
            <a:r>
              <a:rPr lang="it-IT" sz="1200" b="1" dirty="0" err="1" smtClean="0">
                <a:latin typeface="Calibri" charset="0"/>
              </a:rPr>
              <a:t>supernovae</a:t>
            </a:r>
            <a:r>
              <a:rPr lang="it-IT" sz="1200" b="1" dirty="0" smtClean="0">
                <a:latin typeface="Calibri" charset="0"/>
              </a:rPr>
              <a:t>, galassie normali, stelle, gamma </a:t>
            </a:r>
            <a:r>
              <a:rPr lang="it-IT" sz="1200" b="1" dirty="0" err="1" smtClean="0">
                <a:latin typeface="Calibri" charset="0"/>
              </a:rPr>
              <a:t>ray</a:t>
            </a:r>
            <a:r>
              <a:rPr lang="it-IT" sz="1200" b="1" dirty="0" smtClean="0">
                <a:latin typeface="Calibri" charset="0"/>
              </a:rPr>
              <a:t> </a:t>
            </a:r>
            <a:r>
              <a:rPr lang="it-IT" sz="1200" b="1" dirty="0" err="1" smtClean="0">
                <a:latin typeface="Calibri" charset="0"/>
              </a:rPr>
              <a:t>burst</a:t>
            </a:r>
            <a:r>
              <a:rPr lang="it-IT" sz="1200" b="1" dirty="0" smtClean="0">
                <a:latin typeface="Calibri" charset="0"/>
              </a:rPr>
              <a:t>.</a:t>
            </a:r>
          </a:p>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3</a:t>
            </a:fld>
            <a:endParaRPr lang="it-IT"/>
          </a:p>
        </p:txBody>
      </p:sp>
    </p:spTree>
    <p:extLst>
      <p:ext uri="{BB962C8B-B14F-4D97-AF65-F5344CB8AC3E}">
        <p14:creationId xmlns:p14="http://schemas.microsoft.com/office/powerpoint/2010/main" val="388411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Calibri" charset="0"/>
              </a:rPr>
              <a:t>Lo scopo fondamentale della missione era studiare le emissioni cosmiche di raggi X, impossibili da studiare da Terra a causa della schermatura dell'atmosfera. In particolare, voleva contribuire allo studio di quei fenomeni cosmici che emettono contemporaneamente radiazioni su un'ampia gamma di livelli energetici, per tentare di comprendere i relativi meccanismi </a:t>
            </a:r>
            <a:r>
              <a:rPr lang="it-IT" sz="1200" b="1" dirty="0" err="1" smtClean="0">
                <a:latin typeface="Calibri" charset="0"/>
              </a:rPr>
              <a:t>astrofisici.I</a:t>
            </a:r>
            <a:r>
              <a:rPr lang="it-IT" sz="1200" b="1" dirty="0" smtClean="0">
                <a:latin typeface="Calibri" charset="0"/>
              </a:rPr>
              <a:t> maggiori successi sono venuti proprio dall'osservazione dei Gamma </a:t>
            </a:r>
            <a:r>
              <a:rPr lang="it-IT" sz="1200" b="1" dirty="0" err="1" smtClean="0">
                <a:latin typeface="Calibri" charset="0"/>
              </a:rPr>
              <a:t>Ray</a:t>
            </a:r>
            <a:r>
              <a:rPr lang="it-IT" sz="1200" b="1" dirty="0" smtClean="0">
                <a:latin typeface="Calibri" charset="0"/>
              </a:rPr>
              <a:t> </a:t>
            </a:r>
            <a:r>
              <a:rPr lang="it-IT" sz="1200" b="1" dirty="0" err="1" smtClean="0">
                <a:latin typeface="Calibri" charset="0"/>
              </a:rPr>
              <a:t>Burst</a:t>
            </a:r>
            <a:r>
              <a:rPr lang="it-IT" sz="1200" b="1" dirty="0" smtClean="0">
                <a:latin typeface="Calibri" charset="0"/>
              </a:rPr>
              <a:t> (GRB), 'lampi' di raggi Gamma ad altissima energia provenienti dall'Universo che, prima di questa missione, avevano sempre costituito un enigma per gli astrofisici. Rivelando l'emissione di raggi X che accompagna quella in banda gamma, </a:t>
            </a:r>
            <a:r>
              <a:rPr lang="it-IT" sz="1200" b="1" dirty="0" err="1" smtClean="0">
                <a:latin typeface="Calibri" charset="0"/>
              </a:rPr>
              <a:t>BeppoSAX</a:t>
            </a:r>
            <a:r>
              <a:rPr lang="it-IT" sz="1200" b="1" dirty="0" smtClean="0">
                <a:latin typeface="Calibri" charset="0"/>
              </a:rPr>
              <a:t> ha permesso di ricostruire alcuni tasselli fondamentali del puzzle. . Guidati dalle osservazioni di </a:t>
            </a:r>
            <a:r>
              <a:rPr lang="it-IT" sz="1200" b="1" dirty="0" err="1" smtClean="0">
                <a:latin typeface="Calibri" charset="0"/>
              </a:rPr>
              <a:t>BeppoSAX</a:t>
            </a:r>
            <a:r>
              <a:rPr lang="it-IT" sz="1200" b="1" dirty="0" smtClean="0">
                <a:latin typeface="Calibri" charset="0"/>
              </a:rPr>
              <a:t>, gli astronomi di tutto il mondo hanno scoperto che questi misteriosi lampi gamma vengono da remotissime galassie, e hanno un'energia pari a quella che si otterrebbe annichilando in luce tutta la massa del nostro Sole, in pochi istanti. Sono, in altre parole, l'esplosione più grande dell'Universo dopo il Big Bang.</a:t>
            </a:r>
          </a:p>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4</a:t>
            </a:fld>
            <a:endParaRPr lang="it-IT"/>
          </a:p>
        </p:txBody>
      </p:sp>
    </p:spTree>
    <p:extLst>
      <p:ext uri="{BB962C8B-B14F-4D97-AF65-F5344CB8AC3E}">
        <p14:creationId xmlns:p14="http://schemas.microsoft.com/office/powerpoint/2010/main" val="419538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solidFill>
                  <a:srgbClr val="000000"/>
                </a:solidFill>
                <a:latin typeface="Calibri" charset="0"/>
              </a:rPr>
              <a:t>Chandra</a:t>
            </a:r>
            <a:r>
              <a:rPr lang="it-IT" sz="1200" dirty="0" smtClean="0">
                <a:solidFill>
                  <a:srgbClr val="000000"/>
                </a:solidFill>
                <a:latin typeface="Calibri" charset="0"/>
              </a:rPr>
              <a:t> è un telescopio orbitale della NASA per l'osservazione del cielo nei raggi X. Portato nello spazio il 23 luglio 1999 a bordo dello Space Shuttle Columbia, fu messo in un'orbita insolita per un telescopio </a:t>
            </a:r>
            <a:r>
              <a:rPr lang="it-IT" sz="1200" dirty="0" err="1" smtClean="0">
                <a:solidFill>
                  <a:srgbClr val="000000"/>
                </a:solidFill>
                <a:latin typeface="Calibri" charset="0"/>
              </a:rPr>
              <a:t>spaziale.Chandra</a:t>
            </a:r>
            <a:r>
              <a:rPr lang="it-IT" sz="1200" dirty="0" smtClean="0">
                <a:solidFill>
                  <a:srgbClr val="000000"/>
                </a:solidFill>
                <a:latin typeface="Calibri" charset="0"/>
              </a:rPr>
              <a:t> ha un'orbita ellittica che lo porta, nel punto più lontano, a 138mila chilometri dalla Terra e nel punto più vicino a 9.600 chilometri. Grazie al potente telescopio a raggi X, formato da otto specchi, che fornisce immagini di definizione almeno 25 volte maggiori dei precedenti telescopi a raggi X, nei primi cinque anni di attività, </a:t>
            </a:r>
            <a:r>
              <a:rPr lang="it-IT" sz="1200" dirty="0" err="1" smtClean="0">
                <a:solidFill>
                  <a:srgbClr val="000000"/>
                </a:solidFill>
                <a:latin typeface="Calibri" charset="0"/>
              </a:rPr>
              <a:t>Chandra</a:t>
            </a:r>
            <a:r>
              <a:rPr lang="it-IT" sz="1200" dirty="0" smtClean="0">
                <a:solidFill>
                  <a:srgbClr val="000000"/>
                </a:solidFill>
                <a:latin typeface="Calibri" charset="0"/>
              </a:rPr>
              <a:t> ha fornito una grossa quantità di dati.</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5</a:t>
            </a:fld>
            <a:endParaRPr lang="it-IT"/>
          </a:p>
        </p:txBody>
      </p:sp>
    </p:spTree>
    <p:extLst>
      <p:ext uri="{BB962C8B-B14F-4D97-AF65-F5344CB8AC3E}">
        <p14:creationId xmlns:p14="http://schemas.microsoft.com/office/powerpoint/2010/main" val="204539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Calibri" charset="0"/>
              </a:rPr>
              <a:t>Nel 2006, </a:t>
            </a:r>
            <a:r>
              <a:rPr lang="it-IT" sz="1200" dirty="0" err="1" smtClean="0">
                <a:latin typeface="Calibri" charset="0"/>
              </a:rPr>
              <a:t>Chandra</a:t>
            </a:r>
            <a:r>
              <a:rPr lang="it-IT" sz="1200" dirty="0" smtClean="0">
                <a:latin typeface="Calibri" charset="0"/>
              </a:rPr>
              <a:t> ha evidenziato le prime prove dirette dell'esistenza della materia oscura. Il satellite ha individuato anche l'eco prodotto dal buco nero al centro della Via Lattea. Quando del gas cade in un buco nero genera delle forti emissioni di raggi X. Le radiazioni originarie hanno raggiunto la Terra 50 anni fa ma una parte delle radiazioni sono state riflesse nello spazio e hanno preso un percorso più lungo arrivando sulla Terra 50 anni dopo e venendo rilevate dal satellite. Inoltre </a:t>
            </a:r>
            <a:r>
              <a:rPr lang="it-IT" sz="1200" dirty="0" err="1" smtClean="0">
                <a:latin typeface="Calibri" charset="0"/>
              </a:rPr>
              <a:t>Chandra</a:t>
            </a:r>
            <a:r>
              <a:rPr lang="it-IT" sz="1200" dirty="0" smtClean="0">
                <a:latin typeface="Calibri" charset="0"/>
              </a:rPr>
              <a:t> ha evidenziato la presenza del buco nero più giovane mai osservato, SN1979C, il quale possiede solamente 30 anni.</a:t>
            </a:r>
            <a:r>
              <a:rPr lang="it-IT" dirty="0" smtClean="0">
                <a:latin typeface="Calibri" charset="0"/>
              </a:rPr>
              <a:t> </a:t>
            </a:r>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6</a:t>
            </a:fld>
            <a:endParaRPr lang="it-IT"/>
          </a:p>
        </p:txBody>
      </p:sp>
    </p:spTree>
    <p:extLst>
      <p:ext uri="{BB962C8B-B14F-4D97-AF65-F5344CB8AC3E}">
        <p14:creationId xmlns:p14="http://schemas.microsoft.com/office/powerpoint/2010/main" val="344836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r>
              <a:rPr lang="it-IT" sz="1200" dirty="0" smtClean="0">
                <a:latin typeface="Calibri" charset="0"/>
              </a:rPr>
              <a:t>L'XMM-Newton è un telescopio spaziale per i raggi X. Questo strumento è il più grande satellite scientifico mai costruito in Europa, infatti pesa 3800 kg ed è lungo 10 metri e largo 16 metri con i pannelli fotovoltaici dispiegati. È dotato di 3 telescopi per i raggi X prodotti dalla Media Lario in Italia, ognuno dotato di 58 specchi concentrici di tipo </a:t>
            </a:r>
            <a:r>
              <a:rPr lang="it-IT" sz="1200" dirty="0" err="1" smtClean="0">
                <a:latin typeface="Calibri" charset="0"/>
              </a:rPr>
              <a:t>Wolter</a:t>
            </a:r>
            <a:r>
              <a:rPr lang="it-IT" sz="1200" dirty="0" smtClean="0">
                <a:latin typeface="Calibri" charset="0"/>
              </a:rPr>
              <a:t>, per una superficie totale di ricezione di 3400 cm2. XMM può indagare l'andamento temporale di parametri come la temperatura, la composizione chimica e lo stato di ionizzazione del plasma. Ma XMM è in grado di dare un contributo anche alla cosmologia, studiando lo spostamento verso il rosso dei raggi X che provengono dal gas ionizzato che permea i grandi ammassi di galassie, e che rappresenta esso stesso un mistero. </a:t>
            </a:r>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7</a:t>
            </a:fld>
            <a:endParaRPr lang="it-IT"/>
          </a:p>
        </p:txBody>
      </p:sp>
    </p:spTree>
    <p:extLst>
      <p:ext uri="{BB962C8B-B14F-4D97-AF65-F5344CB8AC3E}">
        <p14:creationId xmlns:p14="http://schemas.microsoft.com/office/powerpoint/2010/main" val="188178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Calibri" charset="0"/>
              </a:rPr>
              <a:t>L'ultimo telescopio per l'osservazione di fenomeni astrofisici ad alta energia è il satellite </a:t>
            </a:r>
            <a:r>
              <a:rPr lang="it-IT" sz="1200" dirty="0" err="1" smtClean="0">
                <a:latin typeface="Calibri" charset="0"/>
              </a:rPr>
              <a:t>NuStar</a:t>
            </a:r>
            <a:r>
              <a:rPr lang="it-IT" sz="1200" dirty="0" smtClean="0">
                <a:latin typeface="Calibri" charset="0"/>
              </a:rPr>
              <a:t>, è il primo satellite ad essere in grado di focalizzare la radiazione X di alta energia. Durante questa missione il satellite ricercherà buchi neri </a:t>
            </a:r>
            <a:r>
              <a:rPr lang="it-IT" sz="1200" dirty="0" err="1" smtClean="0">
                <a:latin typeface="Calibri" charset="0"/>
              </a:rPr>
              <a:t>supermassicci</a:t>
            </a:r>
            <a:r>
              <a:rPr lang="it-IT" sz="1200" dirty="0" smtClean="0">
                <a:latin typeface="Calibri" charset="0"/>
              </a:rPr>
              <a:t> e lo studio delle galassie più attive. Utilizza il telescopio </a:t>
            </a:r>
            <a:r>
              <a:rPr lang="it-IT" sz="1200" dirty="0" err="1" smtClean="0">
                <a:latin typeface="Calibri" charset="0"/>
              </a:rPr>
              <a:t>Wolter</a:t>
            </a:r>
            <a:r>
              <a:rPr lang="it-IT" sz="1200" dirty="0" smtClean="0">
                <a:latin typeface="Calibri" charset="0"/>
              </a:rPr>
              <a:t> per rilevare i raggi X da sorgenti presenti nello spazio. Il telescopio è stato lanciato con successo il 13 giugno 2012 con un razzo </a:t>
            </a:r>
            <a:r>
              <a:rPr lang="it-IT" sz="1200" dirty="0" err="1" smtClean="0">
                <a:latin typeface="Calibri" charset="0"/>
              </a:rPr>
              <a:t>Pegasus.Lo</a:t>
            </a:r>
            <a:r>
              <a:rPr lang="it-IT" sz="1200" dirty="0" smtClean="0">
                <a:latin typeface="Calibri" charset="0"/>
              </a:rPr>
              <a:t> scopo principale del telescopio è quello di individuare e studiare i buchi neri </a:t>
            </a:r>
            <a:r>
              <a:rPr lang="it-IT" sz="1200" dirty="0" err="1" smtClean="0">
                <a:latin typeface="Calibri" charset="0"/>
              </a:rPr>
              <a:t>supermassicci</a:t>
            </a:r>
            <a:r>
              <a:rPr lang="it-IT" sz="1200" dirty="0" smtClean="0">
                <a:latin typeface="Calibri" charset="0"/>
              </a:rPr>
              <a:t> (che hanno masse miliardi di volte maggiori di quelle del sole).</a:t>
            </a:r>
            <a:r>
              <a:rPr lang="it-IT" dirty="0" smtClean="0"/>
              <a:t/>
            </a:r>
            <a:br>
              <a:rPr lang="it-IT" dirty="0" smtClean="0"/>
            </a:br>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8</a:t>
            </a:fld>
            <a:endParaRPr lang="it-IT"/>
          </a:p>
        </p:txBody>
      </p:sp>
    </p:spTree>
    <p:extLst>
      <p:ext uri="{BB962C8B-B14F-4D97-AF65-F5344CB8AC3E}">
        <p14:creationId xmlns:p14="http://schemas.microsoft.com/office/powerpoint/2010/main" val="31593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3014277-F927-42CA-A009-8D98452D5A60}" type="slidenum">
              <a:rPr lang="it-IT" smtClean="0"/>
              <a:pPr/>
              <a:t>9</a:t>
            </a:fld>
            <a:endParaRPr lang="it-IT"/>
          </a:p>
        </p:txBody>
      </p:sp>
    </p:spTree>
    <p:extLst>
      <p:ext uri="{BB962C8B-B14F-4D97-AF65-F5344CB8AC3E}">
        <p14:creationId xmlns:p14="http://schemas.microsoft.com/office/powerpoint/2010/main" val="287241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5"/>
            <a:ext cx="2133600" cy="365125"/>
          </a:xfrm>
          <a:prstGeom prst="rect">
            <a:avLst/>
          </a:prstGeom>
        </p:spPr>
        <p:txBody>
          <a:bodyPr/>
          <a:lstStyle>
            <a:lvl1pPr>
              <a:defRPr/>
            </a:lvl1pPr>
          </a:lstStyle>
          <a:p>
            <a:pPr>
              <a:defRPr/>
            </a:pPr>
            <a:fld id="{E6123881-BC6A-4C62-89E7-D77AA72C2F47}" type="datetimeFigureOut">
              <a:rPr lang="it-IT"/>
              <a:pPr>
                <a:defRPr/>
              </a:pPr>
              <a:t>03/12/2015</a:t>
            </a:fld>
            <a:endParaRPr lang="it-IT"/>
          </a:p>
        </p:txBody>
      </p:sp>
      <p:sp>
        <p:nvSpPr>
          <p:cNvPr id="6" name="Segnaposto numero diapositiva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B6198E9-BE17-4FD2-81CA-776B2B4D3CF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D4747A4-8058-4785-8B58-CE53F1FE64D4}" type="datetimeFigureOut">
              <a:rPr lang="it-IT"/>
              <a:pPr>
                <a:defRPr/>
              </a:pPr>
              <a:t>03/12/2015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50734D-5702-44F5-927E-CD77C86AFFE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B6722BB-FBD6-4D4A-B4E7-237318A8391E}" type="datetimeFigureOut">
              <a:rPr lang="it-IT"/>
              <a:pPr>
                <a:defRPr/>
              </a:pPr>
              <a:t>03/12/2015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7EF377-D975-4517-A689-3DAA0CFA960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E459297-6001-4F7B-A376-30629B4102AF}" type="datetimeFigureOut">
              <a:rPr lang="it-IT"/>
              <a:pPr>
                <a:defRPr/>
              </a:pPr>
              <a:t>03/12/2015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F7595B-5966-422B-8B81-DE9711DB59C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37D243F9-E4D3-43C0-920E-5B465DE0354D}" type="datetimeFigureOut">
              <a:rPr lang="it-IT"/>
              <a:pPr>
                <a:defRPr/>
              </a:pPr>
              <a:t>03/12/2015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725756-FFFF-40C4-A4E4-A6179FE1253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08732A6-281D-451D-A621-F0682CD709CB}" type="datetimeFigureOut">
              <a:rPr lang="it-IT"/>
              <a:pPr>
                <a:defRPr/>
              </a:pPr>
              <a:t>03/12/2015</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50426EB-1F4C-4C09-9C08-74F706135E1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85D9FB8-EFA7-47CA-8CA7-A3FDC61E1772}" type="datetimeFigureOut">
              <a:rPr lang="it-IT"/>
              <a:pPr>
                <a:defRPr/>
              </a:pPr>
              <a:t>03/12/2015</a:t>
            </a:fld>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C561A24-861D-4DEC-934E-3BD9B7B9702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5F766A4-275A-4C3B-A7E3-A5D18D3D43B8}" type="datetimeFigureOut">
              <a:rPr lang="it-IT"/>
              <a:pPr>
                <a:defRPr/>
              </a:pPr>
              <a:t>03/12/2015</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FB9116-527C-4582-B2EE-FBD2521588C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06A9495F-24DB-44AF-9542-6C326DE964C1}" type="datetimeFigureOut">
              <a:rPr lang="it-IT"/>
              <a:pPr>
                <a:defRPr/>
              </a:pPr>
              <a:t>03/12/2015</a:t>
            </a:fld>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DE75CE-2D49-4E32-A564-516EB840372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CD50CF9C-A7DD-4738-ABCF-DE81A64D14F4}" type="datetimeFigureOut">
              <a:rPr lang="it-IT"/>
              <a:pPr>
                <a:defRPr/>
              </a:pPr>
              <a:t>03/12/2015</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FED3E-AF71-4864-A0BC-A7382F5ED59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4D87C10F-7C64-4FC0-B6A6-ABDE73835A91}" type="datetimeFigureOut">
              <a:rPr lang="it-IT"/>
              <a:pPr>
                <a:defRPr/>
              </a:pPr>
              <a:t>03/12/2015</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292A73-F4C4-4CF1-A1FA-2D729886C41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4"/>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50000"/>
                  </a:schemeClr>
                </a:solidFill>
              </a:rPr>
              <a:t>SKYLAB</a:t>
            </a:r>
            <a:r>
              <a:rPr lang="it-IT" b="1" baseline="0" dirty="0" smtClean="0">
                <a:solidFill>
                  <a:schemeClr val="accent1">
                    <a:lumMod val="50000"/>
                  </a:schemeClr>
                </a:solidFill>
              </a:rPr>
              <a:t> : UNA FINESTRA SUL COSMO</a:t>
            </a:r>
            <a:endParaRPr lang="it-IT" b="1" dirty="0">
              <a:solidFill>
                <a:schemeClr val="accent1">
                  <a:lumMod val="50000"/>
                </a:schemeClr>
              </a:solidFill>
            </a:endParaRPr>
          </a:p>
        </p:txBody>
      </p:sp>
      <p:pic>
        <p:nvPicPr>
          <p:cNvPr id="2" name="Picture 2"/>
          <p:cNvPicPr>
            <a:picLocks noChangeAspect="1" noChangeArrowheads="1"/>
          </p:cNvPicPr>
          <p:nvPr userDrawn="1"/>
        </p:nvPicPr>
        <p:blipFill>
          <a:blip r:embed="rId13" cstate="print"/>
          <a:srcRect/>
          <a:stretch>
            <a:fillRect/>
          </a:stretch>
        </p:blipFill>
        <p:spPr bwMode="auto">
          <a:xfrm>
            <a:off x="0" y="0"/>
            <a:ext cx="1266226" cy="1196752"/>
          </a:xfrm>
          <a:prstGeom prst="rect">
            <a:avLst/>
          </a:prstGeom>
          <a:noFill/>
          <a:ln w="9525">
            <a:noFill/>
            <a:miter lim="800000"/>
            <a:headEnd/>
            <a:tailEnd/>
          </a:ln>
        </p:spPr>
      </p:pic>
      <p:pic>
        <p:nvPicPr>
          <p:cNvPr id="11" name="Immagine 10" descr="XMM.png"/>
          <p:cNvPicPr>
            <a:picLocks noChangeAspect="1"/>
          </p:cNvPicPr>
          <p:nvPr userDrawn="1"/>
        </p:nvPicPr>
        <p:blipFill>
          <a:blip r:embed="rId14" cstate="print"/>
          <a:stretch>
            <a:fillRect/>
          </a:stretch>
        </p:blipFill>
        <p:spPr>
          <a:xfrm>
            <a:off x="0" y="5986473"/>
            <a:ext cx="1368152" cy="871527"/>
          </a:xfrm>
          <a:prstGeom prst="rect">
            <a:avLst/>
          </a:prstGeom>
        </p:spPr>
      </p:pic>
      <p:pic>
        <p:nvPicPr>
          <p:cNvPr id="12" name="Immagine 11" descr="SArdinia.png"/>
          <p:cNvPicPr>
            <a:picLocks noChangeAspect="1"/>
          </p:cNvPicPr>
          <p:nvPr userDrawn="1"/>
        </p:nvPicPr>
        <p:blipFill>
          <a:blip r:embed="rId15" cstate="print"/>
          <a:stretch>
            <a:fillRect/>
          </a:stretch>
        </p:blipFill>
        <p:spPr>
          <a:xfrm>
            <a:off x="7812360" y="5948442"/>
            <a:ext cx="1331640" cy="909558"/>
          </a:xfrm>
          <a:prstGeom prst="rect">
            <a:avLst/>
          </a:prstGeom>
        </p:spPr>
      </p:pic>
      <p:pic>
        <p:nvPicPr>
          <p:cNvPr id="13" name="Immagine 12" descr="index.jpg"/>
          <p:cNvPicPr>
            <a:picLocks noChangeAspect="1"/>
          </p:cNvPicPr>
          <p:nvPr userDrawn="1"/>
        </p:nvPicPr>
        <p:blipFill>
          <a:blip r:embed="rId16" cstate="print"/>
          <a:stretch>
            <a:fillRect/>
          </a:stretch>
        </p:blipFill>
        <p:spPr>
          <a:xfrm>
            <a:off x="8316416" y="0"/>
            <a:ext cx="827584" cy="1201332"/>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611560" y="1844824"/>
            <a:ext cx="7772400" cy="1470025"/>
          </a:xfrm>
        </p:spPr>
        <p:txBody>
          <a:bodyPr/>
          <a:lstStyle/>
          <a:p>
            <a:pPr eaLnBrk="1" hangingPunct="1"/>
            <a:r>
              <a:rPr lang="it-IT" dirty="0" err="1" smtClean="0"/>
              <a:t>Skylab</a:t>
            </a:r>
            <a:r>
              <a:rPr lang="it-IT" dirty="0" smtClean="0"/>
              <a:t> : una finestra sul cosmo</a:t>
            </a:r>
          </a:p>
        </p:txBody>
      </p:sp>
      <p:sp>
        <p:nvSpPr>
          <p:cNvPr id="3" name="Sottotitolo 2"/>
          <p:cNvSpPr>
            <a:spLocks noGrp="1"/>
          </p:cNvSpPr>
          <p:nvPr>
            <p:ph type="subTitle" idx="1"/>
          </p:nvPr>
        </p:nvSpPr>
        <p:spPr>
          <a:xfrm>
            <a:off x="1547664" y="3717032"/>
            <a:ext cx="5832648" cy="1584176"/>
          </a:xfrm>
        </p:spPr>
        <p:txBody>
          <a:bodyPr rtlCol="0">
            <a:normAutofit fontScale="77500" lnSpcReduction="20000"/>
          </a:bodyPr>
          <a:lstStyle/>
          <a:p>
            <a:pPr marL="514350" indent="-514350" eaLnBrk="1" fontAlgn="auto" hangingPunct="1">
              <a:spcAft>
                <a:spcPts val="0"/>
              </a:spcAft>
              <a:buFont typeface="Arial" pitchFamily="34" charset="0"/>
              <a:buAutoNum type="arabicPeriod"/>
              <a:defRPr/>
            </a:pPr>
            <a:r>
              <a:rPr lang="it-IT" b="1" dirty="0" smtClean="0">
                <a:solidFill>
                  <a:schemeClr val="tx1"/>
                </a:solidFill>
              </a:rPr>
              <a:t>Liceo </a:t>
            </a:r>
            <a:r>
              <a:rPr lang="it-IT" b="1" dirty="0" err="1" smtClean="0">
                <a:solidFill>
                  <a:schemeClr val="tx1"/>
                </a:solidFill>
              </a:rPr>
              <a:t>Majorana</a:t>
            </a:r>
            <a:r>
              <a:rPr lang="it-IT" b="1" dirty="0" smtClean="0">
                <a:solidFill>
                  <a:schemeClr val="tx1"/>
                </a:solidFill>
              </a:rPr>
              <a:t> - Desio</a:t>
            </a:r>
          </a:p>
          <a:p>
            <a:pPr marL="514350" indent="-514350" eaLnBrk="1" fontAlgn="auto" hangingPunct="1">
              <a:spcAft>
                <a:spcPts val="0"/>
              </a:spcAft>
              <a:buFont typeface="Arial" pitchFamily="34" charset="0"/>
              <a:buAutoNum type="arabicPeriod"/>
              <a:defRPr/>
            </a:pPr>
            <a:r>
              <a:rPr lang="it-IT" b="1" dirty="0" smtClean="0">
                <a:solidFill>
                  <a:schemeClr val="tx1"/>
                </a:solidFill>
              </a:rPr>
              <a:t>Liceo Fermi - Alghero</a:t>
            </a:r>
          </a:p>
          <a:p>
            <a:pPr marL="514350" indent="-514350" eaLnBrk="1" fontAlgn="auto" hangingPunct="1">
              <a:spcAft>
                <a:spcPts val="0"/>
              </a:spcAft>
              <a:buFont typeface="Arial" pitchFamily="34" charset="0"/>
              <a:buAutoNum type="arabicPeriod"/>
              <a:defRPr/>
            </a:pPr>
            <a:r>
              <a:rPr lang="it-IT" b="1" dirty="0" smtClean="0">
                <a:solidFill>
                  <a:schemeClr val="tx1"/>
                </a:solidFill>
              </a:rPr>
              <a:t>Palestra della Scienza - Faenza</a:t>
            </a:r>
          </a:p>
          <a:p>
            <a:pPr marL="514350" indent="-514350" eaLnBrk="1" fontAlgn="auto" hangingPunct="1">
              <a:spcAft>
                <a:spcPts val="0"/>
              </a:spcAft>
              <a:buFont typeface="Arial" pitchFamily="34" charset="0"/>
              <a:buAutoNum type="arabicPeriod"/>
              <a:defRPr/>
            </a:pPr>
            <a:r>
              <a:rPr lang="it-IT" b="1" dirty="0" smtClean="0">
                <a:solidFill>
                  <a:schemeClr val="tx1"/>
                </a:solidFill>
              </a:rPr>
              <a:t>Società Astronomica Italiana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Confronto caratteristiche</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918575686"/>
              </p:ext>
            </p:extLst>
          </p:nvPr>
        </p:nvGraphicFramePr>
        <p:xfrm>
          <a:off x="437769" y="1733211"/>
          <a:ext cx="8145354" cy="4023360"/>
        </p:xfrm>
        <a:graphic>
          <a:graphicData uri="http://schemas.openxmlformats.org/drawingml/2006/table">
            <a:tbl>
              <a:tblPr firstRow="1" bandRow="1">
                <a:tableStyleId>{5C22544A-7EE6-4342-B048-85BDC9FD1C3A}</a:tableStyleId>
              </a:tblPr>
              <a:tblGrid>
                <a:gridCol w="1361515">
                  <a:extLst>
                    <a:ext uri="{9D8B030D-6E8A-4147-A177-3AD203B41FA5}">
                      <a16:colId xmlns:a16="http://schemas.microsoft.com/office/drawing/2014/main" xmlns="" val="3294523808"/>
                    </a:ext>
                  </a:extLst>
                </a:gridCol>
                <a:gridCol w="1899397">
                  <a:extLst>
                    <a:ext uri="{9D8B030D-6E8A-4147-A177-3AD203B41FA5}">
                      <a16:colId xmlns:a16="http://schemas.microsoft.com/office/drawing/2014/main" xmlns="" val="210046794"/>
                    </a:ext>
                  </a:extLst>
                </a:gridCol>
                <a:gridCol w="1635503">
                  <a:extLst>
                    <a:ext uri="{9D8B030D-6E8A-4147-A177-3AD203B41FA5}">
                      <a16:colId xmlns:a16="http://schemas.microsoft.com/office/drawing/2014/main" xmlns="" val="2753115657"/>
                    </a:ext>
                  </a:extLst>
                </a:gridCol>
                <a:gridCol w="1874388">
                  <a:extLst>
                    <a:ext uri="{9D8B030D-6E8A-4147-A177-3AD203B41FA5}">
                      <a16:colId xmlns:a16="http://schemas.microsoft.com/office/drawing/2014/main" xmlns="" val="2978741248"/>
                    </a:ext>
                  </a:extLst>
                </a:gridCol>
                <a:gridCol w="1374551">
                  <a:extLst>
                    <a:ext uri="{9D8B030D-6E8A-4147-A177-3AD203B41FA5}">
                      <a16:colId xmlns:a16="http://schemas.microsoft.com/office/drawing/2014/main" xmlns="" val="3748373230"/>
                    </a:ext>
                  </a:extLst>
                </a:gridCol>
              </a:tblGrid>
              <a:tr h="357398">
                <a:tc>
                  <a:txBody>
                    <a:bodyPr/>
                    <a:lstStyle/>
                    <a:p>
                      <a:endParaRPr lang="it-IT" dirty="0"/>
                    </a:p>
                  </a:txBody>
                  <a:tcPr/>
                </a:tc>
                <a:tc>
                  <a:txBody>
                    <a:bodyPr/>
                    <a:lstStyle/>
                    <a:p>
                      <a:pPr algn="ctr"/>
                      <a:r>
                        <a:rPr lang="it-IT" dirty="0">
                          <a:latin typeface="Calibri" charset="0"/>
                        </a:rPr>
                        <a:t> Beppo Sax</a:t>
                      </a:r>
                    </a:p>
                  </a:txBody>
                  <a:tcPr/>
                </a:tc>
                <a:tc>
                  <a:txBody>
                    <a:bodyPr/>
                    <a:lstStyle/>
                    <a:p>
                      <a:pPr algn="ctr"/>
                      <a:r>
                        <a:rPr lang="it-IT"/>
                        <a:t>Chandra</a:t>
                      </a:r>
                    </a:p>
                  </a:txBody>
                  <a:tcPr/>
                </a:tc>
                <a:tc>
                  <a:txBody>
                    <a:bodyPr/>
                    <a:lstStyle/>
                    <a:p>
                      <a:pPr algn="ctr"/>
                      <a:r>
                        <a:rPr lang="it-IT"/>
                        <a:t>XMM</a:t>
                      </a:r>
                      <a:endParaRPr lang="it-IT" dirty="0"/>
                    </a:p>
                  </a:txBody>
                  <a:tcPr/>
                </a:tc>
                <a:tc>
                  <a:txBody>
                    <a:bodyPr/>
                    <a:lstStyle/>
                    <a:p>
                      <a:pPr algn="ctr"/>
                      <a:r>
                        <a:rPr lang="it-IT"/>
                        <a:t>NuStar</a:t>
                      </a:r>
                    </a:p>
                  </a:txBody>
                  <a:tcPr/>
                </a:tc>
                <a:extLst>
                  <a:ext uri="{0D108BD9-81ED-4DB2-BD59-A6C34878D82A}">
                    <a16:rowId xmlns:a16="http://schemas.microsoft.com/office/drawing/2014/main" xmlns="" val="470087908"/>
                  </a:ext>
                </a:extLst>
              </a:tr>
              <a:tr h="621562">
                <a:tc>
                  <a:txBody>
                    <a:bodyPr/>
                    <a:lstStyle/>
                    <a:p>
                      <a:r>
                        <a:rPr lang="it-IT" sz="1400" b="1" dirty="0">
                          <a:latin typeface="Calibri" charset="0"/>
                        </a:rPr>
                        <a:t>Agenzia della missione</a:t>
                      </a:r>
                    </a:p>
                  </a:txBody>
                  <a:tcPr/>
                </a:tc>
                <a:tc>
                  <a:txBody>
                    <a:bodyPr/>
                    <a:lstStyle/>
                    <a:p>
                      <a:r>
                        <a:rPr lang="it-IT" dirty="0">
                          <a:latin typeface="Calibri" charset="0"/>
                        </a:rPr>
                        <a:t>Agenzia Spaziale Italiana</a:t>
                      </a:r>
                    </a:p>
                  </a:txBody>
                  <a:tcPr/>
                </a:tc>
                <a:tc>
                  <a:txBody>
                    <a:bodyPr/>
                    <a:lstStyle/>
                    <a:p>
                      <a:r>
                        <a:rPr lang="it-IT" dirty="0">
                          <a:latin typeface="Calibri" charset="0"/>
                        </a:rPr>
                        <a:t>NASA</a:t>
                      </a:r>
                    </a:p>
                  </a:txBody>
                  <a:tcPr/>
                </a:tc>
                <a:tc>
                  <a:txBody>
                    <a:bodyPr/>
                    <a:lstStyle/>
                    <a:p>
                      <a:r>
                        <a:rPr lang="it-IT" dirty="0">
                          <a:latin typeface="Calibri" charset="0"/>
                        </a:rPr>
                        <a:t>Agenzia Spaziale Europea</a:t>
                      </a:r>
                    </a:p>
                  </a:txBody>
                  <a:tcPr/>
                </a:tc>
                <a:tc>
                  <a:txBody>
                    <a:bodyPr/>
                    <a:lstStyle/>
                    <a:p>
                      <a:r>
                        <a:rPr lang="it-IT" dirty="0">
                          <a:latin typeface="Calibri" charset="0"/>
                        </a:rPr>
                        <a:t>NASA </a:t>
                      </a:r>
                      <a:r>
                        <a:rPr lang="it-IT" dirty="0"/>
                        <a:t/>
                      </a:r>
                      <a:br>
                        <a:rPr lang="it-IT" dirty="0"/>
                      </a:br>
                      <a:endParaRPr lang="it-IT" dirty="0"/>
                    </a:p>
                  </a:txBody>
                  <a:tcPr/>
                </a:tc>
                <a:extLst>
                  <a:ext uri="{0D108BD9-81ED-4DB2-BD59-A6C34878D82A}">
                    <a16:rowId xmlns:a16="http://schemas.microsoft.com/office/drawing/2014/main" xmlns="" val="582310382"/>
                  </a:ext>
                </a:extLst>
              </a:tr>
              <a:tr h="1118812">
                <a:tc>
                  <a:txBody>
                    <a:bodyPr/>
                    <a:lstStyle/>
                    <a:p>
                      <a:r>
                        <a:rPr lang="it-IT" sz="1400" b="1" dirty="0">
                          <a:latin typeface="Calibri" charset="0"/>
                        </a:rPr>
                        <a:t>Durata Missione</a:t>
                      </a:r>
                    </a:p>
                  </a:txBody>
                  <a:tcPr/>
                </a:tc>
                <a:tc>
                  <a:txBody>
                    <a:bodyPr/>
                    <a:lstStyle/>
                    <a:p>
                      <a:r>
                        <a:rPr lang="it-IT" dirty="0">
                          <a:latin typeface="Calibri" charset="0"/>
                        </a:rPr>
                        <a:t>7 anni  </a:t>
                      </a:r>
                      <a:br>
                        <a:rPr lang="it-IT" dirty="0">
                          <a:latin typeface="Calibri" charset="0"/>
                        </a:rPr>
                      </a:br>
                      <a:r>
                        <a:rPr lang="it-IT" dirty="0">
                          <a:latin typeface="Calibri" charset="0"/>
                        </a:rPr>
                        <a:t>30 aprile 1996</a:t>
                      </a:r>
                      <a:br>
                        <a:rPr lang="it-IT" dirty="0">
                          <a:latin typeface="Calibri" charset="0"/>
                        </a:rPr>
                      </a:br>
                      <a:r>
                        <a:rPr lang="it-IT" dirty="0">
                          <a:latin typeface="Calibri" charset="0"/>
                        </a:rPr>
                        <a:t>29 aprile 2003</a:t>
                      </a:r>
                      <a:endParaRPr lang="it-IT" dirty="0"/>
                    </a:p>
                  </a:txBody>
                  <a:tcPr/>
                </a:tc>
                <a:tc>
                  <a:txBody>
                    <a:bodyPr/>
                    <a:lstStyle/>
                    <a:p>
                      <a:r>
                        <a:rPr lang="it-IT" dirty="0">
                          <a:latin typeface="Calibri" charset="0"/>
                        </a:rPr>
                        <a:t>23 luglio 1999</a:t>
                      </a:r>
                      <a:br>
                        <a:rPr lang="it-IT" dirty="0">
                          <a:latin typeface="Calibri" charset="0"/>
                        </a:rPr>
                      </a:br>
                      <a:r>
                        <a:rPr lang="it-IT" dirty="0">
                          <a:latin typeface="Calibri" charset="0"/>
                        </a:rPr>
                        <a:t>Attualmente in orbita</a:t>
                      </a:r>
                    </a:p>
                  </a:txBody>
                  <a:tcPr/>
                </a:tc>
                <a:tc>
                  <a:txBody>
                    <a:bodyPr/>
                    <a:lstStyle/>
                    <a:p>
                      <a:r>
                        <a:rPr lang="it-IT" dirty="0">
                          <a:latin typeface="Calibri" charset="0"/>
                        </a:rPr>
                        <a:t>10 dicembre 1999</a:t>
                      </a:r>
                      <a:br>
                        <a:rPr lang="it-IT" dirty="0">
                          <a:latin typeface="Calibri" charset="0"/>
                        </a:rPr>
                      </a:br>
                      <a:r>
                        <a:rPr lang="it-IT" dirty="0">
                          <a:latin typeface="Calibri" charset="0"/>
                        </a:rPr>
                        <a:t>Attualmente in orbita</a:t>
                      </a:r>
                    </a:p>
                  </a:txBody>
                  <a:tcPr/>
                </a:tc>
                <a:tc>
                  <a:txBody>
                    <a:bodyPr/>
                    <a:lstStyle/>
                    <a:p>
                      <a:r>
                        <a:rPr lang="it-IT" dirty="0">
                          <a:latin typeface="Calibri" charset="0"/>
                        </a:rPr>
                        <a:t>13 Giugno 2012 </a:t>
                      </a:r>
                      <a:br>
                        <a:rPr lang="it-IT" dirty="0">
                          <a:latin typeface="Calibri" charset="0"/>
                        </a:rPr>
                      </a:br>
                      <a:r>
                        <a:rPr lang="it-IT" dirty="0">
                          <a:latin typeface="Calibri" charset="0"/>
                        </a:rPr>
                        <a:t>Attualmente in orbita</a:t>
                      </a:r>
                      <a:endParaRPr lang="it-IT" dirty="0"/>
                    </a:p>
                  </a:txBody>
                  <a:tcPr/>
                </a:tc>
                <a:extLst>
                  <a:ext uri="{0D108BD9-81ED-4DB2-BD59-A6C34878D82A}">
                    <a16:rowId xmlns:a16="http://schemas.microsoft.com/office/drawing/2014/main" xmlns="" val="2355899030"/>
                  </a:ext>
                </a:extLst>
              </a:tr>
              <a:tr h="606024">
                <a:tc>
                  <a:txBody>
                    <a:bodyPr/>
                    <a:lstStyle/>
                    <a:p>
                      <a:r>
                        <a:rPr lang="it-IT" sz="1400" b="1" dirty="0">
                          <a:latin typeface="Calibri" charset="0"/>
                        </a:rPr>
                        <a:t>Risoluzione</a:t>
                      </a:r>
                    </a:p>
                  </a:txBody>
                  <a:tcPr/>
                </a:tc>
                <a:tc>
                  <a:txBody>
                    <a:bodyPr/>
                    <a:lstStyle/>
                    <a:p>
                      <a:r>
                        <a:rPr lang="en-US" dirty="0">
                          <a:latin typeface="Calibri" charset="0"/>
                        </a:rPr>
                        <a:t>1 arcmin tra 0.1 e 10 keV </a:t>
                      </a:r>
                      <a:endParaRPr lang="it-IT" dirty="0"/>
                    </a:p>
                  </a:txBody>
                  <a:tcPr/>
                </a:tc>
                <a:tc>
                  <a:txBody>
                    <a:bodyPr/>
                    <a:lstStyle/>
                    <a:p>
                      <a:r>
                        <a:rPr lang="it-IT" dirty="0">
                          <a:latin typeface="Calibri" charset="0"/>
                        </a:rPr>
                        <a:t>&lt; 1 arcsec</a:t>
                      </a:r>
                    </a:p>
                  </a:txBody>
                  <a:tcPr/>
                </a:tc>
                <a:tc>
                  <a:txBody>
                    <a:bodyPr/>
                    <a:lstStyle/>
                    <a:p>
                      <a:r>
                        <a:rPr lang="pt-BR" dirty="0">
                          <a:latin typeface="Calibri" charset="0"/>
                        </a:rPr>
                        <a:t>da 5 a 14 arcsec </a:t>
                      </a:r>
                      <a:r>
                        <a:rPr lang="it-IT" dirty="0">
                          <a:latin typeface="Calibri" charset="0"/>
                        </a:rPr>
                        <a:t/>
                      </a:r>
                      <a:br>
                        <a:rPr lang="it-IT" dirty="0">
                          <a:latin typeface="Calibri" charset="0"/>
                        </a:rPr>
                      </a:br>
                      <a:endParaRPr lang="it-IT" dirty="0"/>
                    </a:p>
                  </a:txBody>
                  <a:tcPr/>
                </a:tc>
                <a:tc>
                  <a:txBody>
                    <a:bodyPr/>
                    <a:lstStyle/>
                    <a:p>
                      <a:r>
                        <a:rPr lang="it-IT" dirty="0">
                          <a:latin typeface="Calibri" charset="0"/>
                        </a:rPr>
                        <a:t>9.5 arcsec </a:t>
                      </a:r>
                      <a:r>
                        <a:rPr lang="it-IT" dirty="0"/>
                        <a:t/>
                      </a:r>
                      <a:br>
                        <a:rPr lang="it-IT" dirty="0"/>
                      </a:br>
                      <a:endParaRPr lang="it-IT" dirty="0"/>
                    </a:p>
                  </a:txBody>
                  <a:tcPr/>
                </a:tc>
                <a:extLst>
                  <a:ext uri="{0D108BD9-81ED-4DB2-BD59-A6C34878D82A}">
                    <a16:rowId xmlns:a16="http://schemas.microsoft.com/office/drawing/2014/main" xmlns="" val="97240705"/>
                  </a:ext>
                </a:extLst>
              </a:tr>
              <a:tr h="1118812">
                <a:tc>
                  <a:txBody>
                    <a:bodyPr/>
                    <a:lstStyle/>
                    <a:p>
                      <a:r>
                        <a:rPr lang="it-IT" sz="1400" b="1" dirty="0">
                          <a:latin typeface="Calibri" charset="0"/>
                        </a:rPr>
                        <a:t>Area efficace</a:t>
                      </a:r>
                    </a:p>
                  </a:txBody>
                  <a:tcPr/>
                </a:tc>
                <a:tc>
                  <a:txBody>
                    <a:bodyPr/>
                    <a:lstStyle/>
                    <a:p>
                      <a:r>
                        <a:rPr lang="pt-BR" dirty="0">
                          <a:latin typeface="Calibri" charset="0"/>
                        </a:rPr>
                        <a:t>da 22 a 600 cm</a:t>
                      </a:r>
                      <a:r>
                        <a:rPr lang="pt-BR" baseline="30000" dirty="0">
                          <a:latin typeface="Calibri" charset="0"/>
                        </a:rPr>
                        <a:t>2</a:t>
                      </a:r>
                      <a:r>
                        <a:rPr lang="pt-BR" dirty="0">
                          <a:latin typeface="Calibri" charset="0"/>
                        </a:rPr>
                        <a:t> </a:t>
                      </a:r>
                      <a:br>
                        <a:rPr lang="pt-BR" dirty="0">
                          <a:latin typeface="Calibri" charset="0"/>
                        </a:rPr>
                      </a:br>
                      <a:endParaRPr lang="it-IT" dirty="0"/>
                    </a:p>
                  </a:txBody>
                  <a:tcPr/>
                </a:tc>
                <a:tc>
                  <a:txBody>
                    <a:bodyPr/>
                    <a:lstStyle/>
                    <a:p>
                      <a:r>
                        <a:rPr lang="it-IT" dirty="0">
                          <a:latin typeface="Calibri" charset="0"/>
                        </a:rPr>
                        <a:t>400 </a:t>
                      </a:r>
                      <a:r>
                        <a:rPr lang="pt-BR" dirty="0" smtClean="0">
                          <a:latin typeface="Calibri" charset="0"/>
                        </a:rPr>
                        <a:t>cm</a:t>
                      </a:r>
                      <a:r>
                        <a:rPr lang="pt-BR" baseline="30000" dirty="0" smtClean="0">
                          <a:latin typeface="Calibri" charset="0"/>
                        </a:rPr>
                        <a:t>2</a:t>
                      </a:r>
                      <a:r>
                        <a:rPr lang="it-IT" dirty="0" smtClean="0">
                          <a:latin typeface="Calibri" charset="0"/>
                        </a:rPr>
                        <a:t> </a:t>
                      </a:r>
                      <a:r>
                        <a:rPr lang="it-IT" dirty="0">
                          <a:latin typeface="Calibri" charset="0"/>
                        </a:rPr>
                        <a:t/>
                      </a:r>
                      <a:br>
                        <a:rPr lang="it-IT" dirty="0">
                          <a:latin typeface="Calibri" charset="0"/>
                        </a:rPr>
                      </a:br>
                      <a:endParaRPr lang="it-IT" dirty="0"/>
                    </a:p>
                  </a:txBody>
                  <a:tcPr/>
                </a:tc>
                <a:tc>
                  <a:txBody>
                    <a:bodyPr/>
                    <a:lstStyle/>
                    <a:p>
                      <a:r>
                        <a:rPr lang="da-DK" dirty="0">
                          <a:latin typeface="Calibri" charset="0"/>
                        </a:rPr>
                        <a:t> 1.5 KeV:</a:t>
                      </a:r>
                      <a:endParaRPr lang="it-IT" dirty="0">
                        <a:latin typeface="Calibri" charset="0"/>
                      </a:endParaRPr>
                    </a:p>
                    <a:p>
                      <a:r>
                        <a:rPr lang="da-DK" dirty="0">
                          <a:latin typeface="Calibri" charset="0"/>
                        </a:rPr>
                        <a:t> 4</a:t>
                      </a:r>
                      <a:r>
                        <a:rPr lang="da-DK" dirty="0">
                          <a:solidFill>
                            <a:srgbClr val="000000"/>
                          </a:solidFill>
                          <a:latin typeface="Calibri" charset="0"/>
                        </a:rPr>
                        <a:t>,425 </a:t>
                      </a:r>
                      <a:r>
                        <a:rPr lang="pt-BR" dirty="0" smtClean="0">
                          <a:latin typeface="Calibri" charset="0"/>
                        </a:rPr>
                        <a:t>cm</a:t>
                      </a:r>
                      <a:r>
                        <a:rPr lang="pt-BR" baseline="30000" dirty="0" smtClean="0">
                          <a:latin typeface="Calibri" charset="0"/>
                        </a:rPr>
                        <a:t>2</a:t>
                      </a:r>
                      <a:r>
                        <a:rPr lang="da-DK" dirty="0">
                          <a:latin typeface="Calibri" charset="0"/>
                        </a:rPr>
                        <a:t/>
                      </a:r>
                      <a:br>
                        <a:rPr lang="da-DK" dirty="0">
                          <a:latin typeface="Calibri" charset="0"/>
                        </a:rPr>
                      </a:br>
                      <a:r>
                        <a:rPr lang="da-DK" dirty="0">
                          <a:latin typeface="Calibri" charset="0"/>
                        </a:rPr>
                        <a:t>8 KeV: </a:t>
                      </a:r>
                    </a:p>
                    <a:p>
                      <a:r>
                        <a:rPr lang="da-DK" dirty="0">
                          <a:solidFill>
                            <a:srgbClr val="000000"/>
                          </a:solidFill>
                          <a:latin typeface="Calibri" charset="0"/>
                        </a:rPr>
                        <a:t>1,740 </a:t>
                      </a:r>
                      <a:r>
                        <a:rPr lang="pt-BR" dirty="0" smtClean="0">
                          <a:latin typeface="Calibri" charset="0"/>
                        </a:rPr>
                        <a:t>cm</a:t>
                      </a:r>
                      <a:r>
                        <a:rPr lang="pt-BR" baseline="30000" dirty="0" smtClean="0">
                          <a:latin typeface="Calibri" charset="0"/>
                        </a:rPr>
                        <a:t>2</a:t>
                      </a:r>
                      <a:r>
                        <a:rPr lang="da-DK" dirty="0" smtClean="0">
                          <a:solidFill>
                            <a:srgbClr val="000000"/>
                          </a:solidFill>
                          <a:latin typeface="Calibri" charset="0"/>
                        </a:rPr>
                        <a:t> </a:t>
                      </a:r>
                      <a:endParaRPr lang="it-IT" dirty="0">
                        <a:solidFill>
                          <a:srgbClr val="000000"/>
                        </a:solidFill>
                      </a:endParaRPr>
                    </a:p>
                  </a:txBody>
                  <a:tcPr/>
                </a:tc>
                <a:tc>
                  <a:txBody>
                    <a:bodyPr/>
                    <a:lstStyle/>
                    <a:p>
                      <a:r>
                        <a:rPr lang="it-IT" dirty="0">
                          <a:latin typeface="Calibri" charset="0"/>
                        </a:rPr>
                        <a:t>9 keV: </a:t>
                      </a:r>
                    </a:p>
                    <a:p>
                      <a:r>
                        <a:rPr lang="it-IT" dirty="0">
                          <a:latin typeface="Calibri" charset="0"/>
                        </a:rPr>
                        <a:t>847 </a:t>
                      </a:r>
                      <a:r>
                        <a:rPr lang="pt-BR" dirty="0" smtClean="0">
                          <a:latin typeface="Calibri" charset="0"/>
                        </a:rPr>
                        <a:t>cm</a:t>
                      </a:r>
                      <a:r>
                        <a:rPr lang="pt-BR" baseline="30000" dirty="0" smtClean="0">
                          <a:latin typeface="Calibri" charset="0"/>
                        </a:rPr>
                        <a:t>2</a:t>
                      </a:r>
                      <a:r>
                        <a:rPr lang="it-IT" dirty="0" smtClean="0">
                          <a:latin typeface="Calibri" charset="0"/>
                        </a:rPr>
                        <a:t> </a:t>
                      </a:r>
                      <a:endParaRPr lang="it-IT" dirty="0">
                        <a:latin typeface="Calibri" charset="0"/>
                      </a:endParaRPr>
                    </a:p>
                    <a:p>
                      <a:r>
                        <a:rPr lang="it-IT" dirty="0">
                          <a:latin typeface="Calibri" charset="0"/>
                        </a:rPr>
                        <a:t>78 keV: </a:t>
                      </a:r>
                    </a:p>
                    <a:p>
                      <a:r>
                        <a:rPr lang="it-IT" dirty="0">
                          <a:latin typeface="Calibri" charset="0"/>
                        </a:rPr>
                        <a:t>60 </a:t>
                      </a:r>
                      <a:r>
                        <a:rPr lang="pt-BR" dirty="0" smtClean="0">
                          <a:latin typeface="Calibri" charset="0"/>
                        </a:rPr>
                        <a:t>cm</a:t>
                      </a:r>
                      <a:r>
                        <a:rPr lang="pt-BR" baseline="30000" dirty="0" smtClean="0">
                          <a:latin typeface="Calibri" charset="0"/>
                        </a:rPr>
                        <a:t>2</a:t>
                      </a:r>
                      <a:r>
                        <a:rPr lang="it-IT" dirty="0" smtClean="0">
                          <a:latin typeface="Calibri" charset="0"/>
                        </a:rPr>
                        <a:t> </a:t>
                      </a:r>
                      <a:endParaRPr lang="it-IT" dirty="0"/>
                    </a:p>
                  </a:txBody>
                  <a:tcPr/>
                </a:tc>
                <a:extLst>
                  <a:ext uri="{0D108BD9-81ED-4DB2-BD59-A6C34878D82A}">
                    <a16:rowId xmlns:a16="http://schemas.microsoft.com/office/drawing/2014/main" xmlns="" val="2630021694"/>
                  </a:ext>
                </a:extLst>
              </a:tr>
            </a:tbl>
          </a:graphicData>
        </a:graphic>
      </p:graphicFrame>
    </p:spTree>
    <p:extLst>
      <p:ext uri="{BB962C8B-B14F-4D97-AF65-F5344CB8AC3E}">
        <p14:creationId xmlns:p14="http://schemas.microsoft.com/office/powerpoint/2010/main" val="138358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Confronto caratteristiche</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785000432"/>
              </p:ext>
            </p:extLst>
          </p:nvPr>
        </p:nvGraphicFramePr>
        <p:xfrm>
          <a:off x="471387" y="1934917"/>
          <a:ext cx="8145354" cy="3241413"/>
        </p:xfrm>
        <a:graphic>
          <a:graphicData uri="http://schemas.openxmlformats.org/drawingml/2006/table">
            <a:tbl>
              <a:tblPr firstRow="1" bandRow="1">
                <a:tableStyleId>{5C22544A-7EE6-4342-B048-85BDC9FD1C3A}</a:tableStyleId>
              </a:tblPr>
              <a:tblGrid>
                <a:gridCol w="1361515">
                  <a:extLst>
                    <a:ext uri="{9D8B030D-6E8A-4147-A177-3AD203B41FA5}">
                      <a16:colId xmlns:a16="http://schemas.microsoft.com/office/drawing/2014/main" xmlns="" val="3294523808"/>
                    </a:ext>
                  </a:extLst>
                </a:gridCol>
                <a:gridCol w="1899397">
                  <a:extLst>
                    <a:ext uri="{9D8B030D-6E8A-4147-A177-3AD203B41FA5}">
                      <a16:colId xmlns:a16="http://schemas.microsoft.com/office/drawing/2014/main" xmlns="" val="210046794"/>
                    </a:ext>
                  </a:extLst>
                </a:gridCol>
                <a:gridCol w="1635503">
                  <a:extLst>
                    <a:ext uri="{9D8B030D-6E8A-4147-A177-3AD203B41FA5}">
                      <a16:colId xmlns:a16="http://schemas.microsoft.com/office/drawing/2014/main" xmlns="" val="2753115657"/>
                    </a:ext>
                  </a:extLst>
                </a:gridCol>
                <a:gridCol w="1874388">
                  <a:extLst>
                    <a:ext uri="{9D8B030D-6E8A-4147-A177-3AD203B41FA5}">
                      <a16:colId xmlns:a16="http://schemas.microsoft.com/office/drawing/2014/main" xmlns="" val="2978741248"/>
                    </a:ext>
                  </a:extLst>
                </a:gridCol>
                <a:gridCol w="1374551">
                  <a:extLst>
                    <a:ext uri="{9D8B030D-6E8A-4147-A177-3AD203B41FA5}">
                      <a16:colId xmlns:a16="http://schemas.microsoft.com/office/drawing/2014/main" xmlns="" val="3748373230"/>
                    </a:ext>
                  </a:extLst>
                </a:gridCol>
              </a:tblGrid>
              <a:tr h="357398">
                <a:tc>
                  <a:txBody>
                    <a:bodyPr/>
                    <a:lstStyle/>
                    <a:p>
                      <a:endParaRPr lang="it-IT"/>
                    </a:p>
                  </a:txBody>
                  <a:tcPr/>
                </a:tc>
                <a:tc>
                  <a:txBody>
                    <a:bodyPr/>
                    <a:lstStyle/>
                    <a:p>
                      <a:pPr algn="ctr"/>
                      <a:r>
                        <a:rPr lang="it-IT" dirty="0">
                          <a:latin typeface="Calibri" charset="0"/>
                        </a:rPr>
                        <a:t> Beppo Sax</a:t>
                      </a:r>
                    </a:p>
                  </a:txBody>
                  <a:tcPr/>
                </a:tc>
                <a:tc>
                  <a:txBody>
                    <a:bodyPr/>
                    <a:lstStyle/>
                    <a:p>
                      <a:pPr algn="ctr"/>
                      <a:r>
                        <a:rPr lang="it-IT"/>
                        <a:t>Chandra</a:t>
                      </a:r>
                    </a:p>
                  </a:txBody>
                  <a:tcPr/>
                </a:tc>
                <a:tc>
                  <a:txBody>
                    <a:bodyPr/>
                    <a:lstStyle/>
                    <a:p>
                      <a:pPr algn="ctr"/>
                      <a:r>
                        <a:rPr lang="it-IT"/>
                        <a:t>XMM</a:t>
                      </a:r>
                      <a:endParaRPr lang="it-IT" dirty="0"/>
                    </a:p>
                  </a:txBody>
                  <a:tcPr/>
                </a:tc>
                <a:tc>
                  <a:txBody>
                    <a:bodyPr/>
                    <a:lstStyle/>
                    <a:p>
                      <a:pPr algn="ctr"/>
                      <a:r>
                        <a:rPr lang="it-IT"/>
                        <a:t>NuStar</a:t>
                      </a:r>
                    </a:p>
                  </a:txBody>
                  <a:tcPr/>
                </a:tc>
                <a:extLst>
                  <a:ext uri="{0D108BD9-81ED-4DB2-BD59-A6C34878D82A}">
                    <a16:rowId xmlns:a16="http://schemas.microsoft.com/office/drawing/2014/main" xmlns="" val="470087908"/>
                  </a:ext>
                </a:extLst>
              </a:tr>
              <a:tr h="621562">
                <a:tc>
                  <a:txBody>
                    <a:bodyPr/>
                    <a:lstStyle/>
                    <a:p>
                      <a:r>
                        <a:rPr lang="it-IT" sz="1400" b="1" dirty="0">
                          <a:latin typeface="Calibri" charset="0"/>
                        </a:rPr>
                        <a:t>Range di energia</a:t>
                      </a:r>
                    </a:p>
                  </a:txBody>
                  <a:tcPr/>
                </a:tc>
                <a:tc>
                  <a:txBody>
                    <a:bodyPr/>
                    <a:lstStyle/>
                    <a:p>
                      <a:r>
                        <a:rPr lang="it-IT" dirty="0">
                          <a:latin typeface="Calibri" charset="0"/>
                        </a:rPr>
                        <a:t>0.1–200 keV </a:t>
                      </a:r>
                      <a:br>
                        <a:rPr lang="it-IT" dirty="0">
                          <a:latin typeface="Calibri" charset="0"/>
                        </a:rPr>
                      </a:br>
                      <a:endParaRPr lang="it-IT" dirty="0">
                        <a:latin typeface="Calibri" charset="0"/>
                      </a:endParaRPr>
                    </a:p>
                  </a:txBody>
                  <a:tcPr/>
                </a:tc>
                <a:tc>
                  <a:txBody>
                    <a:bodyPr/>
                    <a:lstStyle/>
                    <a:p>
                      <a:r>
                        <a:rPr lang="it-IT" dirty="0">
                          <a:latin typeface="Calibri" charset="0"/>
                        </a:rPr>
                        <a:t>0,1-10 kev </a:t>
                      </a:r>
                      <a:br>
                        <a:rPr lang="it-IT" dirty="0">
                          <a:latin typeface="Calibri" charset="0"/>
                        </a:rPr>
                      </a:br>
                      <a:endParaRPr lang="it-IT" dirty="0">
                        <a:latin typeface="Calibri" charset="0"/>
                      </a:endParaRPr>
                    </a:p>
                  </a:txBody>
                  <a:tcPr/>
                </a:tc>
                <a:tc>
                  <a:txBody>
                    <a:bodyPr/>
                    <a:lstStyle/>
                    <a:p>
                      <a:r>
                        <a:rPr lang="it-IT" dirty="0">
                          <a:latin typeface="Calibri" charset="0"/>
                        </a:rPr>
                        <a:t>0.1 - 10 keV </a:t>
                      </a:r>
                      <a:br>
                        <a:rPr lang="it-IT" dirty="0">
                          <a:latin typeface="Calibri" charset="0"/>
                        </a:rPr>
                      </a:br>
                      <a:endParaRPr lang="it-IT" dirty="0">
                        <a:latin typeface="Calibri" charset="0"/>
                      </a:endParaRPr>
                    </a:p>
                  </a:txBody>
                  <a:tcPr/>
                </a:tc>
                <a:tc>
                  <a:txBody>
                    <a:bodyPr/>
                    <a:lstStyle/>
                    <a:p>
                      <a:r>
                        <a:rPr lang="it-IT" dirty="0">
                          <a:latin typeface="Calibri" charset="0"/>
                        </a:rPr>
                        <a:t>3–79 keV </a:t>
                      </a:r>
                      <a:endParaRPr lang="it-IT" dirty="0"/>
                    </a:p>
                  </a:txBody>
                  <a:tcPr/>
                </a:tc>
                <a:extLst>
                  <a:ext uri="{0D108BD9-81ED-4DB2-BD59-A6C34878D82A}">
                    <a16:rowId xmlns:a16="http://schemas.microsoft.com/office/drawing/2014/main" xmlns="" val="582310382"/>
                  </a:ext>
                </a:extLst>
              </a:tr>
              <a:tr h="924485">
                <a:tc>
                  <a:txBody>
                    <a:bodyPr/>
                    <a:lstStyle/>
                    <a:p>
                      <a:r>
                        <a:rPr lang="it-IT" sz="1400" b="1" dirty="0">
                          <a:latin typeface="Calibri" charset="0"/>
                        </a:rPr>
                        <a:t>Strumenti</a:t>
                      </a:r>
                    </a:p>
                  </a:txBody>
                  <a:tcPr/>
                </a:tc>
                <a:tc>
                  <a:txBody>
                    <a:bodyPr/>
                    <a:lstStyle/>
                    <a:p>
                      <a:r>
                        <a:rPr lang="it-IT" dirty="0">
                          <a:latin typeface="Calibri" charset="0"/>
                        </a:rPr>
                        <a:t>MECS-LECS-HPGSPC-PDS-WFC</a:t>
                      </a:r>
                      <a:endParaRPr lang="it-IT" dirty="0"/>
                    </a:p>
                  </a:txBody>
                  <a:tcPr/>
                </a:tc>
                <a:tc>
                  <a:txBody>
                    <a:bodyPr/>
                    <a:lstStyle/>
                    <a:p>
                      <a:r>
                        <a:rPr lang="it-IT" dirty="0">
                          <a:latin typeface="Calibri" charset="0"/>
                        </a:rPr>
                        <a:t>ACIS-HRC</a:t>
                      </a:r>
                    </a:p>
                    <a:p>
                      <a:r>
                        <a:rPr lang="it-IT" dirty="0">
                          <a:latin typeface="Calibri" charset="0"/>
                        </a:rPr>
                        <a:t>HETG-LETG </a:t>
                      </a:r>
                      <a:br>
                        <a:rPr lang="it-IT" dirty="0">
                          <a:latin typeface="Calibri" charset="0"/>
                        </a:rPr>
                      </a:br>
                      <a:endParaRPr lang="it-IT" dirty="0">
                        <a:latin typeface="Calibri" charset="0"/>
                      </a:endParaRPr>
                    </a:p>
                  </a:txBody>
                  <a:tcPr/>
                </a:tc>
                <a:tc>
                  <a:txBody>
                    <a:bodyPr/>
                    <a:lstStyle/>
                    <a:p>
                      <a:r>
                        <a:rPr lang="it-IT" dirty="0">
                          <a:latin typeface="Calibri" charset="0"/>
                        </a:rPr>
                        <a:t>EPIC-RGS-OM</a:t>
                      </a:r>
                    </a:p>
                  </a:txBody>
                  <a:tcPr/>
                </a:tc>
                <a:tc>
                  <a:txBody>
                    <a:bodyPr/>
                    <a:lstStyle/>
                    <a:p>
                      <a:r>
                        <a:rPr lang="it-IT" dirty="0">
                          <a:latin typeface="Calibri" charset="0"/>
                        </a:rPr>
                        <a:t>Dual X-ray telescope </a:t>
                      </a:r>
                      <a:r>
                        <a:rPr lang="it-IT" dirty="0"/>
                        <a:t/>
                      </a:r>
                      <a:br>
                        <a:rPr lang="it-IT" dirty="0"/>
                      </a:br>
                      <a:endParaRPr lang="it-IT" dirty="0"/>
                    </a:p>
                  </a:txBody>
                  <a:tcPr/>
                </a:tc>
                <a:extLst>
                  <a:ext uri="{0D108BD9-81ED-4DB2-BD59-A6C34878D82A}">
                    <a16:rowId xmlns:a16="http://schemas.microsoft.com/office/drawing/2014/main" xmlns="" val="2355899030"/>
                  </a:ext>
                </a:extLst>
              </a:tr>
              <a:tr h="655544">
                <a:tc>
                  <a:txBody>
                    <a:bodyPr/>
                    <a:lstStyle/>
                    <a:p>
                      <a:r>
                        <a:rPr lang="it-IT" sz="1400" b="1" dirty="0">
                          <a:latin typeface="Calibri" charset="0"/>
                        </a:rPr>
                        <a:t>Dimensioni</a:t>
                      </a:r>
                    </a:p>
                  </a:txBody>
                  <a:tcPr/>
                </a:tc>
                <a:tc>
                  <a:txBody>
                    <a:bodyPr/>
                    <a:lstStyle/>
                    <a:p>
                      <a:r>
                        <a:rPr lang="it-IT" dirty="0">
                          <a:latin typeface="Calibri" charset="0"/>
                        </a:rPr>
                        <a:t>3.6 m × 2.7 m </a:t>
                      </a:r>
                      <a:r>
                        <a:rPr lang="it-IT" dirty="0"/>
                        <a:t/>
                      </a:r>
                      <a:br>
                        <a:rPr lang="it-IT" dirty="0"/>
                      </a:br>
                      <a:endParaRPr lang="it-IT" dirty="0"/>
                    </a:p>
                  </a:txBody>
                  <a:tcPr/>
                </a:tc>
                <a:tc>
                  <a:txBody>
                    <a:bodyPr/>
                    <a:lstStyle/>
                    <a:p>
                      <a:r>
                        <a:rPr lang="it-IT" dirty="0">
                          <a:latin typeface="Calibri" charset="0"/>
                        </a:rPr>
                        <a:t>13.8 × 19.5 m</a:t>
                      </a:r>
                    </a:p>
                  </a:txBody>
                  <a:tcPr/>
                </a:tc>
                <a:tc>
                  <a:txBody>
                    <a:bodyPr/>
                    <a:lstStyle/>
                    <a:p>
                      <a:r>
                        <a:rPr lang="it-IT" dirty="0">
                          <a:latin typeface="Calibri" charset="0"/>
                        </a:rPr>
                        <a:t>10.8 m x 16.16 m </a:t>
                      </a:r>
                      <a:endParaRPr lang="it-IT" dirty="0"/>
                    </a:p>
                  </a:txBody>
                  <a:tcPr/>
                </a:tc>
                <a:tc>
                  <a:txBody>
                    <a:bodyPr/>
                    <a:lstStyle/>
                    <a:p>
                      <a:r>
                        <a:rPr lang="it-IT" dirty="0">
                          <a:latin typeface="Calibri" charset="0"/>
                        </a:rPr>
                        <a:t>10.9 × 1.2 m </a:t>
                      </a:r>
                      <a:r>
                        <a:rPr lang="it-IT" dirty="0"/>
                        <a:t/>
                      </a:r>
                      <a:br>
                        <a:rPr lang="it-IT" dirty="0"/>
                      </a:br>
                      <a:endParaRPr lang="it-IT" dirty="0"/>
                    </a:p>
                  </a:txBody>
                  <a:tcPr/>
                </a:tc>
                <a:extLst>
                  <a:ext uri="{0D108BD9-81ED-4DB2-BD59-A6C34878D82A}">
                    <a16:rowId xmlns:a16="http://schemas.microsoft.com/office/drawing/2014/main" xmlns="" val="97240705"/>
                  </a:ext>
                </a:extLst>
              </a:tr>
              <a:tr h="655544">
                <a:tc>
                  <a:txBody>
                    <a:bodyPr/>
                    <a:lstStyle/>
                    <a:p>
                      <a:r>
                        <a:rPr lang="it-IT" sz="1400" b="1" dirty="0">
                          <a:latin typeface="Calibri" charset="0"/>
                        </a:rPr>
                        <a:t>Lunghezza focale</a:t>
                      </a:r>
                    </a:p>
                  </a:txBody>
                  <a:tcPr/>
                </a:tc>
                <a:tc>
                  <a:txBody>
                    <a:bodyPr/>
                    <a:lstStyle/>
                    <a:p>
                      <a:r>
                        <a:rPr lang="it-IT" dirty="0">
                          <a:latin typeface="Calibri" charset="0"/>
                        </a:rPr>
                        <a:t>1.85 m </a:t>
                      </a:r>
                      <a:r>
                        <a:rPr lang="it-IT" dirty="0"/>
                        <a:t/>
                      </a:r>
                      <a:br>
                        <a:rPr lang="it-IT" dirty="0"/>
                      </a:br>
                      <a:endParaRPr lang="it-IT" dirty="0"/>
                    </a:p>
                  </a:txBody>
                  <a:tcPr/>
                </a:tc>
                <a:tc>
                  <a:txBody>
                    <a:bodyPr/>
                    <a:lstStyle/>
                    <a:p>
                      <a:r>
                        <a:rPr lang="it-IT" dirty="0">
                          <a:latin typeface="Calibri" charset="0"/>
                        </a:rPr>
                        <a:t>10.0 m </a:t>
                      </a:r>
                      <a:r>
                        <a:rPr lang="it-IT" dirty="0"/>
                        <a:t/>
                      </a:r>
                      <a:br>
                        <a:rPr lang="it-IT" dirty="0"/>
                      </a:br>
                      <a:endParaRPr lang="it-IT" dirty="0"/>
                    </a:p>
                  </a:txBody>
                  <a:tcPr/>
                </a:tc>
                <a:tc>
                  <a:txBody>
                    <a:bodyPr/>
                    <a:lstStyle/>
                    <a:p>
                      <a:r>
                        <a:rPr lang="it-IT" dirty="0">
                          <a:solidFill>
                            <a:srgbClr val="000000"/>
                          </a:solidFill>
                          <a:latin typeface="Calibri" charset="0"/>
                        </a:rPr>
                        <a:t>7.5 m </a:t>
                      </a:r>
                      <a:r>
                        <a:rPr lang="it-IT" dirty="0">
                          <a:solidFill>
                            <a:srgbClr val="000000"/>
                          </a:solidFill>
                        </a:rPr>
                        <a:t/>
                      </a:r>
                      <a:br>
                        <a:rPr lang="it-IT" dirty="0">
                          <a:solidFill>
                            <a:srgbClr val="000000"/>
                          </a:solidFill>
                        </a:rPr>
                      </a:br>
                      <a:endParaRPr lang="it-IT" dirty="0">
                        <a:solidFill>
                          <a:srgbClr val="000000"/>
                        </a:solidFill>
                      </a:endParaRPr>
                    </a:p>
                  </a:txBody>
                  <a:tcPr/>
                </a:tc>
                <a:tc>
                  <a:txBody>
                    <a:bodyPr/>
                    <a:lstStyle/>
                    <a:p>
                      <a:r>
                        <a:rPr lang="it-IT" dirty="0">
                          <a:latin typeface="Calibri" charset="0"/>
                        </a:rPr>
                        <a:t>10.15 m </a:t>
                      </a:r>
                      <a:br>
                        <a:rPr lang="it-IT" dirty="0">
                          <a:latin typeface="Calibri" charset="0"/>
                        </a:rPr>
                      </a:br>
                      <a:r>
                        <a:rPr lang="it-IT" dirty="0">
                          <a:latin typeface="Calibri" charset="0"/>
                        </a:rPr>
                        <a:t> </a:t>
                      </a:r>
                    </a:p>
                  </a:txBody>
                  <a:tcPr/>
                </a:tc>
                <a:extLst>
                  <a:ext uri="{0D108BD9-81ED-4DB2-BD59-A6C34878D82A}">
                    <a16:rowId xmlns:a16="http://schemas.microsoft.com/office/drawing/2014/main" xmlns="" val="2630021694"/>
                  </a:ext>
                </a:extLst>
              </a:tr>
            </a:tbl>
          </a:graphicData>
        </a:graphic>
      </p:graphicFrame>
    </p:spTree>
    <p:extLst>
      <p:ext uri="{BB962C8B-B14F-4D97-AF65-F5344CB8AC3E}">
        <p14:creationId xmlns:p14="http://schemas.microsoft.com/office/powerpoint/2010/main" val="291801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 cosa ci occuperemo</a:t>
            </a:r>
            <a:endParaRPr lang="it-IT" dirty="0"/>
          </a:p>
        </p:txBody>
      </p:sp>
      <p:sp>
        <p:nvSpPr>
          <p:cNvPr id="3" name="Segnaposto contenuto 2"/>
          <p:cNvSpPr>
            <a:spLocks noGrp="1"/>
          </p:cNvSpPr>
          <p:nvPr>
            <p:ph idx="1"/>
          </p:nvPr>
        </p:nvSpPr>
        <p:spPr/>
        <p:txBody>
          <a:bodyPr/>
          <a:lstStyle/>
          <a:p>
            <a:r>
              <a:rPr lang="it-IT" dirty="0"/>
              <a:t>Presentazione dei vari satelliti a raggi X</a:t>
            </a:r>
          </a:p>
          <a:p>
            <a:r>
              <a:rPr lang="it-IT" dirty="0"/>
              <a:t>Confronto delle specifiche tecniche dei vari satelliti</a:t>
            </a:r>
          </a:p>
          <a:p>
            <a:endParaRPr lang="it-IT" dirty="0"/>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BeppoSax</a:t>
            </a:r>
            <a:endParaRPr lang="it-IT" dirty="0"/>
          </a:p>
        </p:txBody>
      </p:sp>
      <p:sp>
        <p:nvSpPr>
          <p:cNvPr id="3" name="Segnaposto contenuto 2"/>
          <p:cNvSpPr>
            <a:spLocks noGrp="1"/>
          </p:cNvSpPr>
          <p:nvPr>
            <p:ph idx="1"/>
          </p:nvPr>
        </p:nvSpPr>
        <p:spPr>
          <a:xfrm>
            <a:off x="289112" y="1701053"/>
            <a:ext cx="5406185" cy="4054475"/>
          </a:xfrm>
        </p:spPr>
        <p:txBody>
          <a:bodyPr/>
          <a:lstStyle/>
          <a:p>
            <a:pPr algn="just"/>
            <a:r>
              <a:rPr lang="it-IT" sz="2000" b="1" dirty="0" smtClean="0">
                <a:latin typeface="Calibri" charset="0"/>
              </a:rPr>
              <a:t>Satellite italo-olandese </a:t>
            </a:r>
            <a:r>
              <a:rPr lang="it-IT" sz="2000" b="1" dirty="0">
                <a:latin typeface="Calibri" charset="0"/>
              </a:rPr>
              <a:t>per </a:t>
            </a:r>
            <a:r>
              <a:rPr lang="it-IT" sz="2000" b="1" dirty="0" smtClean="0">
                <a:latin typeface="Calibri" charset="0"/>
              </a:rPr>
              <a:t>l'osservazione a raggi </a:t>
            </a:r>
            <a:r>
              <a:rPr lang="it-IT" sz="2000" b="1" dirty="0">
                <a:latin typeface="Calibri" charset="0"/>
              </a:rPr>
              <a:t>X. </a:t>
            </a:r>
            <a:endParaRPr lang="it-IT" sz="2000" b="1" dirty="0" smtClean="0">
              <a:latin typeface="Calibri" charset="0"/>
            </a:endParaRPr>
          </a:p>
          <a:p>
            <a:pPr algn="just"/>
            <a:r>
              <a:rPr lang="it-IT" sz="2000" b="1" dirty="0" smtClean="0">
                <a:latin typeface="Calibri" charset="0"/>
              </a:rPr>
              <a:t>Lanciato </a:t>
            </a:r>
            <a:r>
              <a:rPr lang="it-IT" sz="2000" b="1" dirty="0">
                <a:latin typeface="Calibri" charset="0"/>
              </a:rPr>
              <a:t>dalla base spaziale americana di Cape Canaveral il 30 aprile 1996. </a:t>
            </a:r>
            <a:endParaRPr lang="it-IT" sz="2000" b="1" dirty="0" smtClean="0">
              <a:latin typeface="Calibri" charset="0"/>
            </a:endParaRPr>
          </a:p>
          <a:p>
            <a:pPr algn="just"/>
            <a:r>
              <a:rPr lang="it-IT" sz="2000" b="1" dirty="0" smtClean="0">
                <a:latin typeface="Calibri" charset="0"/>
              </a:rPr>
              <a:t>Copertura </a:t>
            </a:r>
            <a:r>
              <a:rPr lang="it-IT" sz="2000" b="1" dirty="0">
                <a:latin typeface="Calibri" charset="0"/>
              </a:rPr>
              <a:t>spettrale </a:t>
            </a:r>
            <a:r>
              <a:rPr lang="it-IT" sz="2000" b="1" dirty="0" smtClean="0">
                <a:latin typeface="Calibri" charset="0"/>
              </a:rPr>
              <a:t>da </a:t>
            </a:r>
            <a:r>
              <a:rPr lang="it-IT" sz="2000" b="1" dirty="0">
                <a:latin typeface="Calibri" charset="0"/>
              </a:rPr>
              <a:t>0,1 a oltre 200 </a:t>
            </a:r>
            <a:r>
              <a:rPr lang="it-IT" sz="2000" b="1" dirty="0" err="1">
                <a:latin typeface="Calibri" charset="0"/>
              </a:rPr>
              <a:t>KeV</a:t>
            </a:r>
            <a:r>
              <a:rPr lang="it-IT" sz="2000" b="1" dirty="0" smtClean="0">
                <a:latin typeface="Calibri" charset="0"/>
              </a:rPr>
              <a:t>.</a:t>
            </a:r>
          </a:p>
          <a:p>
            <a:pPr algn="just"/>
            <a:r>
              <a:rPr lang="it-IT" sz="2000" b="1" dirty="0" smtClean="0">
                <a:latin typeface="Calibri" charset="0"/>
              </a:rPr>
              <a:t>Fenomeni </a:t>
            </a:r>
            <a:r>
              <a:rPr lang="it-IT" sz="2000" b="1" dirty="0">
                <a:latin typeface="Calibri" charset="0"/>
              </a:rPr>
              <a:t>cosmici </a:t>
            </a:r>
            <a:r>
              <a:rPr lang="it-IT" sz="2000" b="1" dirty="0" smtClean="0">
                <a:latin typeface="Calibri" charset="0"/>
              </a:rPr>
              <a:t>studiati: </a:t>
            </a:r>
          </a:p>
          <a:p>
            <a:pPr lvl="1" algn="just"/>
            <a:r>
              <a:rPr lang="it-IT" sz="1600" b="1" dirty="0" smtClean="0">
                <a:latin typeface="Calibri" charset="0"/>
              </a:rPr>
              <a:t>sorgenti </a:t>
            </a:r>
            <a:r>
              <a:rPr lang="it-IT" sz="1600" b="1" dirty="0">
                <a:latin typeface="Calibri" charset="0"/>
              </a:rPr>
              <a:t>galattiche compatte, </a:t>
            </a:r>
            <a:endParaRPr lang="it-IT" sz="1600" b="1" dirty="0" smtClean="0">
              <a:latin typeface="Calibri" charset="0"/>
            </a:endParaRPr>
          </a:p>
          <a:p>
            <a:pPr lvl="1" algn="just"/>
            <a:r>
              <a:rPr lang="it-IT" sz="1600" b="1" dirty="0" smtClean="0">
                <a:latin typeface="Calibri" charset="0"/>
              </a:rPr>
              <a:t>nuclei </a:t>
            </a:r>
            <a:r>
              <a:rPr lang="it-IT" sz="1600" b="1" dirty="0">
                <a:latin typeface="Calibri" charset="0"/>
              </a:rPr>
              <a:t>galattici attivi, </a:t>
            </a:r>
            <a:endParaRPr lang="it-IT" sz="1600" b="1" dirty="0" smtClean="0">
              <a:latin typeface="Calibri" charset="0"/>
            </a:endParaRPr>
          </a:p>
          <a:p>
            <a:pPr lvl="1" algn="just"/>
            <a:r>
              <a:rPr lang="it-IT" sz="1600" b="1" dirty="0" smtClean="0">
                <a:latin typeface="Calibri" charset="0"/>
              </a:rPr>
              <a:t>ammassi </a:t>
            </a:r>
            <a:r>
              <a:rPr lang="it-IT" sz="1600" b="1" dirty="0">
                <a:latin typeface="Calibri" charset="0"/>
              </a:rPr>
              <a:t>di galassie, </a:t>
            </a:r>
            <a:endParaRPr lang="it-IT" sz="1600" b="1" dirty="0" smtClean="0">
              <a:latin typeface="Calibri" charset="0"/>
            </a:endParaRPr>
          </a:p>
          <a:p>
            <a:pPr lvl="1" algn="just"/>
            <a:r>
              <a:rPr lang="it-IT" sz="1600" b="1" dirty="0" smtClean="0">
                <a:latin typeface="Calibri" charset="0"/>
              </a:rPr>
              <a:t>resti </a:t>
            </a:r>
            <a:r>
              <a:rPr lang="it-IT" sz="1600" b="1" dirty="0">
                <a:latin typeface="Calibri" charset="0"/>
              </a:rPr>
              <a:t>di supernovae, </a:t>
            </a:r>
            <a:endParaRPr lang="it-IT" sz="1600" b="1" dirty="0" smtClean="0">
              <a:latin typeface="Calibri" charset="0"/>
            </a:endParaRPr>
          </a:p>
          <a:p>
            <a:pPr lvl="1" algn="just"/>
            <a:r>
              <a:rPr lang="it-IT" sz="1600" b="1" dirty="0" smtClean="0">
                <a:latin typeface="Calibri" charset="0"/>
              </a:rPr>
              <a:t>galassie </a:t>
            </a:r>
            <a:r>
              <a:rPr lang="it-IT" sz="1600" b="1" dirty="0">
                <a:latin typeface="Calibri" charset="0"/>
              </a:rPr>
              <a:t>normali, stelle, </a:t>
            </a:r>
            <a:endParaRPr lang="it-IT" sz="1600" b="1" dirty="0" smtClean="0">
              <a:latin typeface="Calibri" charset="0"/>
            </a:endParaRPr>
          </a:p>
          <a:p>
            <a:pPr lvl="1" algn="just"/>
            <a:r>
              <a:rPr lang="it-IT" sz="1600" b="1" dirty="0" smtClean="0">
                <a:latin typeface="Calibri" charset="0"/>
              </a:rPr>
              <a:t>gamma </a:t>
            </a:r>
            <a:r>
              <a:rPr lang="it-IT" sz="1600" b="1" dirty="0">
                <a:latin typeface="Calibri" charset="0"/>
              </a:rPr>
              <a:t>ray burst.</a:t>
            </a:r>
          </a:p>
          <a:p>
            <a:pPr marL="0" indent="0">
              <a:buNone/>
            </a:pPr>
            <a:endParaRPr lang="it-IT" sz="2400" dirty="0">
              <a:latin typeface="Calibri" charset="0"/>
            </a:endParaRPr>
          </a:p>
        </p:txBody>
      </p:sp>
      <p:pic>
        <p:nvPicPr>
          <p:cNvPr id="4" name="Immagine 3" descr="BeppoSAX.jpg"/>
          <p:cNvPicPr>
            <a:picLocks noChangeAspect="1"/>
          </p:cNvPicPr>
          <p:nvPr/>
        </p:nvPicPr>
        <p:blipFill>
          <a:blip r:embed="rId3"/>
          <a:stretch>
            <a:fillRect/>
          </a:stretch>
        </p:blipFill>
        <p:spPr>
          <a:xfrm>
            <a:off x="5886730" y="2310093"/>
            <a:ext cx="2788583" cy="2405902"/>
          </a:xfrm>
          <a:prstGeom prst="rect">
            <a:avLst/>
          </a:prstGeom>
        </p:spPr>
      </p:pic>
    </p:spTree>
    <p:extLst>
      <p:ext uri="{BB962C8B-B14F-4D97-AF65-F5344CB8AC3E}">
        <p14:creationId xmlns:p14="http://schemas.microsoft.com/office/powerpoint/2010/main" val="13433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Calibri" charset="0"/>
              </a:rPr>
              <a:t>BeppoSax</a:t>
            </a:r>
          </a:p>
        </p:txBody>
      </p:sp>
      <p:sp>
        <p:nvSpPr>
          <p:cNvPr id="3" name="Segnaposto contenuto 2"/>
          <p:cNvSpPr>
            <a:spLocks noGrp="1"/>
          </p:cNvSpPr>
          <p:nvPr>
            <p:ph idx="1"/>
          </p:nvPr>
        </p:nvSpPr>
        <p:spPr>
          <a:xfrm>
            <a:off x="323528" y="1600200"/>
            <a:ext cx="8481401" cy="3989040"/>
          </a:xfrm>
        </p:spPr>
        <p:txBody>
          <a:bodyPr/>
          <a:lstStyle/>
          <a:p>
            <a:pPr algn="just"/>
            <a:r>
              <a:rPr lang="it-IT" sz="2400" b="1" dirty="0" smtClean="0">
                <a:latin typeface="Calibri" charset="0"/>
              </a:rPr>
              <a:t>Scopo fondamentale: contribuire </a:t>
            </a:r>
            <a:r>
              <a:rPr lang="it-IT" sz="2400" b="1" dirty="0">
                <a:latin typeface="Calibri" charset="0"/>
              </a:rPr>
              <a:t>allo studio di quei fenomeni cosmici che emettono contemporaneamente radiazioni su un'ampia gamma di livelli </a:t>
            </a:r>
            <a:r>
              <a:rPr lang="it-IT" sz="2400" b="1" dirty="0" smtClean="0">
                <a:latin typeface="Calibri" charset="0"/>
              </a:rPr>
              <a:t>energetici</a:t>
            </a:r>
          </a:p>
          <a:p>
            <a:pPr algn="just"/>
            <a:r>
              <a:rPr lang="it-IT" sz="2400" b="1" dirty="0" smtClean="0">
                <a:latin typeface="Calibri" charset="0"/>
              </a:rPr>
              <a:t>M</a:t>
            </a:r>
            <a:r>
              <a:rPr lang="it-IT" sz="2400" b="1" dirty="0" smtClean="0">
                <a:latin typeface="Calibri" charset="0"/>
              </a:rPr>
              <a:t>aggiore successo: osservazione </a:t>
            </a:r>
            <a:r>
              <a:rPr lang="it-IT" sz="2400" b="1" dirty="0">
                <a:latin typeface="Calibri" charset="0"/>
              </a:rPr>
              <a:t>dei Gamma Ray Burst (GRB), 'lampi' di raggi Gamma ad altissima </a:t>
            </a:r>
            <a:r>
              <a:rPr lang="it-IT" sz="2400" b="1" dirty="0" smtClean="0">
                <a:latin typeface="Calibri" charset="0"/>
              </a:rPr>
              <a:t>energia; si scopre che </a:t>
            </a:r>
            <a:r>
              <a:rPr lang="it-IT" sz="2400" b="1" dirty="0">
                <a:latin typeface="Calibri" charset="0"/>
              </a:rPr>
              <a:t>questi misteriosi lampi gamma vengono da remotissime galassie, e hanno un'energia pari a quella che si otterrebbe annichilando in luce tutta la massa del nostro Sole, in pochi istanti. Sono, in altre parole, l'esplosione più grande dell'Universo dopo il Big Bang.</a:t>
            </a:r>
          </a:p>
        </p:txBody>
      </p:sp>
    </p:spTree>
    <p:extLst>
      <p:ext uri="{BB962C8B-B14F-4D97-AF65-F5344CB8AC3E}">
        <p14:creationId xmlns:p14="http://schemas.microsoft.com/office/powerpoint/2010/main" val="97432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Chandra</a:t>
            </a:r>
            <a:endParaRPr lang="it-IT" dirty="0"/>
          </a:p>
        </p:txBody>
      </p:sp>
      <p:sp>
        <p:nvSpPr>
          <p:cNvPr id="3" name="Segnaposto contenuto 2"/>
          <p:cNvSpPr>
            <a:spLocks noGrp="1"/>
          </p:cNvSpPr>
          <p:nvPr>
            <p:ph idx="1"/>
          </p:nvPr>
        </p:nvSpPr>
        <p:spPr>
          <a:xfrm>
            <a:off x="179512" y="1700808"/>
            <a:ext cx="5691468" cy="4525963"/>
          </a:xfrm>
        </p:spPr>
        <p:txBody>
          <a:bodyPr/>
          <a:lstStyle/>
          <a:p>
            <a:pPr algn="just"/>
            <a:r>
              <a:rPr lang="it-IT" sz="2400" dirty="0" smtClean="0">
                <a:solidFill>
                  <a:srgbClr val="000000"/>
                </a:solidFill>
                <a:latin typeface="Calibri" charset="0"/>
              </a:rPr>
              <a:t>Telescopio </a:t>
            </a:r>
            <a:r>
              <a:rPr lang="it-IT" sz="2400" dirty="0">
                <a:solidFill>
                  <a:srgbClr val="000000"/>
                </a:solidFill>
                <a:latin typeface="Calibri" charset="0"/>
              </a:rPr>
              <a:t>orbitale della NASA per l'osservazione del cielo nei raggi X. </a:t>
            </a:r>
            <a:endParaRPr lang="it-IT" sz="2400" dirty="0" smtClean="0">
              <a:solidFill>
                <a:srgbClr val="000000"/>
              </a:solidFill>
              <a:latin typeface="Calibri" charset="0"/>
            </a:endParaRPr>
          </a:p>
          <a:p>
            <a:pPr algn="just"/>
            <a:r>
              <a:rPr lang="it-IT" sz="2400" dirty="0" smtClean="0">
                <a:solidFill>
                  <a:srgbClr val="000000"/>
                </a:solidFill>
                <a:latin typeface="Calibri" charset="0"/>
              </a:rPr>
              <a:t>Portato </a:t>
            </a:r>
            <a:r>
              <a:rPr lang="it-IT" sz="2400" dirty="0">
                <a:solidFill>
                  <a:srgbClr val="000000"/>
                </a:solidFill>
                <a:latin typeface="Calibri" charset="0"/>
              </a:rPr>
              <a:t>nello spazio il 23 luglio 1999 a bordo dello Space Shuttle </a:t>
            </a:r>
            <a:r>
              <a:rPr lang="it-IT" sz="2400" dirty="0" smtClean="0">
                <a:solidFill>
                  <a:srgbClr val="000000"/>
                </a:solidFill>
                <a:latin typeface="Calibri" charset="0"/>
              </a:rPr>
              <a:t>Columbia </a:t>
            </a:r>
          </a:p>
          <a:p>
            <a:pPr algn="just"/>
            <a:r>
              <a:rPr lang="it-IT" sz="2400" dirty="0">
                <a:solidFill>
                  <a:srgbClr val="000000"/>
                </a:solidFill>
                <a:latin typeface="Calibri" charset="0"/>
              </a:rPr>
              <a:t>H</a:t>
            </a:r>
            <a:r>
              <a:rPr lang="it-IT" sz="2400" dirty="0" smtClean="0">
                <a:solidFill>
                  <a:srgbClr val="000000"/>
                </a:solidFill>
                <a:latin typeface="Calibri" charset="0"/>
              </a:rPr>
              <a:t>a </a:t>
            </a:r>
            <a:r>
              <a:rPr lang="it-IT" sz="2400" dirty="0">
                <a:solidFill>
                  <a:srgbClr val="000000"/>
                </a:solidFill>
                <a:latin typeface="Calibri" charset="0"/>
              </a:rPr>
              <a:t>un'orbita ellittica che lo porta, nel punto più lontano, a 138mila chilometri dalla Terra e nel punto più vicino a 9.600 chilometri. </a:t>
            </a:r>
            <a:endParaRPr lang="it-IT" sz="2400" dirty="0" smtClean="0">
              <a:solidFill>
                <a:srgbClr val="000000"/>
              </a:solidFill>
              <a:latin typeface="Calibri" charset="0"/>
            </a:endParaRPr>
          </a:p>
          <a:p>
            <a:pPr algn="just"/>
            <a:r>
              <a:rPr lang="it-IT" sz="2400" dirty="0">
                <a:solidFill>
                  <a:srgbClr val="000000"/>
                </a:solidFill>
                <a:latin typeface="Calibri" charset="0"/>
              </a:rPr>
              <a:t>F</a:t>
            </a:r>
            <a:r>
              <a:rPr lang="it-IT" sz="2400" dirty="0" smtClean="0">
                <a:solidFill>
                  <a:srgbClr val="000000"/>
                </a:solidFill>
                <a:latin typeface="Calibri" charset="0"/>
              </a:rPr>
              <a:t>ormato </a:t>
            </a:r>
            <a:r>
              <a:rPr lang="it-IT" sz="2400" dirty="0">
                <a:solidFill>
                  <a:srgbClr val="000000"/>
                </a:solidFill>
                <a:latin typeface="Calibri" charset="0"/>
              </a:rPr>
              <a:t>da otto specchi, </a:t>
            </a:r>
            <a:endParaRPr lang="it-IT" sz="2400" dirty="0" smtClean="0">
              <a:solidFill>
                <a:srgbClr val="000000"/>
              </a:solidFill>
              <a:latin typeface="Calibri" charset="0"/>
            </a:endParaRPr>
          </a:p>
          <a:p>
            <a:pPr algn="just"/>
            <a:r>
              <a:rPr lang="it-IT" sz="2400" dirty="0">
                <a:solidFill>
                  <a:srgbClr val="000000"/>
                </a:solidFill>
                <a:latin typeface="Calibri" charset="0"/>
              </a:rPr>
              <a:t>I</a:t>
            </a:r>
            <a:r>
              <a:rPr lang="it-IT" sz="2400" dirty="0" smtClean="0">
                <a:solidFill>
                  <a:srgbClr val="000000"/>
                </a:solidFill>
                <a:latin typeface="Calibri" charset="0"/>
              </a:rPr>
              <a:t>mmagini </a:t>
            </a:r>
            <a:r>
              <a:rPr lang="it-IT" sz="2400" dirty="0">
                <a:solidFill>
                  <a:srgbClr val="000000"/>
                </a:solidFill>
                <a:latin typeface="Calibri" charset="0"/>
              </a:rPr>
              <a:t>di definizione almeno 25 volte maggiori dei precedenti telescopi a raggi X, </a:t>
            </a:r>
            <a:endParaRPr lang="it-IT" sz="2400" dirty="0"/>
          </a:p>
        </p:txBody>
      </p:sp>
      <p:pic>
        <p:nvPicPr>
          <p:cNvPr id="4" name="Immagine 3" descr="800px-Chandra_X-ray_Observatory.jpg"/>
          <p:cNvPicPr>
            <a:picLocks noChangeAspect="1"/>
          </p:cNvPicPr>
          <p:nvPr/>
        </p:nvPicPr>
        <p:blipFill>
          <a:blip r:embed="rId3"/>
          <a:stretch>
            <a:fillRect/>
          </a:stretch>
        </p:blipFill>
        <p:spPr>
          <a:xfrm>
            <a:off x="6126256" y="2281611"/>
            <a:ext cx="2793486" cy="2513292"/>
          </a:xfrm>
          <a:prstGeom prst="rect">
            <a:avLst/>
          </a:prstGeom>
        </p:spPr>
      </p:pic>
    </p:spTree>
    <p:extLst>
      <p:ext uri="{BB962C8B-B14F-4D97-AF65-F5344CB8AC3E}">
        <p14:creationId xmlns:p14="http://schemas.microsoft.com/office/powerpoint/2010/main" val="151441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Chandra</a:t>
            </a:r>
            <a:endParaRPr lang="it-IT" dirty="0"/>
          </a:p>
        </p:txBody>
      </p:sp>
      <p:sp>
        <p:nvSpPr>
          <p:cNvPr id="3" name="Segnaposto contenuto 2"/>
          <p:cNvSpPr>
            <a:spLocks noGrp="1"/>
          </p:cNvSpPr>
          <p:nvPr>
            <p:ph idx="1"/>
          </p:nvPr>
        </p:nvSpPr>
        <p:spPr>
          <a:xfrm>
            <a:off x="474009" y="1801906"/>
            <a:ext cx="8229600" cy="4525963"/>
          </a:xfrm>
        </p:spPr>
        <p:txBody>
          <a:bodyPr/>
          <a:lstStyle/>
          <a:p>
            <a:pPr algn="just"/>
            <a:r>
              <a:rPr lang="it-IT" sz="2800" dirty="0" smtClean="0">
                <a:latin typeface="Calibri" charset="0"/>
              </a:rPr>
              <a:t>Alcuni risultati di </a:t>
            </a:r>
            <a:r>
              <a:rPr lang="it-IT" sz="2800" dirty="0" err="1" smtClean="0">
                <a:latin typeface="Calibri" charset="0"/>
              </a:rPr>
              <a:t>Chandra</a:t>
            </a:r>
            <a:r>
              <a:rPr lang="it-IT" sz="2800" dirty="0" smtClean="0">
                <a:latin typeface="Calibri" charset="0"/>
              </a:rPr>
              <a:t>:</a:t>
            </a:r>
          </a:p>
          <a:p>
            <a:pPr algn="just"/>
            <a:r>
              <a:rPr lang="it-IT" sz="2800" dirty="0">
                <a:latin typeface="Calibri" charset="0"/>
              </a:rPr>
              <a:t>P</a:t>
            </a:r>
            <a:r>
              <a:rPr lang="it-IT" sz="2800" dirty="0" smtClean="0">
                <a:latin typeface="Calibri" charset="0"/>
              </a:rPr>
              <a:t>rime </a:t>
            </a:r>
            <a:r>
              <a:rPr lang="it-IT" sz="2800" dirty="0">
                <a:latin typeface="Calibri" charset="0"/>
              </a:rPr>
              <a:t>prove dirette dell'esistenza della materia </a:t>
            </a:r>
            <a:r>
              <a:rPr lang="it-IT" sz="2800" dirty="0" smtClean="0">
                <a:latin typeface="Calibri" charset="0"/>
              </a:rPr>
              <a:t>oscura (2006)</a:t>
            </a:r>
          </a:p>
          <a:p>
            <a:pPr algn="just"/>
            <a:r>
              <a:rPr lang="it-IT" sz="2800" dirty="0" smtClean="0">
                <a:latin typeface="Calibri" charset="0"/>
              </a:rPr>
              <a:t>Individuazione dell'eco </a:t>
            </a:r>
            <a:r>
              <a:rPr lang="it-IT" sz="2800" dirty="0">
                <a:latin typeface="Calibri" charset="0"/>
              </a:rPr>
              <a:t>prodotto dal buco nero al centro della Via Lattea. </a:t>
            </a:r>
            <a:endParaRPr lang="it-IT" sz="2800" dirty="0" smtClean="0">
              <a:latin typeface="Calibri" charset="0"/>
            </a:endParaRPr>
          </a:p>
          <a:p>
            <a:pPr algn="just"/>
            <a:r>
              <a:rPr lang="it-IT" sz="2800" dirty="0" smtClean="0">
                <a:latin typeface="Calibri" charset="0"/>
              </a:rPr>
              <a:t>Scoperto il </a:t>
            </a:r>
            <a:r>
              <a:rPr lang="it-IT" sz="2800" dirty="0">
                <a:latin typeface="Calibri" charset="0"/>
              </a:rPr>
              <a:t>buco nero più giovane mai osservato, SN1979C, il quale possiede solamente 30 anni.</a:t>
            </a:r>
            <a:r>
              <a:rPr lang="it-IT" sz="3600" dirty="0">
                <a:latin typeface="Calibri" charset="0"/>
              </a:rPr>
              <a:t> </a:t>
            </a:r>
            <a:r>
              <a:rPr lang="it-IT" sz="3600" dirty="0"/>
              <a:t/>
            </a:r>
            <a:br>
              <a:rPr lang="it-IT" sz="3600" dirty="0"/>
            </a:br>
            <a:endParaRPr lang="it-IT" sz="3600" dirty="0"/>
          </a:p>
        </p:txBody>
      </p:sp>
    </p:spTree>
    <p:extLst>
      <p:ext uri="{BB962C8B-B14F-4D97-AF65-F5344CB8AC3E}">
        <p14:creationId xmlns:p14="http://schemas.microsoft.com/office/powerpoint/2010/main" val="269117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266" y="-29875"/>
            <a:ext cx="6192688" cy="1296144"/>
          </a:xfrm>
        </p:spPr>
        <p:txBody>
          <a:bodyPr/>
          <a:lstStyle/>
          <a:p>
            <a:r>
              <a:rPr lang="it-IT"/>
              <a:t>XMM</a:t>
            </a:r>
            <a:endParaRPr lang="it-IT" dirty="0"/>
          </a:p>
        </p:txBody>
      </p:sp>
      <p:sp>
        <p:nvSpPr>
          <p:cNvPr id="3" name="Segnaposto contenuto 2"/>
          <p:cNvSpPr>
            <a:spLocks noGrp="1"/>
          </p:cNvSpPr>
          <p:nvPr>
            <p:ph idx="1"/>
          </p:nvPr>
        </p:nvSpPr>
        <p:spPr>
          <a:xfrm>
            <a:off x="323528" y="1426554"/>
            <a:ext cx="5086257" cy="4525963"/>
          </a:xfrm>
        </p:spPr>
        <p:txBody>
          <a:bodyPr/>
          <a:lstStyle/>
          <a:p>
            <a:pPr algn="just"/>
            <a:r>
              <a:rPr lang="it-IT" sz="2000" dirty="0" smtClean="0">
                <a:latin typeface="Calibri" charset="0"/>
              </a:rPr>
              <a:t>Telescopio RX Europeo attualmente in orbita ed in uso</a:t>
            </a:r>
          </a:p>
          <a:p>
            <a:pPr algn="just"/>
            <a:r>
              <a:rPr lang="it-IT" sz="2000" dirty="0" smtClean="0">
                <a:latin typeface="Calibri" charset="0"/>
              </a:rPr>
              <a:t>Formato da </a:t>
            </a:r>
            <a:r>
              <a:rPr lang="it-IT" sz="2000" dirty="0">
                <a:latin typeface="Calibri" charset="0"/>
              </a:rPr>
              <a:t>3 telescopi per i raggi X prodotti dalla Media Lario in Italia, ognuno dotato di 58 specchi concentrici di tipo Wolter, per una superficie totale di ricezione di 3400 </a:t>
            </a:r>
            <a:r>
              <a:rPr lang="it-IT" sz="2000" dirty="0" smtClean="0">
                <a:latin typeface="Calibri" charset="0"/>
              </a:rPr>
              <a:t>cm</a:t>
            </a:r>
            <a:r>
              <a:rPr lang="it-IT" sz="2000" baseline="30000" dirty="0" smtClean="0">
                <a:latin typeface="Calibri" charset="0"/>
              </a:rPr>
              <a:t>2</a:t>
            </a:r>
            <a:endParaRPr lang="it-IT" sz="2000" dirty="0">
              <a:latin typeface="Calibri" charset="0"/>
            </a:endParaRPr>
          </a:p>
          <a:p>
            <a:r>
              <a:rPr lang="it-IT" sz="2000" dirty="0">
                <a:latin typeface="Calibri" charset="0"/>
              </a:rPr>
              <a:t>La risoluzione </a:t>
            </a:r>
            <a:r>
              <a:rPr lang="it-IT" sz="2000" dirty="0" smtClean="0">
                <a:latin typeface="Calibri" charset="0"/>
              </a:rPr>
              <a:t>energetica di </a:t>
            </a:r>
            <a:r>
              <a:rPr lang="it-IT" sz="2000" dirty="0">
                <a:latin typeface="Calibri" charset="0"/>
              </a:rPr>
              <a:t>XMM ha </a:t>
            </a:r>
            <a:r>
              <a:rPr lang="it-IT" sz="2000" dirty="0" smtClean="0">
                <a:latin typeface="Calibri" charset="0"/>
              </a:rPr>
              <a:t>permesso </a:t>
            </a:r>
            <a:r>
              <a:rPr lang="it-IT" sz="2000" dirty="0">
                <a:latin typeface="Calibri" charset="0"/>
              </a:rPr>
              <a:t>per la prima </a:t>
            </a:r>
            <a:r>
              <a:rPr lang="it-IT" sz="2000" dirty="0" smtClean="0">
                <a:latin typeface="Calibri" charset="0"/>
              </a:rPr>
              <a:t>volta di </a:t>
            </a:r>
            <a:r>
              <a:rPr lang="it-IT" sz="2000" dirty="0">
                <a:latin typeface="Calibri" charset="0"/>
              </a:rPr>
              <a:t>osservare sorgenti di raggi X </a:t>
            </a:r>
            <a:r>
              <a:rPr lang="it-IT" sz="2000" dirty="0" smtClean="0">
                <a:latin typeface="Calibri" charset="0"/>
              </a:rPr>
              <a:t>anche nelle </a:t>
            </a:r>
            <a:r>
              <a:rPr lang="it-IT" sz="2000" dirty="0">
                <a:latin typeface="Calibri" charset="0"/>
              </a:rPr>
              <a:t>galassie </a:t>
            </a:r>
            <a:r>
              <a:rPr lang="it-IT" sz="2000" dirty="0" smtClean="0">
                <a:latin typeface="Calibri" charset="0"/>
              </a:rPr>
              <a:t>vicine</a:t>
            </a:r>
          </a:p>
          <a:p>
            <a:r>
              <a:rPr lang="it-IT" sz="2000" dirty="0" smtClean="0">
                <a:latin typeface="Calibri" charset="0"/>
              </a:rPr>
              <a:t>L'estrema </a:t>
            </a:r>
            <a:r>
              <a:rPr lang="it-IT" sz="2000" dirty="0">
                <a:latin typeface="Calibri" charset="0"/>
              </a:rPr>
              <a:t>risoluzione temporale, migliore di un microsecondo, lo rende uno strumento adatto anche all'osservazione delle </a:t>
            </a:r>
            <a:r>
              <a:rPr lang="it-IT" sz="2000" dirty="0" smtClean="0">
                <a:latin typeface="Calibri" charset="0"/>
              </a:rPr>
              <a:t>pulsar</a:t>
            </a:r>
          </a:p>
          <a:p>
            <a:pPr marL="0" indent="0">
              <a:buNone/>
            </a:pPr>
            <a:r>
              <a:rPr lang="it-IT" sz="2000" dirty="0"/>
              <a:t/>
            </a:r>
            <a:br>
              <a:rPr lang="it-IT" sz="2000" dirty="0"/>
            </a:br>
            <a:r>
              <a:rPr lang="it-IT" sz="3600" dirty="0"/>
              <a:t/>
            </a:r>
            <a:br>
              <a:rPr lang="it-IT" sz="3600" dirty="0"/>
            </a:br>
            <a:endParaRPr lang="it-IT" sz="3600" dirty="0"/>
          </a:p>
        </p:txBody>
      </p:sp>
      <p:pic>
        <p:nvPicPr>
          <p:cNvPr id="4" name="Immagine 3" descr="xmm.jpg"/>
          <p:cNvPicPr>
            <a:picLocks noChangeAspect="1"/>
          </p:cNvPicPr>
          <p:nvPr/>
        </p:nvPicPr>
        <p:blipFill>
          <a:blip r:embed="rId3"/>
          <a:stretch>
            <a:fillRect/>
          </a:stretch>
        </p:blipFill>
        <p:spPr>
          <a:xfrm>
            <a:off x="5767107" y="2677365"/>
            <a:ext cx="3187913" cy="2024342"/>
          </a:xfrm>
          <a:prstGeom prst="rect">
            <a:avLst/>
          </a:prstGeom>
        </p:spPr>
      </p:pic>
    </p:spTree>
    <p:extLst>
      <p:ext uri="{BB962C8B-B14F-4D97-AF65-F5344CB8AC3E}">
        <p14:creationId xmlns:p14="http://schemas.microsoft.com/office/powerpoint/2010/main" val="393774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NuStar</a:t>
            </a:r>
            <a:endParaRPr lang="it-IT" dirty="0"/>
          </a:p>
        </p:txBody>
      </p:sp>
      <p:sp>
        <p:nvSpPr>
          <p:cNvPr id="3" name="Segnaposto contenuto 2"/>
          <p:cNvSpPr>
            <a:spLocks noGrp="1"/>
          </p:cNvSpPr>
          <p:nvPr>
            <p:ph idx="1"/>
          </p:nvPr>
        </p:nvSpPr>
        <p:spPr>
          <a:xfrm>
            <a:off x="306388" y="1936750"/>
            <a:ext cx="5287962" cy="3484377"/>
          </a:xfrm>
        </p:spPr>
        <p:txBody>
          <a:bodyPr/>
          <a:lstStyle/>
          <a:p>
            <a:pPr algn="just"/>
            <a:r>
              <a:rPr lang="it-IT" sz="2000" dirty="0" smtClean="0">
                <a:latin typeface="Calibri" charset="0"/>
              </a:rPr>
              <a:t>È il </a:t>
            </a:r>
            <a:r>
              <a:rPr lang="it-IT" sz="2000" dirty="0">
                <a:latin typeface="Calibri" charset="0"/>
              </a:rPr>
              <a:t>primo satellite ad essere in grado di focalizzare la radiazione X di alta energia. </a:t>
            </a:r>
            <a:endParaRPr lang="it-IT" sz="2000" dirty="0" smtClean="0">
              <a:latin typeface="Calibri" charset="0"/>
            </a:endParaRPr>
          </a:p>
          <a:p>
            <a:pPr algn="just"/>
            <a:r>
              <a:rPr lang="it-IT" sz="2000" dirty="0" smtClean="0">
                <a:latin typeface="Calibri" charset="0"/>
              </a:rPr>
              <a:t>Durante </a:t>
            </a:r>
            <a:r>
              <a:rPr lang="it-IT" sz="2000" dirty="0">
                <a:latin typeface="Calibri" charset="0"/>
              </a:rPr>
              <a:t>questa missione il satellite ricercherà buchi neri </a:t>
            </a:r>
            <a:r>
              <a:rPr lang="it-IT" sz="2000" dirty="0" err="1" smtClean="0">
                <a:latin typeface="Calibri" charset="0"/>
              </a:rPr>
              <a:t>supermassicci</a:t>
            </a:r>
            <a:r>
              <a:rPr lang="it-IT" sz="2000" dirty="0">
                <a:latin typeface="Calibri" charset="0"/>
              </a:rPr>
              <a:t>, che hanno masse miliardi di volte maggiori di quelle del </a:t>
            </a:r>
            <a:r>
              <a:rPr lang="it-IT" sz="2000" dirty="0" smtClean="0">
                <a:latin typeface="Calibri" charset="0"/>
              </a:rPr>
              <a:t>sole, </a:t>
            </a:r>
            <a:r>
              <a:rPr lang="it-IT" sz="2000" dirty="0">
                <a:latin typeface="Calibri" charset="0"/>
              </a:rPr>
              <a:t>e </a:t>
            </a:r>
            <a:r>
              <a:rPr lang="it-IT" sz="2000" dirty="0">
                <a:latin typeface="Calibri" charset="0"/>
              </a:rPr>
              <a:t>lo studio delle galassie più </a:t>
            </a:r>
            <a:r>
              <a:rPr lang="it-IT" sz="2000" dirty="0" smtClean="0">
                <a:latin typeface="Calibri" charset="0"/>
              </a:rPr>
              <a:t>attive.</a:t>
            </a:r>
          </a:p>
          <a:p>
            <a:pPr algn="just"/>
            <a:r>
              <a:rPr lang="it-IT" sz="2000" dirty="0" smtClean="0">
                <a:latin typeface="Calibri" charset="0"/>
              </a:rPr>
              <a:t>Utilizza </a:t>
            </a:r>
            <a:r>
              <a:rPr lang="it-IT" sz="2000" dirty="0">
                <a:latin typeface="Calibri" charset="0"/>
              </a:rPr>
              <a:t>il telescopio Wolter per rilevare i raggi X da sorgenti presenti nello spazio. </a:t>
            </a:r>
            <a:endParaRPr lang="it-IT" sz="2000" dirty="0" smtClean="0">
              <a:latin typeface="Calibri" charset="0"/>
            </a:endParaRPr>
          </a:p>
          <a:p>
            <a:pPr algn="just"/>
            <a:r>
              <a:rPr lang="it-IT" sz="2000" dirty="0" smtClean="0">
                <a:latin typeface="Calibri" charset="0"/>
              </a:rPr>
              <a:t>Il </a:t>
            </a:r>
            <a:r>
              <a:rPr lang="it-IT" sz="2000" dirty="0">
                <a:latin typeface="Calibri" charset="0"/>
              </a:rPr>
              <a:t>telescopio è stato lanciato con successo il 13 giugno 2012 con un </a:t>
            </a:r>
            <a:r>
              <a:rPr lang="it-IT" sz="2000" dirty="0" smtClean="0">
                <a:latin typeface="Calibri" charset="0"/>
              </a:rPr>
              <a:t>razzo</a:t>
            </a:r>
            <a:endParaRPr lang="it-IT" sz="3600" dirty="0"/>
          </a:p>
        </p:txBody>
      </p:sp>
      <p:pic>
        <p:nvPicPr>
          <p:cNvPr id="4" name="Immagine 3" descr="nuStar.jpg"/>
          <p:cNvPicPr>
            <a:picLocks noChangeAspect="1"/>
          </p:cNvPicPr>
          <p:nvPr/>
        </p:nvPicPr>
        <p:blipFill>
          <a:blip r:embed="rId3"/>
          <a:stretch>
            <a:fillRect/>
          </a:stretch>
        </p:blipFill>
        <p:spPr>
          <a:xfrm>
            <a:off x="5738532" y="2571525"/>
            <a:ext cx="3159374" cy="1781548"/>
          </a:xfrm>
          <a:prstGeom prst="rect">
            <a:avLst/>
          </a:prstGeom>
        </p:spPr>
      </p:pic>
    </p:spTree>
    <p:extLst>
      <p:ext uri="{BB962C8B-B14F-4D97-AF65-F5344CB8AC3E}">
        <p14:creationId xmlns:p14="http://schemas.microsoft.com/office/powerpoint/2010/main" val="339486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nuStar</a:t>
            </a:r>
            <a:endParaRPr lang="it-IT" dirty="0"/>
          </a:p>
        </p:txBody>
      </p:sp>
      <p:sp>
        <p:nvSpPr>
          <p:cNvPr id="3" name="Segnaposto contenuto 2"/>
          <p:cNvSpPr>
            <a:spLocks noGrp="1"/>
          </p:cNvSpPr>
          <p:nvPr>
            <p:ph idx="1"/>
          </p:nvPr>
        </p:nvSpPr>
        <p:spPr>
          <a:xfrm>
            <a:off x="423583" y="1885950"/>
            <a:ext cx="8229600" cy="4525963"/>
          </a:xfrm>
        </p:spPr>
        <p:txBody>
          <a:bodyPr/>
          <a:lstStyle/>
          <a:p>
            <a:pPr marL="0" indent="0" algn="just">
              <a:buNone/>
            </a:pPr>
            <a:r>
              <a:rPr lang="it-IT" sz="2000" dirty="0">
                <a:latin typeface="Calibri" charset="0"/>
              </a:rPr>
              <a:t>I principali obiettivi scientifici di NuSTAR sono: </a:t>
            </a:r>
          </a:p>
          <a:p>
            <a:pPr algn="just"/>
            <a:r>
              <a:rPr lang="it-IT" sz="2000" dirty="0">
                <a:latin typeface="Calibri" charset="0"/>
              </a:rPr>
              <a:t>eseguire un censo delle stelle compatte e buchi neri nella nostra galassia e nell'Universo in generale, con particolare enfasi alle sorgenti "assorbite" il cui contributo, su scala extragalattica, renderebbe conto del picco del fondo cosmico nei raggi X;</a:t>
            </a:r>
          </a:p>
          <a:p>
            <a:pPr algn="just"/>
            <a:r>
              <a:rPr lang="it-IT" sz="2000" dirty="0">
                <a:latin typeface="Calibri" charset="0"/>
              </a:rPr>
              <a:t>localizzare il materiale che viene sintetizzato nelle supernovae allo scopo di comprendere come esplodono le stelle e come vengono creati gli elementi;</a:t>
            </a:r>
          </a:p>
          <a:p>
            <a:pPr algn="just"/>
            <a:r>
              <a:rPr lang="it-IT" sz="2000" dirty="0">
                <a:latin typeface="Calibri" charset="0"/>
              </a:rPr>
              <a:t>comprendere come si formano i jet di particelle relativistiche che si osservano nelle galassie che ospitano buchi neri super-massicci.</a:t>
            </a:r>
            <a:r>
              <a:rPr lang="it-IT" dirty="0">
                <a:latin typeface="Calibri" charset="0"/>
              </a:rPr>
              <a:t> </a:t>
            </a:r>
          </a:p>
          <a:p>
            <a:endParaRPr lang="it-IT" dirty="0"/>
          </a:p>
        </p:txBody>
      </p:sp>
    </p:spTree>
    <p:extLst>
      <p:ext uri="{BB962C8B-B14F-4D97-AF65-F5344CB8AC3E}">
        <p14:creationId xmlns:p14="http://schemas.microsoft.com/office/powerpoint/2010/main" val="31050582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1461</Words>
  <Application>Microsoft Office PowerPoint</Application>
  <PresentationFormat>Presentazione su schermo (4:3)</PresentationFormat>
  <Paragraphs>122</Paragraphs>
  <Slides>11</Slides>
  <Notes>11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Skylab : una finestra sul cosmo</vt:lpstr>
      <vt:lpstr>Di cosa ci occuperemo</vt:lpstr>
      <vt:lpstr>BeppoSax</vt:lpstr>
      <vt:lpstr>BeppoSax</vt:lpstr>
      <vt:lpstr>Chandra</vt:lpstr>
      <vt:lpstr>Chandra</vt:lpstr>
      <vt:lpstr>XMM</vt:lpstr>
      <vt:lpstr>NuStar</vt:lpstr>
      <vt:lpstr>nuStar</vt:lpstr>
      <vt:lpstr>Confronto caratteristiche</vt:lpstr>
      <vt:lpstr>Confronto caratteristiche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ed il World Wide Web</dc:title>
  <dc:creator>Pippo blu</dc:creator>
  <cp:lastModifiedBy>YI</cp:lastModifiedBy>
  <cp:revision>199</cp:revision>
  <dcterms:created xsi:type="dcterms:W3CDTF">2013-02-12T17:17:12Z</dcterms:created>
  <dcterms:modified xsi:type="dcterms:W3CDTF">2015-12-03T21:21:14Z</dcterms:modified>
</cp:coreProperties>
</file>