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  <a:srgbClr val="009900"/>
    <a:srgbClr val="33CC33"/>
    <a:srgbClr val="99FF99"/>
    <a:srgbClr val="E7FFE7"/>
    <a:srgbClr val="CCFFCC"/>
    <a:srgbClr val="CC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B04CD-5D9E-4F02-ACD4-7D24F71FDA0C}" type="datetimeFigureOut">
              <a:rPr lang="it-IT" smtClean="0"/>
              <a:pPr/>
              <a:t>23/08/2016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5C05C-D2FE-4F21-A707-8ACC87667009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59498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 cstate="print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>
                <a:solidFill>
                  <a:srgbClr val="008A3E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FB307-A31C-4F66-8C67-55069DDB709C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9304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8AB5C-D098-4D7A-B1E7-87D04FF275EA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1861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2CCBD-9FD6-4BFD-9E6F-B51FAC3CEBBD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86496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A84-C81A-4CD9-938F-4C5550906937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5563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FFE6-84AA-4788-9030-16260B8934DF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9259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CA644-B638-4CA8-9AB1-2C4CCD84C468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42948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4173E-8FB0-41B0-B585-56F682ACCAD6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0839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0E27-169F-4738-9DD9-BCA7EF0AE566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022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43D45-32FC-466A-92F0-A022E1326702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8204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1E5B-E8BC-435D-BDC2-EF11D5BB7590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65541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6823-0ABF-487B-9189-AA1D5EC20530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8990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 userDrawn="1"/>
        </p:nvSpPr>
        <p:spPr>
          <a:xfrm>
            <a:off x="0" y="6453336"/>
            <a:ext cx="9144000" cy="404664"/>
          </a:xfrm>
          <a:prstGeom prst="rect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453336"/>
            <a:ext cx="2026568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008A3E"/>
                </a:solidFill>
              </a:defRPr>
            </a:lvl1pPr>
          </a:lstStyle>
          <a:p>
            <a:fld id="{44981617-91A6-4432-A4D5-AE161ED7EF0E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31840" y="6453336"/>
            <a:ext cx="288796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008A3E"/>
                </a:solidFill>
              </a:defRPr>
            </a:lvl1pPr>
          </a:lstStyle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16216" y="6453336"/>
            <a:ext cx="2170584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rgbClr val="008A3E"/>
                </a:solidFill>
              </a:defRPr>
            </a:lvl1pPr>
          </a:lstStyle>
          <a:p>
            <a:fld id="{6077A44E-1F35-48F0-817F-0F81D7CC003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Rettangolo 6"/>
          <p:cNvSpPr/>
          <p:nvPr userDrawn="1"/>
        </p:nvSpPr>
        <p:spPr>
          <a:xfrm>
            <a:off x="0" y="0"/>
            <a:ext cx="9144000" cy="548680"/>
          </a:xfrm>
          <a:prstGeom prst="rect">
            <a:avLst/>
          </a:prstGeom>
          <a:solidFill>
            <a:srgbClr val="CCFFCC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98" t="7994" r="20791" b="30359"/>
          <a:stretch/>
        </p:blipFill>
        <p:spPr>
          <a:xfrm>
            <a:off x="8495928" y="1"/>
            <a:ext cx="648072" cy="54867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89" y="-16185"/>
            <a:ext cx="386979" cy="581050"/>
          </a:xfrm>
          <a:prstGeom prst="rect">
            <a:avLst/>
          </a:prstGeom>
        </p:spPr>
      </p:pic>
      <p:sp>
        <p:nvSpPr>
          <p:cNvPr id="13" name="CasellaDiTesto 12"/>
          <p:cNvSpPr txBox="1"/>
          <p:nvPr userDrawn="1"/>
        </p:nvSpPr>
        <p:spPr>
          <a:xfrm>
            <a:off x="2483768" y="1166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smtClean="0">
                <a:solidFill>
                  <a:srgbClr val="008A3E"/>
                </a:solidFill>
              </a:rPr>
              <a:t>VIRGILIO ED</a:t>
            </a:r>
            <a:r>
              <a:rPr lang="it-IT" b="1" baseline="0" smtClean="0">
                <a:solidFill>
                  <a:srgbClr val="008A3E"/>
                </a:solidFill>
              </a:rPr>
              <a:t> ENEA</a:t>
            </a:r>
            <a:endParaRPr lang="it-IT" b="1">
              <a:solidFill>
                <a:srgbClr val="008A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86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00B050"/>
          </a:solidFill>
          <a:latin typeface="Bookman Old Style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ookman Old Style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onos.it/le-metamorfosi-di-ovidio/libro-i/giove-ed-io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omeandart.eu/it/arte-circe-pico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80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ALLA CONQUISTA DEL LAZIO</a:t>
            </a:r>
            <a:endParaRPr lang="it-IT" sz="480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9552" y="4581128"/>
            <a:ext cx="8456984" cy="1368152"/>
          </a:xfrm>
        </p:spPr>
        <p:txBody>
          <a:bodyPr anchor="ctr">
            <a:normAutofit/>
          </a:bodyPr>
          <a:lstStyle/>
          <a:p>
            <a:r>
              <a:rPr lang="it-IT" sz="3600" spc="20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99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ENEA IN ITALIA: LA MISSIONE</a:t>
            </a:r>
            <a:endParaRPr lang="it-IT" sz="3600" spc="20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0099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59895-A853-4DF6-A88E-F78192BBEB74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79546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TURNO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Capo della coalizione, si leva su tutti per valore, bellezza e prestanza fisica</a:t>
            </a:r>
          </a:p>
          <a:p>
            <a:pPr algn="just"/>
            <a:r>
              <a:rPr lang="it-IT" dirty="0" smtClean="0"/>
              <a:t>Descrizione dell’armatura:</a:t>
            </a:r>
          </a:p>
          <a:p>
            <a:pPr lvl="1" algn="just"/>
            <a:r>
              <a:rPr lang="it-IT" dirty="0" smtClean="0"/>
              <a:t>elmo munito di una triplice cresta e sostenente una </a:t>
            </a:r>
            <a:r>
              <a:rPr lang="it-IT" b="1" dirty="0" smtClean="0">
                <a:solidFill>
                  <a:srgbClr val="008A3E"/>
                </a:solidFill>
              </a:rPr>
              <a:t>CHIMERA</a:t>
            </a:r>
            <a:r>
              <a:rPr lang="it-IT" dirty="0" smtClean="0"/>
              <a:t> che spira fiamme dalle fauci</a:t>
            </a:r>
          </a:p>
          <a:p>
            <a:pPr lvl="1" algn="just"/>
            <a:r>
              <a:rPr lang="it-IT" dirty="0" smtClean="0"/>
              <a:t>scudo lucente su cui è scolpita </a:t>
            </a:r>
            <a:r>
              <a:rPr lang="it-IT" b="1" dirty="0" smtClean="0">
                <a:solidFill>
                  <a:srgbClr val="008A3E"/>
                </a:solidFill>
              </a:rPr>
              <a:t>IO</a:t>
            </a:r>
            <a:r>
              <a:rPr lang="it-IT" dirty="0" smtClean="0"/>
              <a:t>, la fanciulla di ARGO tramutata in giovenca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A84-C81A-4CD9-938F-4C5550906937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10</a:t>
            </a:fld>
            <a:endParaRPr lang="it-IT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7704" y="4653136"/>
            <a:ext cx="5011960" cy="500608"/>
          </a:xfrm>
        </p:spPr>
        <p:txBody>
          <a:bodyPr anchor="ctr"/>
          <a:lstStyle/>
          <a:p>
            <a:pPr algn="ctr"/>
            <a:r>
              <a:rPr lang="it-IT" dirty="0" smtClean="0">
                <a:solidFill>
                  <a:srgbClr val="008A3E"/>
                </a:solidFill>
              </a:rPr>
              <a:t>CHIMERA</a:t>
            </a:r>
            <a:endParaRPr lang="it-IT" dirty="0">
              <a:solidFill>
                <a:srgbClr val="008A3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755576" y="5085184"/>
            <a:ext cx="7776864" cy="1087016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Nella mitologia greca, mostro con testa e corpo di leone, una seconda testa di capra sulla schiena, e una coda di serpente fornita anch’essa di testa, raffigurata spesso nell’arte antica in atto di vomitare fuoco; era considerata come un’incarnazione di forze fisiche distruttrici (vulcani o tempeste)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6823-0ABF-487B-9189-AA1D5EC20530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12" name="Segnaposto immagine 11" descr="Chimer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904" r="2904"/>
          <a:stretch>
            <a:fillRect/>
          </a:stretch>
        </p:blipFill>
        <p:spPr/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23728" y="4725144"/>
            <a:ext cx="4939952" cy="356592"/>
          </a:xfrm>
        </p:spPr>
        <p:txBody>
          <a:bodyPr anchor="ctr"/>
          <a:lstStyle/>
          <a:p>
            <a:pPr algn="ctr"/>
            <a:r>
              <a:rPr lang="it-IT" dirty="0" smtClean="0">
                <a:solidFill>
                  <a:srgbClr val="008A3E"/>
                </a:solidFill>
              </a:rPr>
              <a:t>IO, LA MITICA GIOVENCA</a:t>
            </a:r>
            <a:endParaRPr lang="it-IT" dirty="0">
              <a:solidFill>
                <a:srgbClr val="008A3E"/>
              </a:solidFill>
            </a:endParaRPr>
          </a:p>
        </p:txBody>
      </p:sp>
      <p:pic>
        <p:nvPicPr>
          <p:cNvPr id="8" name="Segnaposto immagine 7" descr="6-i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181" r="4181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95536" y="5157192"/>
            <a:ext cx="8280920" cy="1015008"/>
          </a:xfrm>
        </p:spPr>
        <p:txBody>
          <a:bodyPr>
            <a:normAutofit fontScale="92500"/>
          </a:bodyPr>
          <a:lstStyle/>
          <a:p>
            <a:pPr algn="just"/>
            <a:r>
              <a:rPr lang="it-IT" dirty="0" smtClean="0"/>
              <a:t>Giove, invaghitosi di </a:t>
            </a:r>
            <a:r>
              <a:rPr lang="it-IT" dirty="0" smtClean="0">
                <a:hlinkClick r:id="rId3"/>
              </a:rPr>
              <a:t>Io</a:t>
            </a:r>
            <a:r>
              <a:rPr lang="it-IT" dirty="0" smtClean="0"/>
              <a:t>, figlia di </a:t>
            </a:r>
            <a:r>
              <a:rPr lang="it-IT" dirty="0" err="1" smtClean="0"/>
              <a:t>Inaco</a:t>
            </a:r>
            <a:r>
              <a:rPr lang="it-IT" dirty="0" smtClean="0"/>
              <a:t> re di Argo, cerca di conquistarla e di sedurla. Il dio, per celare a Giunone la sua infedeltà, avvolge la terra con una coltre di nubi. Giunone però si insospettisce e ordina alle nebbie di dissolversi, riuscendo così a ritrovare il suo consorte. Questi intanto, per proteggere Io dalla rabbia della moglie, trasforma la ninfa in una bianca giovenca. 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6823-0ABF-487B-9189-AA1D5EC20530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DIO TIBERINO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 algn="just"/>
            <a:r>
              <a:rPr lang="it-IT" dirty="0" smtClean="0"/>
              <a:t>Enea  medita sul da farsi, accoccolato lungo la riva del </a:t>
            </a:r>
            <a:r>
              <a:rPr lang="it-IT" b="1" dirty="0" smtClean="0">
                <a:solidFill>
                  <a:srgbClr val="008A3E"/>
                </a:solidFill>
              </a:rPr>
              <a:t>TEVERE</a:t>
            </a:r>
          </a:p>
          <a:p>
            <a:pPr algn="just"/>
            <a:r>
              <a:rPr lang="it-IT" dirty="0" smtClean="0"/>
              <a:t>È vinto dal sonno e il dio </a:t>
            </a:r>
            <a:r>
              <a:rPr lang="it-IT" b="1" dirty="0" smtClean="0">
                <a:solidFill>
                  <a:srgbClr val="008A3E"/>
                </a:solidFill>
              </a:rPr>
              <a:t>TIBERINO</a:t>
            </a:r>
            <a:r>
              <a:rPr lang="it-IT" dirty="0" smtClean="0"/>
              <a:t> gli appare in sogno per annunciargli che</a:t>
            </a:r>
          </a:p>
          <a:p>
            <a:pPr lvl="1" algn="just"/>
            <a:r>
              <a:rPr lang="it-IT" dirty="0" smtClean="0"/>
              <a:t>al risveglio, troverà la scrofa con i 30 porcellini, il segno predetto da </a:t>
            </a:r>
            <a:r>
              <a:rPr lang="it-IT" dirty="0" err="1" smtClean="0"/>
              <a:t>Eleno</a:t>
            </a:r>
            <a:endParaRPr lang="it-IT" dirty="0" smtClean="0"/>
          </a:p>
          <a:p>
            <a:pPr lvl="1" algn="just"/>
            <a:r>
              <a:rPr lang="it-IT" dirty="0" smtClean="0"/>
              <a:t>è necessario trovare alleati e per questo deve raggiungere </a:t>
            </a:r>
            <a:r>
              <a:rPr lang="it-IT" b="1" dirty="0" smtClean="0">
                <a:solidFill>
                  <a:srgbClr val="008A3E"/>
                </a:solidFill>
              </a:rPr>
              <a:t>PALLANTEO</a:t>
            </a:r>
            <a:r>
              <a:rPr lang="it-IT" dirty="0" smtClean="0"/>
              <a:t>, risalendo il Tevere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A84-C81A-4CD9-938F-4C5550906937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dirty="0" smtClean="0"/>
              <a:t>ENEA E IL TEVERE</a:t>
            </a:r>
            <a:endParaRPr lang="it-IT" dirty="0"/>
          </a:p>
        </p:txBody>
      </p:sp>
      <p:pic>
        <p:nvPicPr>
          <p:cNvPr id="8" name="Segnaposto immagine 7" descr="B._PINELLI,_Enea_e_il_Tever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4326" r="4326"/>
          <a:stretch>
            <a:fillRect/>
          </a:stretch>
        </p:blipFill>
        <p:spPr/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just"/>
            <a:r>
              <a:rPr lang="it-IT" sz="1600" dirty="0" smtClean="0"/>
              <a:t>Mentre Enea riposa sulle rive del fiume, il dio TIBERINO gli appare in sogno e gli dà utili indicazioni per il futuro</a:t>
            </a:r>
            <a:endParaRPr lang="it-IT" sz="1600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6823-0ABF-487B-9189-AA1D5EC20530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14</a:t>
            </a:fld>
            <a:endParaRPr lang="it-IT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EVANDRO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F</a:t>
            </a:r>
            <a:r>
              <a:rPr lang="it-IT" dirty="0" smtClean="0"/>
              <a:t>iglio </a:t>
            </a:r>
            <a:r>
              <a:rPr lang="it-IT" dirty="0" smtClean="0"/>
              <a:t>di </a:t>
            </a:r>
            <a:r>
              <a:rPr lang="it-IT" b="1" dirty="0" smtClean="0">
                <a:solidFill>
                  <a:srgbClr val="008A3E"/>
                </a:solidFill>
              </a:rPr>
              <a:t>MERCURIO</a:t>
            </a:r>
            <a:r>
              <a:rPr lang="it-IT" dirty="0" smtClean="0"/>
              <a:t> </a:t>
            </a:r>
            <a:r>
              <a:rPr lang="it-IT" dirty="0" smtClean="0"/>
              <a:t>e </a:t>
            </a:r>
            <a:r>
              <a:rPr lang="it-IT" dirty="0" smtClean="0"/>
              <a:t>della ninfa</a:t>
            </a:r>
            <a:r>
              <a:rPr lang="it-IT" dirty="0" smtClean="0"/>
              <a:t>, </a:t>
            </a:r>
            <a:r>
              <a:rPr lang="it-IT" b="1" dirty="0" smtClean="0">
                <a:solidFill>
                  <a:srgbClr val="008A3E"/>
                </a:solidFill>
              </a:rPr>
              <a:t>CARMENTA</a:t>
            </a:r>
            <a:r>
              <a:rPr lang="it-IT" dirty="0" smtClean="0"/>
              <a:t>, si stabilì in </a:t>
            </a:r>
            <a:r>
              <a:rPr lang="it-IT" dirty="0" smtClean="0"/>
              <a:t>Italia con una colonia di </a:t>
            </a:r>
            <a:r>
              <a:rPr lang="it-IT" b="1" dirty="0" smtClean="0">
                <a:solidFill>
                  <a:srgbClr val="008A3E"/>
                </a:solidFill>
              </a:rPr>
              <a:t>ARCADI</a:t>
            </a:r>
            <a:r>
              <a:rPr lang="it-IT" dirty="0" smtClean="0"/>
              <a:t> </a:t>
            </a:r>
          </a:p>
          <a:p>
            <a:pPr algn="just"/>
            <a:r>
              <a:rPr lang="it-IT" dirty="0" smtClean="0"/>
              <a:t>Fondò </a:t>
            </a:r>
            <a:r>
              <a:rPr lang="it-IT" dirty="0" smtClean="0"/>
              <a:t>una città di nome </a:t>
            </a:r>
            <a:r>
              <a:rPr lang="it-IT" b="1" dirty="0" smtClean="0">
                <a:solidFill>
                  <a:srgbClr val="008A3E"/>
                </a:solidFill>
              </a:rPr>
              <a:t>PALLANTEO</a:t>
            </a:r>
            <a:r>
              <a:rPr lang="it-IT" dirty="0" smtClean="0"/>
              <a:t> </a:t>
            </a:r>
            <a:r>
              <a:rPr lang="it-IT" dirty="0" smtClean="0"/>
              <a:t>sul colle </a:t>
            </a:r>
            <a:r>
              <a:rPr lang="it-IT" b="1" dirty="0" smtClean="0">
                <a:solidFill>
                  <a:srgbClr val="008A3E"/>
                </a:solidFill>
              </a:rPr>
              <a:t>PALATINO</a:t>
            </a:r>
            <a:endParaRPr lang="it-IT" dirty="0" smtClean="0"/>
          </a:p>
          <a:p>
            <a:pPr algn="just"/>
            <a:r>
              <a:rPr lang="it-IT" dirty="0" smtClean="0"/>
              <a:t>In ARCADIA aveva ospitato nella sua casa ANCHISE e PRIAMO, quindi era legato a Enea da vincoli sacri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A84-C81A-4CD9-938F-4C5550906937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L’ALLEANZA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Il re </a:t>
            </a:r>
            <a:r>
              <a:rPr lang="it-IT" b="1" dirty="0" smtClean="0">
                <a:solidFill>
                  <a:srgbClr val="008A3E"/>
                </a:solidFill>
              </a:rPr>
              <a:t>EVANDRO</a:t>
            </a:r>
            <a:r>
              <a:rPr lang="it-IT" dirty="0" smtClean="0"/>
              <a:t> sta celebrando un rito in onore di </a:t>
            </a:r>
            <a:r>
              <a:rPr lang="it-IT" b="1" dirty="0" smtClean="0">
                <a:solidFill>
                  <a:srgbClr val="008A3E"/>
                </a:solidFill>
              </a:rPr>
              <a:t>ERCOLE</a:t>
            </a:r>
            <a:r>
              <a:rPr lang="it-IT" dirty="0" smtClean="0"/>
              <a:t>, quando sul Tevere si scorgono due navi</a:t>
            </a:r>
          </a:p>
          <a:p>
            <a:pPr algn="just"/>
            <a:r>
              <a:rPr lang="it-IT" b="1" dirty="0" smtClean="0">
                <a:solidFill>
                  <a:srgbClr val="008A3E"/>
                </a:solidFill>
              </a:rPr>
              <a:t>PALLANTE</a:t>
            </a:r>
            <a:r>
              <a:rPr lang="it-IT" dirty="0" smtClean="0"/>
              <a:t>, figlio del re, si offre di andare ad accogliere gli stranieri</a:t>
            </a:r>
          </a:p>
          <a:p>
            <a:pPr algn="just"/>
            <a:r>
              <a:rPr lang="it-IT" b="1" dirty="0" smtClean="0">
                <a:solidFill>
                  <a:srgbClr val="008A3E"/>
                </a:solidFill>
              </a:rPr>
              <a:t>ENEA</a:t>
            </a:r>
            <a:r>
              <a:rPr lang="it-IT" dirty="0" smtClean="0"/>
              <a:t> chiede ospitalità e aiuto militare a </a:t>
            </a:r>
            <a:r>
              <a:rPr lang="it-IT" dirty="0" err="1" smtClean="0"/>
              <a:t>Evandro</a:t>
            </a:r>
            <a:r>
              <a:rPr lang="it-IT" dirty="0" smtClean="0"/>
              <a:t> e lo ottiene senza problemi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A84-C81A-4CD9-938F-4C5550906937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STORIA </a:t>
            </a:r>
            <a:r>
              <a:rPr lang="it-IT" dirty="0" err="1" smtClean="0"/>
              <a:t>DI</a:t>
            </a:r>
            <a:r>
              <a:rPr lang="it-IT" dirty="0" smtClean="0"/>
              <a:t> ERCOLE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In una grotta del monte </a:t>
            </a:r>
            <a:r>
              <a:rPr lang="it-IT" b="1" dirty="0" smtClean="0">
                <a:solidFill>
                  <a:srgbClr val="008A3E"/>
                </a:solidFill>
              </a:rPr>
              <a:t>AVENTINO</a:t>
            </a:r>
            <a:r>
              <a:rPr lang="it-IT" dirty="0" smtClean="0"/>
              <a:t> viveva </a:t>
            </a:r>
            <a:r>
              <a:rPr lang="it-IT" b="1" dirty="0" smtClean="0">
                <a:solidFill>
                  <a:srgbClr val="008A3E"/>
                </a:solidFill>
              </a:rPr>
              <a:t>CACO</a:t>
            </a:r>
            <a:r>
              <a:rPr lang="it-IT" dirty="0" smtClean="0"/>
              <a:t>, mostruoso predone figlio di </a:t>
            </a:r>
            <a:r>
              <a:rPr lang="it-IT" b="1" dirty="0" smtClean="0">
                <a:solidFill>
                  <a:srgbClr val="008A3E"/>
                </a:solidFill>
              </a:rPr>
              <a:t>VULCANO</a:t>
            </a:r>
            <a:r>
              <a:rPr lang="it-IT" dirty="0" smtClean="0"/>
              <a:t> che semina terrore</a:t>
            </a:r>
          </a:p>
          <a:p>
            <a:pPr algn="just"/>
            <a:r>
              <a:rPr lang="it-IT" b="1" dirty="0" smtClean="0">
                <a:solidFill>
                  <a:srgbClr val="008A3E"/>
                </a:solidFill>
              </a:rPr>
              <a:t>CACO</a:t>
            </a:r>
            <a:r>
              <a:rPr lang="it-IT" dirty="0" smtClean="0"/>
              <a:t> ruba una parte della mandria di tori e giovenche di </a:t>
            </a:r>
            <a:r>
              <a:rPr lang="it-IT" b="1" dirty="0" smtClean="0">
                <a:solidFill>
                  <a:srgbClr val="008A3E"/>
                </a:solidFill>
              </a:rPr>
              <a:t>ERCOLE</a:t>
            </a:r>
            <a:r>
              <a:rPr lang="it-IT" dirty="0" smtClean="0"/>
              <a:t>, di passaggio in quella regione</a:t>
            </a:r>
          </a:p>
          <a:p>
            <a:pPr algn="just"/>
            <a:r>
              <a:rPr lang="it-IT" b="1" dirty="0" smtClean="0">
                <a:solidFill>
                  <a:srgbClr val="008A3E"/>
                </a:solidFill>
              </a:rPr>
              <a:t>ERCOLE</a:t>
            </a:r>
            <a:r>
              <a:rPr lang="it-IT" dirty="0" smtClean="0"/>
              <a:t>, dopo una dura lotta, uccide Caco: da qui il rito per ringraziarlo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A84-C81A-4CD9-938F-4C5550906937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ARMI PER ENEA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b="1" dirty="0" smtClean="0">
                <a:solidFill>
                  <a:srgbClr val="008A3E"/>
                </a:solidFill>
              </a:rPr>
              <a:t>VENERE</a:t>
            </a:r>
            <a:r>
              <a:rPr lang="it-IT" dirty="0" smtClean="0"/>
              <a:t> convince lo sposo, </a:t>
            </a:r>
            <a:r>
              <a:rPr lang="it-IT" b="1" dirty="0" smtClean="0">
                <a:solidFill>
                  <a:srgbClr val="008A3E"/>
                </a:solidFill>
              </a:rPr>
              <a:t>VULCANO</a:t>
            </a:r>
            <a:r>
              <a:rPr lang="it-IT" dirty="0" smtClean="0"/>
              <a:t>, a preparare armi invincibili e splendide per Enea</a:t>
            </a:r>
          </a:p>
          <a:p>
            <a:pPr algn="just"/>
            <a:r>
              <a:rPr lang="it-IT" dirty="0" smtClean="0"/>
              <a:t>Vulcano, sedotto dalla bellissima sposa, si reca nell’isola di </a:t>
            </a:r>
            <a:r>
              <a:rPr lang="it-IT" b="1" dirty="0" smtClean="0">
                <a:solidFill>
                  <a:srgbClr val="008A3E"/>
                </a:solidFill>
              </a:rPr>
              <a:t>VULCANIA</a:t>
            </a:r>
            <a:r>
              <a:rPr lang="it-IT" dirty="0" smtClean="0"/>
              <a:t> (Eolie) dove sono le fucine dei </a:t>
            </a:r>
            <a:r>
              <a:rPr lang="it-IT" b="1" dirty="0" smtClean="0">
                <a:solidFill>
                  <a:srgbClr val="008A3E"/>
                </a:solidFill>
              </a:rPr>
              <a:t>CICLOPI</a:t>
            </a:r>
          </a:p>
          <a:p>
            <a:pPr algn="just"/>
            <a:r>
              <a:rPr lang="it-IT" dirty="0" smtClean="0"/>
              <a:t>Su ordine del dio del fuoco, i Ciclopi forgiano le armi per Enea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A84-C81A-4CD9-938F-4C5550906937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18</a:t>
            </a:fld>
            <a:endParaRPr lang="it-IT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 descr="cartina-isole-eolie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-10000" contrast="10000"/>
          </a:blip>
          <a:srcRect l="5556" r="5556"/>
          <a:stretch>
            <a:fillRect/>
          </a:stretch>
        </p:blipFill>
        <p:spPr>
          <a:xfrm>
            <a:off x="1115616" y="764704"/>
            <a:ext cx="7104790" cy="5328592"/>
          </a:xfr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6823-0ABF-487B-9189-AA1D5EC20530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5652120" y="5085184"/>
            <a:ext cx="1008112" cy="79208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it-IT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 LAZIO ANTICO</a:t>
            </a:r>
            <a:endParaRPr lang="it-IT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Segnaposto immagine 7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bright="-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53" b="4453"/>
          <a:stretch>
            <a:fillRect/>
          </a:stretch>
        </p:blipFill>
        <p:spPr>
          <a:ln>
            <a:solidFill>
              <a:srgbClr val="008A3E"/>
            </a:solidFill>
          </a:ln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it-IT" smtClean="0"/>
              <a:t>I LATINI della costa si chiamavano LAURENTI, a nord vivevano gli ETRUSCHI e a sud , presso ARDEA, c’erano i RUTULI di TURNO e i VOLSCI di CAMILLA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6823-0ABF-487B-9189-AA1D5EC20530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31084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VERSO AGILLA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Enea con </a:t>
            </a:r>
            <a:r>
              <a:rPr lang="it-IT" dirty="0" err="1" smtClean="0"/>
              <a:t>Acate</a:t>
            </a:r>
            <a:r>
              <a:rPr lang="it-IT" dirty="0" smtClean="0"/>
              <a:t> si reca ad </a:t>
            </a:r>
            <a:r>
              <a:rPr lang="it-IT" b="1" dirty="0" smtClean="0">
                <a:solidFill>
                  <a:srgbClr val="008A3E"/>
                </a:solidFill>
              </a:rPr>
              <a:t>AGILLA</a:t>
            </a:r>
            <a:r>
              <a:rPr lang="it-IT" dirty="0" smtClean="0"/>
              <a:t>, città etrusca il cui tiranno si era alleato con Turno</a:t>
            </a:r>
          </a:p>
          <a:p>
            <a:pPr algn="just"/>
            <a:r>
              <a:rPr lang="it-IT" dirty="0" smtClean="0"/>
              <a:t>Alle porte della città, la madre Venere gli consegna le nuove armi: elmo, spada, corazza di bronzo, schinieri d’oro, lancia e scudo, stupendamente istoriato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A84-C81A-4CD9-938F-4C5550906937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immagine 7" descr="Scudo-di-Enea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lum contrast="10000"/>
          </a:blip>
          <a:srcRect t="625" b="625"/>
          <a:stretch>
            <a:fillRect/>
          </a:stretch>
        </p:blipFill>
        <p:spPr>
          <a:xfrm>
            <a:off x="683568" y="692696"/>
            <a:ext cx="7488832" cy="5616624"/>
          </a:xfrm>
        </p:spPr>
      </p:pic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6823-0ABF-487B-9189-AA1D5EC20530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21</a:t>
            </a:fld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LATINO, IL VECCHIO RE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it-IT" dirty="0" smtClean="0"/>
              <a:t>Figlio della ninfa </a:t>
            </a:r>
            <a:r>
              <a:rPr lang="it-IT" b="1" dirty="0" smtClean="0">
                <a:solidFill>
                  <a:srgbClr val="008A3E"/>
                </a:solidFill>
              </a:rPr>
              <a:t>MARICA</a:t>
            </a:r>
            <a:r>
              <a:rPr lang="it-IT" dirty="0" smtClean="0"/>
              <a:t> e di </a:t>
            </a:r>
            <a:r>
              <a:rPr lang="it-IT" b="1" dirty="0" smtClean="0">
                <a:solidFill>
                  <a:srgbClr val="008A3E"/>
                </a:solidFill>
              </a:rPr>
              <a:t>FAUNO</a:t>
            </a:r>
            <a:r>
              <a:rPr lang="it-IT" dirty="0" smtClean="0"/>
              <a:t>, divinità dei boschi e figlio di </a:t>
            </a:r>
            <a:r>
              <a:rPr lang="it-IT" b="1" dirty="0" smtClean="0">
                <a:solidFill>
                  <a:srgbClr val="008A3E"/>
                </a:solidFill>
                <a:hlinkClick r:id="rId2"/>
              </a:rPr>
              <a:t>PICO</a:t>
            </a:r>
            <a:r>
              <a:rPr lang="it-IT" dirty="0" smtClean="0"/>
              <a:t>, nume agreste figlio di </a:t>
            </a:r>
            <a:r>
              <a:rPr lang="it-IT" b="1" dirty="0" smtClean="0">
                <a:solidFill>
                  <a:srgbClr val="008A3E"/>
                </a:solidFill>
              </a:rPr>
              <a:t>SATURNO</a:t>
            </a:r>
          </a:p>
          <a:p>
            <a:pPr algn="just"/>
            <a:r>
              <a:rPr lang="it-IT" dirty="0" smtClean="0"/>
              <a:t>È sposato con </a:t>
            </a:r>
            <a:r>
              <a:rPr lang="it-IT" b="1" dirty="0" smtClean="0">
                <a:solidFill>
                  <a:srgbClr val="008A3E"/>
                </a:solidFill>
              </a:rPr>
              <a:t>AMATA</a:t>
            </a:r>
            <a:r>
              <a:rPr lang="it-IT" dirty="0" smtClean="0"/>
              <a:t>, da cui ha avuto una figlia, </a:t>
            </a:r>
            <a:r>
              <a:rPr lang="it-IT" b="1" dirty="0" smtClean="0">
                <a:solidFill>
                  <a:srgbClr val="008A3E"/>
                </a:solidFill>
              </a:rPr>
              <a:t>LAVINIA</a:t>
            </a:r>
            <a:r>
              <a:rPr lang="it-IT" dirty="0" smtClean="0"/>
              <a:t>, che è ormai in età giusta per le nozze  </a:t>
            </a:r>
          </a:p>
          <a:p>
            <a:pPr algn="just"/>
            <a:r>
              <a:rPr lang="it-IT" dirty="0" smtClean="0"/>
              <a:t>È desiderata come sposa da molti principi italici, ma soprattutto da </a:t>
            </a:r>
            <a:r>
              <a:rPr lang="it-IT" b="1" dirty="0" smtClean="0">
                <a:solidFill>
                  <a:srgbClr val="008A3E"/>
                </a:solidFill>
              </a:rPr>
              <a:t>TURNO</a:t>
            </a:r>
            <a:r>
              <a:rPr lang="it-IT" dirty="0" smtClean="0"/>
              <a:t>, giovane e possente re dei </a:t>
            </a:r>
            <a:r>
              <a:rPr lang="it-IT" b="1" dirty="0" smtClean="0">
                <a:solidFill>
                  <a:srgbClr val="008A3E"/>
                </a:solidFill>
              </a:rPr>
              <a:t>RUTULI</a:t>
            </a:r>
            <a:r>
              <a:rPr lang="it-IT" dirty="0" smtClean="0"/>
              <a:t>, che la regina predilige</a:t>
            </a:r>
          </a:p>
          <a:p>
            <a:pPr algn="just"/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A84-C81A-4CD9-938F-4C5550906937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79651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L’ORACOLO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algn="just">
              <a:buNone/>
            </a:pPr>
            <a:r>
              <a:rPr lang="it-IT" sz="2800" dirty="0" smtClean="0"/>
              <a:t>Le parole del padre Fauno nel bosco di </a:t>
            </a:r>
            <a:r>
              <a:rPr lang="it-IT" sz="2800" b="1" dirty="0" smtClean="0">
                <a:solidFill>
                  <a:srgbClr val="008A3E"/>
                </a:solidFill>
              </a:rPr>
              <a:t>ALBUNEA</a:t>
            </a:r>
            <a:r>
              <a:rPr lang="it-IT" sz="2400" dirty="0" smtClean="0"/>
              <a:t>:</a:t>
            </a:r>
          </a:p>
          <a:p>
            <a:pPr algn="just">
              <a:buNone/>
            </a:pPr>
            <a:r>
              <a:rPr lang="it-IT" sz="2000" i="1" dirty="0" smtClean="0"/>
              <a:t>“Non cercare di unire la figlia a connubi latini,</a:t>
            </a:r>
          </a:p>
          <a:p>
            <a:pPr algn="just">
              <a:buNone/>
            </a:pPr>
            <a:r>
              <a:rPr lang="it-IT" sz="2000" i="1" dirty="0" smtClean="0"/>
              <a:t>o mia progenie, e non affidarla a talami preparati;</a:t>
            </a:r>
          </a:p>
          <a:p>
            <a:pPr algn="just">
              <a:buNone/>
            </a:pPr>
            <a:r>
              <a:rPr lang="it-IT" sz="2000" i="1" dirty="0" smtClean="0"/>
              <a:t>verranno generi stranieri, che mescolando il sangue col nostro</a:t>
            </a:r>
          </a:p>
          <a:p>
            <a:pPr algn="just">
              <a:buNone/>
            </a:pPr>
            <a:r>
              <a:rPr lang="it-IT" sz="2000" i="1" dirty="0" smtClean="0"/>
              <a:t>lo porteranno alle </a:t>
            </a:r>
            <a:r>
              <a:rPr lang="it-IT" sz="2000" i="1" dirty="0" err="1" smtClean="0"/>
              <a:t>stelle…</a:t>
            </a:r>
            <a:r>
              <a:rPr lang="it-IT" sz="2000" i="1" dirty="0" smtClean="0"/>
              <a:t>”</a:t>
            </a:r>
          </a:p>
          <a:p>
            <a:pPr algn="just"/>
            <a:r>
              <a:rPr lang="it-IT" sz="2800" dirty="0" smtClean="0"/>
              <a:t>L’accoglienza  festosa dell’ambasceria troiana da parte del re Latino</a:t>
            </a:r>
          </a:p>
          <a:p>
            <a:pPr algn="just"/>
            <a:r>
              <a:rPr lang="it-IT" sz="2800" dirty="0" smtClean="0"/>
              <a:t>Lo scambio dei doni e l’offerta della figlia Lavinia come sposa</a:t>
            </a:r>
          </a:p>
          <a:p>
            <a:pPr algn="just">
              <a:buNone/>
            </a:pPr>
            <a:endParaRPr lang="it-IT" sz="24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A84-C81A-4CD9-938F-4C5550906937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4</a:t>
            </a:fld>
            <a:endParaRPr lang="it-IT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L’IRA </a:t>
            </a:r>
            <a:r>
              <a:rPr lang="it-IT" dirty="0" err="1" smtClean="0"/>
              <a:t>DI</a:t>
            </a:r>
            <a:r>
              <a:rPr lang="it-IT" dirty="0" smtClean="0"/>
              <a:t> GIUNONE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 smtClean="0"/>
              <a:t>L’idea di ritardare il matrimonio scatenando una guerra</a:t>
            </a:r>
          </a:p>
          <a:p>
            <a:pPr algn="just"/>
            <a:r>
              <a:rPr lang="it-IT" dirty="0" smtClean="0"/>
              <a:t>L’invio della Furia </a:t>
            </a:r>
            <a:r>
              <a:rPr lang="it-IT" b="1" dirty="0" smtClean="0">
                <a:solidFill>
                  <a:srgbClr val="008A3E"/>
                </a:solidFill>
              </a:rPr>
              <a:t>ALETTO</a:t>
            </a:r>
            <a:r>
              <a:rPr lang="it-IT" dirty="0" smtClean="0"/>
              <a:t>:</a:t>
            </a:r>
          </a:p>
          <a:p>
            <a:pPr lvl="1" algn="just"/>
            <a:r>
              <a:rPr lang="it-IT" dirty="0" smtClean="0"/>
              <a:t>suscita odio verso gli stranieri nella regina Amata</a:t>
            </a:r>
          </a:p>
          <a:p>
            <a:pPr lvl="1" algn="just"/>
            <a:r>
              <a:rPr lang="it-IT" dirty="0" smtClean="0"/>
              <a:t>fa ingelosire Turno, il promesso sposo</a:t>
            </a:r>
          </a:p>
          <a:p>
            <a:pPr algn="just"/>
            <a:r>
              <a:rPr lang="it-IT" dirty="0" smtClean="0"/>
              <a:t>La reazione delle donne di </a:t>
            </a:r>
            <a:r>
              <a:rPr lang="it-IT" dirty="0" err="1" smtClean="0"/>
              <a:t>Laurento</a:t>
            </a:r>
            <a:r>
              <a:rPr lang="it-IT" dirty="0" smtClean="0"/>
              <a:t>, solidali con la regina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A84-C81A-4CD9-938F-4C5550906937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5</a:t>
            </a:fld>
            <a:endParaRPr lang="it-IT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INCIDENTE </a:t>
            </a:r>
            <a:r>
              <a:rPr lang="it-IT" dirty="0" err="1" smtClean="0"/>
              <a:t>DI</a:t>
            </a:r>
            <a:r>
              <a:rPr lang="it-IT" dirty="0" smtClean="0"/>
              <a:t> CACCIA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Giunone aizza i cani di ASCANIO, a caccia nei boschi, contro il cervo di SILVIA, figlia di un pastore di corte</a:t>
            </a:r>
          </a:p>
          <a:p>
            <a:pPr algn="just"/>
            <a:r>
              <a:rPr lang="it-IT" dirty="0" err="1" smtClean="0"/>
              <a:t>Ascanio</a:t>
            </a:r>
            <a:r>
              <a:rPr lang="it-IT" dirty="0" smtClean="0"/>
              <a:t> uccide con una freccia il cervo, provocando il dolore di Silvia</a:t>
            </a:r>
          </a:p>
          <a:p>
            <a:pPr algn="just"/>
            <a:r>
              <a:rPr lang="it-IT" dirty="0" smtClean="0"/>
              <a:t>Accorrono i contadini e scoppia una rissa, in cui perdono la vita due pastori (uno è il fratello di Silvia)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A84-C81A-4CD9-938F-4C5550906937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6</a:t>
            </a:fld>
            <a:endParaRPr lang="it-IT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GUERRA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Giunone apre le porte del tempio di </a:t>
            </a:r>
            <a:r>
              <a:rPr lang="it-IT" b="1" dirty="0" smtClean="0">
                <a:solidFill>
                  <a:srgbClr val="008A3E"/>
                </a:solidFill>
              </a:rPr>
              <a:t>GIANO</a:t>
            </a:r>
            <a:r>
              <a:rPr lang="it-IT" dirty="0" smtClean="0"/>
              <a:t>: è il segno della guerra</a:t>
            </a:r>
          </a:p>
          <a:p>
            <a:pPr algn="just"/>
            <a:r>
              <a:rPr lang="it-IT" dirty="0" smtClean="0"/>
              <a:t>Turno raduna un grande esercito di popoli italici:</a:t>
            </a:r>
          </a:p>
          <a:p>
            <a:pPr lvl="1" algn="just"/>
            <a:r>
              <a:rPr lang="it-IT" b="1" dirty="0" smtClean="0">
                <a:solidFill>
                  <a:srgbClr val="008A3E"/>
                </a:solidFill>
              </a:rPr>
              <a:t>ATINA</a:t>
            </a:r>
            <a:r>
              <a:rPr lang="it-IT" dirty="0" smtClean="0"/>
              <a:t>, municipio dei Volsci</a:t>
            </a:r>
          </a:p>
          <a:p>
            <a:pPr lvl="1" algn="just"/>
            <a:r>
              <a:rPr lang="it-IT" b="1" dirty="0" smtClean="0">
                <a:solidFill>
                  <a:srgbClr val="008A3E"/>
                </a:solidFill>
              </a:rPr>
              <a:t>TIVOLI</a:t>
            </a:r>
          </a:p>
          <a:p>
            <a:pPr lvl="1" algn="just"/>
            <a:r>
              <a:rPr lang="it-IT" b="1" dirty="0" smtClean="0">
                <a:solidFill>
                  <a:srgbClr val="008A3E"/>
                </a:solidFill>
              </a:rPr>
              <a:t>ARDEA</a:t>
            </a:r>
            <a:r>
              <a:rPr lang="it-IT" dirty="0" smtClean="0"/>
              <a:t>, capitale dei </a:t>
            </a:r>
            <a:r>
              <a:rPr lang="it-IT" dirty="0" err="1" smtClean="0"/>
              <a:t>Rutuli</a:t>
            </a:r>
            <a:endParaRPr lang="it-IT" dirty="0" smtClean="0"/>
          </a:p>
          <a:p>
            <a:pPr lvl="1" algn="just"/>
            <a:r>
              <a:rPr lang="it-IT" b="1" dirty="0" smtClean="0">
                <a:solidFill>
                  <a:srgbClr val="008A3E"/>
                </a:solidFill>
              </a:rPr>
              <a:t>CRUSTUMERIO</a:t>
            </a:r>
            <a:r>
              <a:rPr lang="it-IT" dirty="0" smtClean="0"/>
              <a:t> e </a:t>
            </a:r>
            <a:r>
              <a:rPr lang="it-IT" b="1" dirty="0" smtClean="0">
                <a:solidFill>
                  <a:srgbClr val="008A3E"/>
                </a:solidFill>
              </a:rPr>
              <a:t>ANTEMNA</a:t>
            </a:r>
            <a:endParaRPr lang="it-IT" b="1" dirty="0">
              <a:solidFill>
                <a:srgbClr val="008A3E"/>
              </a:solidFill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A84-C81A-4CD9-938F-4C5550906937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immagine 8" descr="story-image-mobil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6819" b="6819"/>
          <a:stretch>
            <a:fillRect/>
          </a:stretch>
        </p:blipFill>
        <p:spPr>
          <a:xfrm>
            <a:off x="1115616" y="620688"/>
            <a:ext cx="5372100" cy="4040188"/>
          </a:xfrm>
        </p:spPr>
      </p:pic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27584" y="4725144"/>
            <a:ext cx="7776864" cy="144705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Come suggerisce il nome latino, </a:t>
            </a:r>
            <a:r>
              <a:rPr lang="it-IT" b="1" dirty="0" smtClean="0">
                <a:solidFill>
                  <a:srgbClr val="008A3E"/>
                </a:solidFill>
              </a:rPr>
              <a:t>GIANO</a:t>
            </a:r>
            <a:r>
              <a:rPr lang="it-IT" dirty="0" smtClean="0"/>
              <a:t> (</a:t>
            </a:r>
            <a:r>
              <a:rPr lang="it-IT" i="1" dirty="0" err="1" smtClean="0"/>
              <a:t>Ianus</a:t>
            </a:r>
            <a:r>
              <a:rPr lang="it-IT" dirty="0" smtClean="0"/>
              <a:t>) è il dio del </a:t>
            </a:r>
            <a:r>
              <a:rPr lang="it-IT" i="1" dirty="0" smtClean="0"/>
              <a:t>passaggio</a:t>
            </a:r>
            <a:r>
              <a:rPr lang="it-IT" dirty="0" smtClean="0"/>
              <a:t> (che si compie, in origine, attraverso una porta, in latino </a:t>
            </a:r>
            <a:r>
              <a:rPr lang="it-IT" i="1" dirty="0" err="1" smtClean="0"/>
              <a:t>ianua</a:t>
            </a:r>
            <a:r>
              <a:rPr lang="it-IT" dirty="0" smtClean="0"/>
              <a:t>); in particolare è il dio degli inizi di un'attività umana o naturale, oppure di un periodo. Non a caso era rappresentato come un busto con due volti (erma bifronte) che guardano in direzioni opposte: l'inizio e la fine, l'entrata e l'uscita, l'interno e l'esterno. Per i Romani, pertanto, la chiusura delle porte del Tempio di Giano aveva un valore simbolico: iniziava una nuova età di pace.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B6823-0ABF-487B-9189-AA1D5EC20530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516216" y="393305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008A3E"/>
                </a:solidFill>
                <a:latin typeface="Bookman Old Style" pitchFamily="18" charset="0"/>
              </a:rPr>
              <a:t>GIANO</a:t>
            </a:r>
            <a:endParaRPr lang="it-IT" b="1" dirty="0">
              <a:solidFill>
                <a:srgbClr val="008A3E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L’ESERCITO </a:t>
            </a:r>
            <a:r>
              <a:rPr lang="it-IT" dirty="0" err="1" smtClean="0"/>
              <a:t>DI</a:t>
            </a:r>
            <a:r>
              <a:rPr lang="it-IT" dirty="0" smtClean="0"/>
              <a:t> TURNO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it-IT" dirty="0" smtClean="0"/>
              <a:t>Numerosi e famosi guerrieri si stringono intorno a Turno:</a:t>
            </a:r>
          </a:p>
          <a:p>
            <a:pPr lvl="1" algn="just"/>
            <a:r>
              <a:rPr lang="it-IT" b="1" dirty="0" smtClean="0">
                <a:solidFill>
                  <a:srgbClr val="008A3E"/>
                </a:solidFill>
              </a:rPr>
              <a:t>MEZENZIO</a:t>
            </a:r>
            <a:r>
              <a:rPr lang="it-IT" dirty="0" smtClean="0"/>
              <a:t>, tiranno di </a:t>
            </a:r>
            <a:r>
              <a:rPr lang="it-IT" b="1" dirty="0" smtClean="0">
                <a:solidFill>
                  <a:srgbClr val="008A3E"/>
                </a:solidFill>
              </a:rPr>
              <a:t>AGILLA</a:t>
            </a:r>
            <a:r>
              <a:rPr lang="it-IT" dirty="0" smtClean="0"/>
              <a:t>, con il figlio </a:t>
            </a:r>
            <a:r>
              <a:rPr lang="it-IT" b="1" dirty="0" smtClean="0">
                <a:solidFill>
                  <a:srgbClr val="008A3E"/>
                </a:solidFill>
              </a:rPr>
              <a:t>LAUSO</a:t>
            </a:r>
          </a:p>
          <a:p>
            <a:pPr lvl="1" algn="just"/>
            <a:r>
              <a:rPr lang="it-IT" b="1" dirty="0" smtClean="0">
                <a:solidFill>
                  <a:srgbClr val="008A3E"/>
                </a:solidFill>
              </a:rPr>
              <a:t>AVENTINO</a:t>
            </a:r>
            <a:r>
              <a:rPr lang="it-IT" dirty="0" smtClean="0"/>
              <a:t>, figlio di </a:t>
            </a:r>
            <a:r>
              <a:rPr lang="it-IT" b="1" dirty="0" smtClean="0">
                <a:solidFill>
                  <a:srgbClr val="008A3E"/>
                </a:solidFill>
              </a:rPr>
              <a:t>ERCOLE</a:t>
            </a:r>
          </a:p>
          <a:p>
            <a:pPr lvl="1" algn="just"/>
            <a:r>
              <a:rPr lang="it-IT" b="1" dirty="0" smtClean="0">
                <a:solidFill>
                  <a:srgbClr val="008A3E"/>
                </a:solidFill>
              </a:rPr>
              <a:t>MESSAPO</a:t>
            </a:r>
            <a:r>
              <a:rPr lang="it-IT" dirty="0" smtClean="0"/>
              <a:t>, figlio di </a:t>
            </a:r>
            <a:r>
              <a:rPr lang="it-IT" b="1" dirty="0" smtClean="0">
                <a:solidFill>
                  <a:srgbClr val="008A3E"/>
                </a:solidFill>
              </a:rPr>
              <a:t>NETTUNO</a:t>
            </a:r>
            <a:r>
              <a:rPr lang="it-IT" dirty="0" smtClean="0"/>
              <a:t> e domatore di cavalli</a:t>
            </a:r>
          </a:p>
          <a:p>
            <a:pPr lvl="1" algn="just"/>
            <a:r>
              <a:rPr lang="it-IT" b="1" dirty="0" smtClean="0">
                <a:solidFill>
                  <a:srgbClr val="008A3E"/>
                </a:solidFill>
              </a:rPr>
              <a:t>CAMILLA</a:t>
            </a:r>
            <a:r>
              <a:rPr lang="it-IT" dirty="0" smtClean="0"/>
              <a:t>, vergine dei Volsci, con la faretra e il pastorale mirto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BA84-C81A-4CD9-938F-4C5550906937}" type="datetime1">
              <a:rPr lang="it-IT" smtClean="0"/>
              <a:pPr/>
              <a:t>23/08/2016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IL LAZIO ANTICO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7A44E-1F35-48F0-817F-0F81D7CC0035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1122</Words>
  <Application>Microsoft Office PowerPoint</Application>
  <PresentationFormat>Presentazione su schermo (4:3)</PresentationFormat>
  <Paragraphs>139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ALLA CONQUISTA DEL LAZIO</vt:lpstr>
      <vt:lpstr>IL LAZIO ANTICO</vt:lpstr>
      <vt:lpstr>LATINO, IL VECCHIO RE</vt:lpstr>
      <vt:lpstr>L’ORACOLO</vt:lpstr>
      <vt:lpstr>L’IRA DI GIUNONE</vt:lpstr>
      <vt:lpstr>UN INCIDENTE DI CACCIA</vt:lpstr>
      <vt:lpstr>LA GUERRA</vt:lpstr>
      <vt:lpstr>Diapositiva 8</vt:lpstr>
      <vt:lpstr>L’ESERCITO DI TURNO</vt:lpstr>
      <vt:lpstr>TURNO</vt:lpstr>
      <vt:lpstr>CHIMERA</vt:lpstr>
      <vt:lpstr>IO, LA MITICA GIOVENCA</vt:lpstr>
      <vt:lpstr>IL DIO TIBERINO</vt:lpstr>
      <vt:lpstr>ENEA E IL TEVERE</vt:lpstr>
      <vt:lpstr>EVANDRO</vt:lpstr>
      <vt:lpstr>L’ALLEANZA</vt:lpstr>
      <vt:lpstr>LA STORIA DI ERCOLE</vt:lpstr>
      <vt:lpstr>LE ARMI PER ENEA</vt:lpstr>
      <vt:lpstr>Diapositiva 19</vt:lpstr>
      <vt:lpstr>VERSO AGILLA</vt:lpstr>
      <vt:lpstr>Diapositiva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Alessandra Silva</cp:lastModifiedBy>
  <cp:revision>17</cp:revision>
  <dcterms:created xsi:type="dcterms:W3CDTF">2016-08-22T15:39:09Z</dcterms:created>
  <dcterms:modified xsi:type="dcterms:W3CDTF">2016-08-23T14:16:18Z</dcterms:modified>
</cp:coreProperties>
</file>