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A29A85"/>
      </a:buClr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Cochin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A29A85"/>
      </a:buClr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Cochin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A29A85"/>
      </a:buClr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Cochin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A29A85"/>
      </a:buClr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Cochin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A29A85"/>
      </a:buClr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Cochin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A29A85"/>
      </a:buClr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Cochin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A29A85"/>
      </a:buClr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Cochin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A29A85"/>
      </a:buClr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Cochin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A29A85"/>
      </a:buClr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Cochin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7C7C7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CDEE0"/>
              </a:solidFill>
              <a:prstDash val="solid"/>
              <a:miter lim="400000"/>
            </a:ln>
          </a:top>
          <a:bottom>
            <a:ln w="12700" cap="flat">
              <a:solidFill>
                <a:srgbClr val="DCDEE0"/>
              </a:solidFill>
              <a:prstDash val="solid"/>
              <a:miter lim="400000"/>
            </a:ln>
          </a:bottom>
          <a:insideH>
            <a:ln w="12700" cap="flat">
              <a:solidFill>
                <a:srgbClr val="DCDEE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DCDEE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2A1A6"/>
              </a:solidFill>
              <a:prstDash val="solid"/>
              <a:miter lim="400000"/>
            </a:ln>
          </a:top>
          <a:bottom>
            <a:ln w="12700" cap="flat">
              <a:solidFill>
                <a:srgbClr val="A2A1A6"/>
              </a:solidFill>
              <a:prstDash val="solid"/>
              <a:miter lim="400000"/>
            </a:ln>
          </a:bottom>
          <a:insideH>
            <a:ln w="12700" cap="flat">
              <a:solidFill>
                <a:srgbClr val="A2A1A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7C7C7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18181"/>
              </a:solidFill>
              <a:prstDash val="solid"/>
              <a:miter lim="400000"/>
            </a:ln>
          </a:top>
          <a:bottom>
            <a:ln w="12700" cap="flat">
              <a:solidFill>
                <a:srgbClr val="818181"/>
              </a:solidFill>
              <a:prstDash val="solid"/>
              <a:miter lim="400000"/>
            </a:ln>
          </a:bottom>
          <a:insideH>
            <a:ln w="12700" cap="flat">
              <a:solidFill>
                <a:srgbClr val="818181"/>
              </a:solidFill>
              <a:prstDash val="solid"/>
              <a:miter lim="400000"/>
            </a:ln>
          </a:insideH>
          <a:insideV>
            <a:ln w="12700" cap="flat">
              <a:solidFill>
                <a:srgbClr val="818181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18181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18181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6AAA9">
              <a:alpha val="11000"/>
            </a:srgbClr>
          </a:solidFill>
        </a:fill>
      </a:tcStyle>
    </a:band2H>
    <a:firstCo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6AAA9"/>
              </a:solidFill>
              <a:custDash>
                <a:ds d="100000" sp="200000"/>
              </a:custDash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satOff val="-2410"/>
              <a:lumOff val="-16942"/>
              <a:alpha val="60000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A6AAA9"/>
              </a:solidFill>
              <a:custDash>
                <a:ds d="100000" sp="200000"/>
              </a:custDash>
              <a:miter lim="400000"/>
            </a:ln>
          </a:bottom>
          <a:insideH>
            <a:ln w="12700" cap="flat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satOff val="-2410"/>
              <a:lumOff val="-16942"/>
              <a:alpha val="50000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solidFill>
                <a:schemeClr val="accent2">
                  <a:satOff val="1875"/>
                  <a:lumOff val="16453"/>
                  <a:alpha val="50000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1875"/>
                  <a:lumOff val="16453"/>
                  <a:alpha val="50000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1875"/>
                  <a:lumOff val="16453"/>
                  <a:alpha val="50000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1875"/>
                  <a:lumOff val="16453"/>
                  <a:alpha val="50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1875"/>
                  <a:lumOff val="16453"/>
                  <a:alpha val="50000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1875"/>
                  <a:lumOff val="16453"/>
                  <a:alpha val="50000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6AAA9">
              <a:alpha val="25000"/>
            </a:srgbClr>
          </a:solidFill>
        </a:fill>
      </a:tcStyle>
    </a:band2H>
    <a:firstCo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chemeClr val="accent2">
                  <a:satOff val="1875"/>
                  <a:lumOff val="16453"/>
                  <a:alpha val="50000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2">
              <a:satOff val="1875"/>
              <a:lumOff val="16453"/>
              <a:alpha val="30000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2">
                  <a:satOff val="1875"/>
                  <a:lumOff val="16453"/>
                  <a:alpha val="50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alpha val="85000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2">
                  <a:satOff val="1875"/>
                  <a:lumOff val="16453"/>
                  <a:alpha val="50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alpha val="64999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7C7C7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3585F">
              <a:alpha val="57000"/>
            </a:srgbClr>
          </a:solidFill>
        </a:fill>
      </a:tcStyle>
    </a:firstCol>
    <a:lastRow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2708684C-4D16-4618-839F-0558EEFCDFE6}" styleName="">
    <a:tblBg/>
    <a:wholeTbl>
      <a:tcTxStyle b="off" i="off">
        <a:fontRef idx="minor">
          <a:srgbClr val="53585F"/>
        </a:fontRef>
        <a:srgbClr val="53585F"/>
      </a:tcTxStyle>
      <a:tcStyle>
        <a:tcBdr>
          <a:left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CDEE0"/>
          </a:solidFill>
        </a:fill>
      </a:tcStyle>
    </a:band2H>
    <a:firstCol>
      <a:tcTxStyle b="off" i="off">
        <a:fontRef idx="minor">
          <a:srgbClr val="818181"/>
        </a:fontRef>
        <a:srgbClr val="81818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chemeClr val="accent1">
                  <a:satOff val="8779"/>
                  <a:lumOff val="16332"/>
                </a:schemeClr>
              </a:solidFill>
              <a:prstDash val="solid"/>
              <a:miter lim="400000"/>
            </a:ln>
          </a:right>
          <a:top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insideH>
          <a:insideV>
            <a:ln w="25400" cap="flat">
              <a:solidFill>
                <a:schemeClr val="accent1">
                  <a:satOff val="8779"/>
                  <a:lumOff val="16332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818181"/>
        </a:fontRef>
        <a:srgbClr val="818181"/>
      </a:tcTxStyle>
      <a:tcStyle>
        <a:tcBdr>
          <a:left>
            <a:ln w="25400" cap="flat">
              <a:solidFill>
                <a:schemeClr val="accent1">
                  <a:satOff val="8779"/>
                  <a:lumOff val="16332"/>
                </a:schemeClr>
              </a:solidFill>
              <a:prstDash val="solid"/>
              <a:miter lim="400000"/>
            </a:ln>
          </a:left>
          <a:right>
            <a:ln w="25400" cap="flat">
              <a:solidFill>
                <a:schemeClr val="accent1">
                  <a:satOff val="8779"/>
                  <a:lumOff val="16332"/>
                </a:schemeClr>
              </a:solidFill>
              <a:prstDash val="solid"/>
              <a:miter lim="400000"/>
            </a:ln>
          </a:right>
          <a:top>
            <a:ln w="25400" cap="flat">
              <a:solidFill>
                <a:schemeClr val="accent1">
                  <a:satOff val="8779"/>
                  <a:lumOff val="16332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1">
                  <a:satOff val="8779"/>
                  <a:lumOff val="16332"/>
                </a:schemeClr>
              </a:solidFill>
              <a:prstDash val="solid"/>
              <a:miter lim="400000"/>
            </a:ln>
          </a:insideH>
          <a:insideV>
            <a:ln w="25400" cap="flat">
              <a:solidFill>
                <a:schemeClr val="accent1">
                  <a:satOff val="8779"/>
                  <a:lumOff val="16332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chemeClr val="accent1"/>
        </a:fontRef>
        <a:schemeClr val="accent1"/>
      </a:tcTxStyle>
      <a:tcStyle>
        <a:tcBdr>
          <a:left>
            <a:ln w="25400" cap="flat">
              <a:solidFill>
                <a:schemeClr val="accent1">
                  <a:satOff val="8779"/>
                  <a:lumOff val="16332"/>
                </a:schemeClr>
              </a:solidFill>
              <a:prstDash val="solid"/>
              <a:miter lim="400000"/>
            </a:ln>
          </a:left>
          <a:right>
            <a:ln w="25400" cap="flat">
              <a:solidFill>
                <a:schemeClr val="accent1">
                  <a:satOff val="8779"/>
                  <a:lumOff val="16332"/>
                </a:scheme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1">
                  <a:satOff val="8779"/>
                  <a:lumOff val="16332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1">
                  <a:satOff val="8779"/>
                  <a:lumOff val="16332"/>
                </a:schemeClr>
              </a:solidFill>
              <a:prstDash val="solid"/>
              <a:miter lim="400000"/>
            </a:ln>
          </a:insideH>
          <a:insideV>
            <a:ln w="25400" cap="flat">
              <a:solidFill>
                <a:schemeClr val="accent1">
                  <a:satOff val="8779"/>
                  <a:lumOff val="16332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ol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/>
          <p:nvPr>
            <p:ph type="title"/>
          </p:nvPr>
        </p:nvSpPr>
        <p:spPr>
          <a:xfrm>
            <a:off x="1524000" y="2895600"/>
            <a:ext cx="21336000" cy="4470400"/>
          </a:xfrm>
          <a:prstGeom prst="rect">
            <a:avLst/>
          </a:prstGeom>
        </p:spPr>
        <p:txBody>
          <a:bodyPr anchor="b"/>
          <a:lstStyle>
            <a:lvl1pPr>
              <a:defRPr sz="14000"/>
            </a:lvl1pPr>
          </a:lstStyle>
          <a:p>
            <a:pPr/>
            <a:r>
              <a:t>Titolo Testo</a:t>
            </a:r>
          </a:p>
        </p:txBody>
      </p:sp>
      <p:sp>
        <p:nvSpPr>
          <p:cNvPr id="12" name="Corpo livello uno…"/>
          <p:cNvSpPr txBox="1"/>
          <p:nvPr>
            <p:ph type="body" sz="quarter" idx="1"/>
          </p:nvPr>
        </p:nvSpPr>
        <p:spPr>
          <a:xfrm>
            <a:off x="1524000" y="7505700"/>
            <a:ext cx="21336000" cy="2146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58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1pPr>
            <a:lvl2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58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2pPr>
            <a:lvl3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58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3pPr>
            <a:lvl4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58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4pPr>
            <a:lvl5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58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Giovanni Mela"/>
          <p:cNvSpPr txBox="1"/>
          <p:nvPr>
            <p:ph type="body" sz="quarter" idx="21"/>
          </p:nvPr>
        </p:nvSpPr>
        <p:spPr>
          <a:xfrm>
            <a:off x="2387600" y="8978900"/>
            <a:ext cx="19621500" cy="698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tabLst>
                <a:tab pos="1282700" algn="l"/>
              </a:tabLst>
              <a:defRPr i="1" sz="4200"/>
            </a:lvl1pPr>
          </a:lstStyle>
          <a:p>
            <a:pPr defTabSz="914400"/>
            <a:r>
              <a:t>–Giovanni Mela</a:t>
            </a:r>
          </a:p>
        </p:txBody>
      </p:sp>
      <p:sp>
        <p:nvSpPr>
          <p:cNvPr id="94" name="“Inserisci qui una citazione”."/>
          <p:cNvSpPr txBox="1"/>
          <p:nvPr>
            <p:ph type="body" sz="quarter" idx="22"/>
          </p:nvPr>
        </p:nvSpPr>
        <p:spPr>
          <a:xfrm>
            <a:off x="2387600" y="6032500"/>
            <a:ext cx="19621500" cy="914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3400"/>
              </a:spcBef>
              <a:buClr>
                <a:srgbClr val="A29A85"/>
              </a:buClr>
              <a:buSzTx/>
              <a:buNone/>
              <a:tabLst>
                <a:tab pos="1282700" algn="l"/>
              </a:tabLst>
            </a:lvl1pPr>
          </a:lstStyle>
          <a:p>
            <a:pPr defTabSz="914400"/>
            <a:r>
              <a:t>“Inserisci qui una citazione”. </a:t>
            </a:r>
          </a:p>
        </p:txBody>
      </p:sp>
      <p:sp>
        <p:nvSpPr>
          <p:cNvPr id="9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rimo piano di una torta nuziale decorata con fiori rosa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Orizzonta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rimo piano di una torta nuziale decorata con fiori rosa"/>
          <p:cNvSpPr/>
          <p:nvPr>
            <p:ph type="pic" idx="21"/>
          </p:nvPr>
        </p:nvSpPr>
        <p:spPr>
          <a:xfrm>
            <a:off x="4573736" y="189716"/>
            <a:ext cx="15240001" cy="10160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olo Testo"/>
          <p:cNvSpPr txBox="1"/>
          <p:nvPr>
            <p:ph type="title"/>
          </p:nvPr>
        </p:nvSpPr>
        <p:spPr>
          <a:xfrm>
            <a:off x="1473200" y="9550400"/>
            <a:ext cx="21336000" cy="2286000"/>
          </a:xfrm>
          <a:prstGeom prst="rect">
            <a:avLst/>
          </a:prstGeom>
        </p:spPr>
        <p:txBody>
          <a:bodyPr/>
          <a:lstStyle>
            <a:lvl1pPr>
              <a:defRPr sz="14000"/>
            </a:lvl1pPr>
          </a:lstStyle>
          <a:p>
            <a:pPr/>
            <a:r>
              <a:t>Titolo Testo</a:t>
            </a:r>
          </a:p>
        </p:txBody>
      </p:sp>
      <p:sp>
        <p:nvSpPr>
          <p:cNvPr id="22" name="Corpo livello uno…"/>
          <p:cNvSpPr txBox="1"/>
          <p:nvPr>
            <p:ph type="body" sz="quarter" idx="1"/>
          </p:nvPr>
        </p:nvSpPr>
        <p:spPr>
          <a:xfrm>
            <a:off x="1473200" y="11823700"/>
            <a:ext cx="21336000" cy="952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58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1pPr>
            <a:lvl2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58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2pPr>
            <a:lvl3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58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3pPr>
            <a:lvl4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58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4pPr>
            <a:lvl5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58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- Centra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Testo"/>
          <p:cNvSpPr txBox="1"/>
          <p:nvPr>
            <p:ph type="title"/>
          </p:nvPr>
        </p:nvSpPr>
        <p:spPr>
          <a:xfrm>
            <a:off x="1524000" y="4622800"/>
            <a:ext cx="21336000" cy="4445000"/>
          </a:xfrm>
          <a:prstGeom prst="rect">
            <a:avLst/>
          </a:prstGeom>
        </p:spPr>
        <p:txBody>
          <a:bodyPr/>
          <a:lstStyle>
            <a:lvl1pPr>
              <a:defRPr sz="14000"/>
            </a:lvl1pPr>
          </a:lstStyle>
          <a:p>
            <a:pPr/>
            <a:r>
              <a:t>Titolo Testo</a:t>
            </a:r>
          </a:p>
        </p:txBody>
      </p:sp>
      <p:sp>
        <p:nvSpPr>
          <p:cNvPr id="3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Vertica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edie allestite per una cerimonia nuziale decorate con fiocchi di colore blu"/>
          <p:cNvSpPr/>
          <p:nvPr>
            <p:ph type="pic" sz="half" idx="21"/>
          </p:nvPr>
        </p:nvSpPr>
        <p:spPr>
          <a:xfrm>
            <a:off x="11010900" y="2095500"/>
            <a:ext cx="12700000" cy="9525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olo Testo"/>
          <p:cNvSpPr txBox="1"/>
          <p:nvPr>
            <p:ph type="title"/>
          </p:nvPr>
        </p:nvSpPr>
        <p:spPr>
          <a:xfrm>
            <a:off x="2057400" y="2006600"/>
            <a:ext cx="10160000" cy="5207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Titolo Testo</a:t>
            </a:r>
          </a:p>
        </p:txBody>
      </p:sp>
      <p:sp>
        <p:nvSpPr>
          <p:cNvPr id="40" name="Corpo livello uno…"/>
          <p:cNvSpPr txBox="1"/>
          <p:nvPr>
            <p:ph type="body" sz="quarter" idx="1"/>
          </p:nvPr>
        </p:nvSpPr>
        <p:spPr>
          <a:xfrm>
            <a:off x="2057400" y="7467600"/>
            <a:ext cx="10160000" cy="457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8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sz="58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sz="58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sz="58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sz="58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49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57" name="Corpo livello uno…"/>
          <p:cNvSpPr txBox="1"/>
          <p:nvPr>
            <p:ph type="body" idx="1"/>
          </p:nvPr>
        </p:nvSpPr>
        <p:spPr>
          <a:xfrm>
            <a:off x="1524000" y="3937000"/>
            <a:ext cx="21336000" cy="8001000"/>
          </a:xfrm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edie allestite per una cerimonia nuziale decorate con fiocchi di colore blu"/>
          <p:cNvSpPr/>
          <p:nvPr>
            <p:ph type="pic" sz="half" idx="21"/>
          </p:nvPr>
        </p:nvSpPr>
        <p:spPr>
          <a:xfrm>
            <a:off x="12128500" y="4064000"/>
            <a:ext cx="10414000" cy="7810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67" name="Corpo livello uno…"/>
          <p:cNvSpPr txBox="1"/>
          <p:nvPr>
            <p:ph type="body" sz="half" idx="1"/>
          </p:nvPr>
        </p:nvSpPr>
        <p:spPr>
          <a:xfrm>
            <a:off x="1524000" y="3937000"/>
            <a:ext cx="10731500" cy="8064500"/>
          </a:xfrm>
          <a:prstGeom prst="rect">
            <a:avLst/>
          </a:prstGeom>
        </p:spPr>
        <p:txBody>
          <a:bodyPr/>
          <a:lstStyle>
            <a:lvl1pPr marL="508000" indent="-508000">
              <a:spcBef>
                <a:spcPts val="4600"/>
              </a:spcBef>
              <a:buClrTx/>
              <a:defRPr sz="4600"/>
            </a:lvl1pPr>
            <a:lvl2pPr marL="1016000" indent="-508000">
              <a:spcBef>
                <a:spcPts val="4600"/>
              </a:spcBef>
              <a:buClrTx/>
              <a:defRPr sz="4600"/>
            </a:lvl2pPr>
            <a:lvl3pPr marL="1524000" indent="-508000">
              <a:spcBef>
                <a:spcPts val="4600"/>
              </a:spcBef>
              <a:buClrTx/>
              <a:defRPr sz="4600"/>
            </a:lvl3pPr>
            <a:lvl4pPr marL="2032000" indent="-508000">
              <a:spcBef>
                <a:spcPts val="4600"/>
              </a:spcBef>
              <a:buClrTx/>
              <a:defRPr sz="4600"/>
            </a:lvl4pPr>
            <a:lvl5pPr marL="2540000" indent="-508000">
              <a:spcBef>
                <a:spcPts val="4600"/>
              </a:spcBef>
              <a:buClrTx/>
              <a:defRPr sz="46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orpo livello un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6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Foto in orientamento verticale di una tavola di un ricevimento nuziale decorata con fiori"/>
          <p:cNvSpPr/>
          <p:nvPr>
            <p:ph type="pic" sz="quarter" idx="21"/>
          </p:nvPr>
        </p:nvSpPr>
        <p:spPr>
          <a:xfrm>
            <a:off x="13083116" y="5969000"/>
            <a:ext cx="9711268" cy="6477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Primo piano di una torta nuziale decorata con fiori rosa"/>
          <p:cNvSpPr/>
          <p:nvPr>
            <p:ph type="pic" sz="quarter" idx="22"/>
          </p:nvPr>
        </p:nvSpPr>
        <p:spPr>
          <a:xfrm>
            <a:off x="14668500" y="740833"/>
            <a:ext cx="6540500" cy="436033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edie allestite per una cerimonia nuziale decorate con fiocchi di colore blu"/>
          <p:cNvSpPr/>
          <p:nvPr>
            <p:ph type="pic" idx="23"/>
          </p:nvPr>
        </p:nvSpPr>
        <p:spPr>
          <a:xfrm>
            <a:off x="719666" y="1143000"/>
            <a:ext cx="15070668" cy="11303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rpo livello uno…"/>
          <p:cNvSpPr txBox="1"/>
          <p:nvPr>
            <p:ph type="body" idx="1"/>
          </p:nvPr>
        </p:nvSpPr>
        <p:spPr>
          <a:xfrm>
            <a:off x="1524000" y="1778000"/>
            <a:ext cx="21336000" cy="1016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" name="Titolo Testo"/>
          <p:cNvSpPr txBox="1"/>
          <p:nvPr>
            <p:ph type="title"/>
          </p:nvPr>
        </p:nvSpPr>
        <p:spPr>
          <a:xfrm>
            <a:off x="1524000" y="762000"/>
            <a:ext cx="21336000" cy="266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4" name="Numero diapositiva"/>
          <p:cNvSpPr txBox="1"/>
          <p:nvPr>
            <p:ph type="sldNum" sz="quarter" idx="2"/>
          </p:nvPr>
        </p:nvSpPr>
        <p:spPr>
          <a:xfrm>
            <a:off x="11944350" y="13017500"/>
            <a:ext cx="469900" cy="508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buClrTx/>
              <a:defRPr sz="2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400" u="none">
          <a:solidFill>
            <a:srgbClr val="515151"/>
          </a:solidFill>
          <a:effectLst>
            <a:outerShdw sx="100000" sy="100000" kx="0" ky="0" algn="b" rotWithShape="0" blurRad="38100" dist="50800" dir="3000000">
              <a:srgbClr val="FFFFFF">
                <a:alpha val="60000"/>
              </a:srgbClr>
            </a:outerShdw>
          </a:effectLst>
          <a:uFillTx/>
          <a:latin typeface="+mn-lt"/>
          <a:ea typeface="+mn-ea"/>
          <a:cs typeface="+mn-cs"/>
          <a:sym typeface="Cochin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400" u="none">
          <a:solidFill>
            <a:srgbClr val="515151"/>
          </a:solidFill>
          <a:effectLst>
            <a:outerShdw sx="100000" sy="100000" kx="0" ky="0" algn="b" rotWithShape="0" blurRad="38100" dist="50800" dir="3000000">
              <a:srgbClr val="FFFFFF">
                <a:alpha val="60000"/>
              </a:srgbClr>
            </a:outerShdw>
          </a:effectLst>
          <a:uFillTx/>
          <a:latin typeface="+mn-lt"/>
          <a:ea typeface="+mn-ea"/>
          <a:cs typeface="+mn-cs"/>
          <a:sym typeface="Cochin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400" u="none">
          <a:solidFill>
            <a:srgbClr val="515151"/>
          </a:solidFill>
          <a:effectLst>
            <a:outerShdw sx="100000" sy="100000" kx="0" ky="0" algn="b" rotWithShape="0" blurRad="38100" dist="50800" dir="3000000">
              <a:srgbClr val="FFFFFF">
                <a:alpha val="60000"/>
              </a:srgbClr>
            </a:outerShdw>
          </a:effectLst>
          <a:uFillTx/>
          <a:latin typeface="+mn-lt"/>
          <a:ea typeface="+mn-ea"/>
          <a:cs typeface="+mn-cs"/>
          <a:sym typeface="Cochin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400" u="none">
          <a:solidFill>
            <a:srgbClr val="515151"/>
          </a:solidFill>
          <a:effectLst>
            <a:outerShdw sx="100000" sy="100000" kx="0" ky="0" algn="b" rotWithShape="0" blurRad="38100" dist="50800" dir="3000000">
              <a:srgbClr val="FFFFFF">
                <a:alpha val="60000"/>
              </a:srgbClr>
            </a:outerShdw>
          </a:effectLst>
          <a:uFillTx/>
          <a:latin typeface="+mn-lt"/>
          <a:ea typeface="+mn-ea"/>
          <a:cs typeface="+mn-cs"/>
          <a:sym typeface="Cochin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400" u="none">
          <a:solidFill>
            <a:srgbClr val="515151"/>
          </a:solidFill>
          <a:effectLst>
            <a:outerShdw sx="100000" sy="100000" kx="0" ky="0" algn="b" rotWithShape="0" blurRad="38100" dist="50800" dir="3000000">
              <a:srgbClr val="FFFFFF">
                <a:alpha val="60000"/>
              </a:srgbClr>
            </a:outerShdw>
          </a:effectLst>
          <a:uFillTx/>
          <a:latin typeface="+mn-lt"/>
          <a:ea typeface="+mn-ea"/>
          <a:cs typeface="+mn-cs"/>
          <a:sym typeface="Cochin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400" u="none">
          <a:solidFill>
            <a:srgbClr val="515151"/>
          </a:solidFill>
          <a:effectLst>
            <a:outerShdw sx="100000" sy="100000" kx="0" ky="0" algn="b" rotWithShape="0" blurRad="38100" dist="50800" dir="3000000">
              <a:srgbClr val="FFFFFF">
                <a:alpha val="60000"/>
              </a:srgbClr>
            </a:outerShdw>
          </a:effectLst>
          <a:uFillTx/>
          <a:latin typeface="+mn-lt"/>
          <a:ea typeface="+mn-ea"/>
          <a:cs typeface="+mn-cs"/>
          <a:sym typeface="Cochin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400" u="none">
          <a:solidFill>
            <a:srgbClr val="515151"/>
          </a:solidFill>
          <a:effectLst>
            <a:outerShdw sx="100000" sy="100000" kx="0" ky="0" algn="b" rotWithShape="0" blurRad="38100" dist="50800" dir="3000000">
              <a:srgbClr val="FFFFFF">
                <a:alpha val="60000"/>
              </a:srgbClr>
            </a:outerShdw>
          </a:effectLst>
          <a:uFillTx/>
          <a:latin typeface="+mn-lt"/>
          <a:ea typeface="+mn-ea"/>
          <a:cs typeface="+mn-cs"/>
          <a:sym typeface="Cochin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400" u="none">
          <a:solidFill>
            <a:srgbClr val="515151"/>
          </a:solidFill>
          <a:effectLst>
            <a:outerShdw sx="100000" sy="100000" kx="0" ky="0" algn="b" rotWithShape="0" blurRad="38100" dist="50800" dir="3000000">
              <a:srgbClr val="FFFFFF">
                <a:alpha val="60000"/>
              </a:srgbClr>
            </a:outerShdw>
          </a:effectLst>
          <a:uFillTx/>
          <a:latin typeface="+mn-lt"/>
          <a:ea typeface="+mn-ea"/>
          <a:cs typeface="+mn-cs"/>
          <a:sym typeface="Cochin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400" u="none">
          <a:solidFill>
            <a:srgbClr val="515151"/>
          </a:solidFill>
          <a:effectLst>
            <a:outerShdw sx="100000" sy="100000" kx="0" ky="0" algn="b" rotWithShape="0" blurRad="38100" dist="50800" dir="3000000">
              <a:srgbClr val="FFFFFF">
                <a:alpha val="60000"/>
              </a:srgbClr>
            </a:outerShdw>
          </a:effectLst>
          <a:uFillTx/>
          <a:latin typeface="+mn-lt"/>
          <a:ea typeface="+mn-ea"/>
          <a:cs typeface="+mn-cs"/>
          <a:sym typeface="Cochin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600"/>
        </a:spcBef>
        <a:spcAft>
          <a:spcPts val="0"/>
        </a:spcAft>
        <a:buClr>
          <a:srgbClr val="515151"/>
        </a:buClr>
        <a:buSzPct val="75000"/>
        <a:buFontTx/>
        <a:buChar char="•"/>
        <a:tabLst/>
        <a:defRPr b="0" baseline="0" cap="none" i="0" spc="0" strike="noStrike" sz="5600" u="none">
          <a:solidFill>
            <a:srgbClr val="515151"/>
          </a:solidFill>
          <a:uFillTx/>
          <a:latin typeface="+mn-lt"/>
          <a:ea typeface="+mn-ea"/>
          <a:cs typeface="+mn-cs"/>
          <a:sym typeface="Cochin"/>
        </a:defRPr>
      </a:lvl1pPr>
      <a:lvl2pPr marL="1270000" marR="0" indent="-635000" algn="l" defTabSz="825500" rtl="0" latinLnBrk="0">
        <a:lnSpc>
          <a:spcPct val="100000"/>
        </a:lnSpc>
        <a:spcBef>
          <a:spcPts val="5600"/>
        </a:spcBef>
        <a:spcAft>
          <a:spcPts val="0"/>
        </a:spcAft>
        <a:buClr>
          <a:srgbClr val="515151"/>
        </a:buClr>
        <a:buSzPct val="75000"/>
        <a:buFontTx/>
        <a:buChar char="•"/>
        <a:tabLst/>
        <a:defRPr b="0" baseline="0" cap="none" i="0" spc="0" strike="noStrike" sz="5600" u="none">
          <a:solidFill>
            <a:srgbClr val="515151"/>
          </a:solidFill>
          <a:uFillTx/>
          <a:latin typeface="+mn-lt"/>
          <a:ea typeface="+mn-ea"/>
          <a:cs typeface="+mn-cs"/>
          <a:sym typeface="Cochin"/>
        </a:defRPr>
      </a:lvl2pPr>
      <a:lvl3pPr marL="1905000" marR="0" indent="-635000" algn="l" defTabSz="825500" rtl="0" latinLnBrk="0">
        <a:lnSpc>
          <a:spcPct val="100000"/>
        </a:lnSpc>
        <a:spcBef>
          <a:spcPts val="5600"/>
        </a:spcBef>
        <a:spcAft>
          <a:spcPts val="0"/>
        </a:spcAft>
        <a:buClr>
          <a:srgbClr val="515151"/>
        </a:buClr>
        <a:buSzPct val="75000"/>
        <a:buFontTx/>
        <a:buChar char="•"/>
        <a:tabLst/>
        <a:defRPr b="0" baseline="0" cap="none" i="0" spc="0" strike="noStrike" sz="5600" u="none">
          <a:solidFill>
            <a:srgbClr val="515151"/>
          </a:solidFill>
          <a:uFillTx/>
          <a:latin typeface="+mn-lt"/>
          <a:ea typeface="+mn-ea"/>
          <a:cs typeface="+mn-cs"/>
          <a:sym typeface="Cochin"/>
        </a:defRPr>
      </a:lvl3pPr>
      <a:lvl4pPr marL="2540000" marR="0" indent="-635000" algn="l" defTabSz="825500" rtl="0" latinLnBrk="0">
        <a:lnSpc>
          <a:spcPct val="100000"/>
        </a:lnSpc>
        <a:spcBef>
          <a:spcPts val="5600"/>
        </a:spcBef>
        <a:spcAft>
          <a:spcPts val="0"/>
        </a:spcAft>
        <a:buClr>
          <a:srgbClr val="515151"/>
        </a:buClr>
        <a:buSzPct val="75000"/>
        <a:buFontTx/>
        <a:buChar char="•"/>
        <a:tabLst/>
        <a:defRPr b="0" baseline="0" cap="none" i="0" spc="0" strike="noStrike" sz="5600" u="none">
          <a:solidFill>
            <a:srgbClr val="515151"/>
          </a:solidFill>
          <a:uFillTx/>
          <a:latin typeface="+mn-lt"/>
          <a:ea typeface="+mn-ea"/>
          <a:cs typeface="+mn-cs"/>
          <a:sym typeface="Cochin"/>
        </a:defRPr>
      </a:lvl4pPr>
      <a:lvl5pPr marL="3175000" marR="0" indent="-635000" algn="l" defTabSz="825500" rtl="0" latinLnBrk="0">
        <a:lnSpc>
          <a:spcPct val="100000"/>
        </a:lnSpc>
        <a:spcBef>
          <a:spcPts val="5600"/>
        </a:spcBef>
        <a:spcAft>
          <a:spcPts val="0"/>
        </a:spcAft>
        <a:buClr>
          <a:srgbClr val="515151"/>
        </a:buClr>
        <a:buSzPct val="75000"/>
        <a:buFontTx/>
        <a:buChar char="•"/>
        <a:tabLst/>
        <a:defRPr b="0" baseline="0" cap="none" i="0" spc="0" strike="noStrike" sz="5600" u="none">
          <a:solidFill>
            <a:srgbClr val="515151"/>
          </a:solidFill>
          <a:uFillTx/>
          <a:latin typeface="+mn-lt"/>
          <a:ea typeface="+mn-ea"/>
          <a:cs typeface="+mn-cs"/>
          <a:sym typeface="Cochin"/>
        </a:defRPr>
      </a:lvl5pPr>
      <a:lvl6pPr marL="3810000" marR="0" indent="-635000" algn="l" defTabSz="825500" rtl="0" latinLnBrk="0">
        <a:lnSpc>
          <a:spcPct val="100000"/>
        </a:lnSpc>
        <a:spcBef>
          <a:spcPts val="5600"/>
        </a:spcBef>
        <a:spcAft>
          <a:spcPts val="0"/>
        </a:spcAft>
        <a:buClr>
          <a:srgbClr val="515151"/>
        </a:buClr>
        <a:buSzPct val="75000"/>
        <a:buFontTx/>
        <a:buChar char="•"/>
        <a:tabLst/>
        <a:defRPr b="0" baseline="0" cap="none" i="0" spc="0" strike="noStrike" sz="5600" u="none">
          <a:solidFill>
            <a:srgbClr val="515151"/>
          </a:solidFill>
          <a:uFillTx/>
          <a:latin typeface="+mn-lt"/>
          <a:ea typeface="+mn-ea"/>
          <a:cs typeface="+mn-cs"/>
          <a:sym typeface="Cochin"/>
        </a:defRPr>
      </a:lvl6pPr>
      <a:lvl7pPr marL="4445000" marR="0" indent="-635000" algn="l" defTabSz="825500" rtl="0" latinLnBrk="0">
        <a:lnSpc>
          <a:spcPct val="100000"/>
        </a:lnSpc>
        <a:spcBef>
          <a:spcPts val="5600"/>
        </a:spcBef>
        <a:spcAft>
          <a:spcPts val="0"/>
        </a:spcAft>
        <a:buClr>
          <a:srgbClr val="515151"/>
        </a:buClr>
        <a:buSzPct val="75000"/>
        <a:buFontTx/>
        <a:buChar char="•"/>
        <a:tabLst/>
        <a:defRPr b="0" baseline="0" cap="none" i="0" spc="0" strike="noStrike" sz="5600" u="none">
          <a:solidFill>
            <a:srgbClr val="515151"/>
          </a:solidFill>
          <a:uFillTx/>
          <a:latin typeface="+mn-lt"/>
          <a:ea typeface="+mn-ea"/>
          <a:cs typeface="+mn-cs"/>
          <a:sym typeface="Cochin"/>
        </a:defRPr>
      </a:lvl7pPr>
      <a:lvl8pPr marL="5080000" marR="0" indent="-635000" algn="l" defTabSz="825500" rtl="0" latinLnBrk="0">
        <a:lnSpc>
          <a:spcPct val="100000"/>
        </a:lnSpc>
        <a:spcBef>
          <a:spcPts val="5600"/>
        </a:spcBef>
        <a:spcAft>
          <a:spcPts val="0"/>
        </a:spcAft>
        <a:buClr>
          <a:srgbClr val="515151"/>
        </a:buClr>
        <a:buSzPct val="75000"/>
        <a:buFontTx/>
        <a:buChar char="•"/>
        <a:tabLst/>
        <a:defRPr b="0" baseline="0" cap="none" i="0" spc="0" strike="noStrike" sz="5600" u="none">
          <a:solidFill>
            <a:srgbClr val="515151"/>
          </a:solidFill>
          <a:uFillTx/>
          <a:latin typeface="+mn-lt"/>
          <a:ea typeface="+mn-ea"/>
          <a:cs typeface="+mn-cs"/>
          <a:sym typeface="Cochin"/>
        </a:defRPr>
      </a:lvl8pPr>
      <a:lvl9pPr marL="5715000" marR="0" indent="-635000" algn="l" defTabSz="825500" rtl="0" latinLnBrk="0">
        <a:lnSpc>
          <a:spcPct val="100000"/>
        </a:lnSpc>
        <a:spcBef>
          <a:spcPts val="5600"/>
        </a:spcBef>
        <a:spcAft>
          <a:spcPts val="0"/>
        </a:spcAft>
        <a:buClr>
          <a:srgbClr val="515151"/>
        </a:buClr>
        <a:buSzPct val="75000"/>
        <a:buFontTx/>
        <a:buChar char="•"/>
        <a:tabLst/>
        <a:defRPr b="0" baseline="0" cap="none" i="0" spc="0" strike="noStrike" sz="5600" u="none">
          <a:solidFill>
            <a:srgbClr val="515151"/>
          </a:solidFill>
          <a:uFillTx/>
          <a:latin typeface="+mn-lt"/>
          <a:ea typeface="+mn-ea"/>
          <a:cs typeface="+mn-cs"/>
          <a:sym typeface="Cochin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8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LA NARRAZIONE"/>
          <p:cNvSpPr txBox="1"/>
          <p:nvPr>
            <p:ph type="ctrTitle"/>
          </p:nvPr>
        </p:nvSpPr>
        <p:spPr>
          <a:xfrm>
            <a:off x="1737271" y="4080439"/>
            <a:ext cx="21336001" cy="4470401"/>
          </a:xfrm>
          <a:prstGeom prst="rect">
            <a:avLst/>
          </a:prstGeom>
        </p:spPr>
        <p:txBody>
          <a:bodyPr/>
          <a:lstStyle>
            <a:lvl1pPr>
              <a:defRPr b="1" sz="16000">
                <a:solidFill>
                  <a:schemeClr val="accent1">
                    <a:satOff val="-2410"/>
                    <a:lumOff val="-29356"/>
                  </a:schemeClr>
                </a:solidFill>
              </a:defRPr>
            </a:lvl1pPr>
          </a:lstStyle>
          <a:p>
            <a:pPr/>
            <a:r>
              <a:t>LA NARRAZIONE</a:t>
            </a:r>
          </a:p>
        </p:txBody>
      </p:sp>
      <p:sp>
        <p:nvSpPr>
          <p:cNvPr id="120" name="RACCONTARE STORIE …"/>
          <p:cNvSpPr txBox="1"/>
          <p:nvPr>
            <p:ph type="subTitle" sz="quarter" idx="1"/>
          </p:nvPr>
        </p:nvSpPr>
        <p:spPr>
          <a:xfrm>
            <a:off x="1737271" y="9472533"/>
            <a:ext cx="21336001" cy="2146301"/>
          </a:xfrm>
          <a:prstGeom prst="rect">
            <a:avLst/>
          </a:prstGeom>
        </p:spPr>
        <p:txBody>
          <a:bodyPr anchor="b"/>
          <a:lstStyle>
            <a:lvl1pPr algn="r">
              <a:defRPr b="1" sz="8000">
                <a:solidFill>
                  <a:schemeClr val="accent1">
                    <a:satOff val="-2410"/>
                    <a:lumOff val="-16942"/>
                  </a:schemeClr>
                </a:solidFill>
              </a:defRPr>
            </a:lvl1pPr>
          </a:lstStyle>
          <a:p>
            <a:pPr/>
            <a:r>
              <a:t>RACCONTARE STORIE …</a:t>
            </a:r>
          </a:p>
        </p:txBody>
      </p:sp>
      <p:grpSp>
        <p:nvGrpSpPr>
          <p:cNvPr id="123" name="Storytelling-cosè-scaled.jpg"/>
          <p:cNvGrpSpPr/>
          <p:nvPr/>
        </p:nvGrpSpPr>
        <p:grpSpPr>
          <a:xfrm>
            <a:off x="16550177" y="246970"/>
            <a:ext cx="7488048" cy="4564055"/>
            <a:chOff x="0" y="0"/>
            <a:chExt cx="7488047" cy="4564053"/>
          </a:xfrm>
        </p:grpSpPr>
        <p:pic>
          <p:nvPicPr>
            <p:cNvPr id="122" name="Storytelling-cosè-scaled.jpg" descr="Storytelling-cosè-scaled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14300" y="76200"/>
              <a:ext cx="7259448" cy="425925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1" name="Storytelling-cosè-scaled.jpg" descr="Storytelling-cosè-scaled.jp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7488048" cy="456405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0" grpId="2"/>
      <p:bldP build="whole" bldLvl="1" animBg="1" rev="0" advAuto="0" spid="11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AVVENIMENTO NON - LINEARE"/>
          <p:cNvSpPr txBox="1"/>
          <p:nvPr>
            <p:ph type="title"/>
          </p:nvPr>
        </p:nvSpPr>
        <p:spPr>
          <a:xfrm>
            <a:off x="1523999" y="736600"/>
            <a:ext cx="21336001" cy="2667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satOff val="-2410"/>
                    <a:lumOff val="-16942"/>
                  </a:schemeClr>
                </a:solidFill>
              </a:defRPr>
            </a:lvl1pPr>
          </a:lstStyle>
          <a:p>
            <a:pPr/>
            <a:r>
              <a:t>AVVENIMENTO NON - LINEARE</a:t>
            </a:r>
          </a:p>
        </p:txBody>
      </p:sp>
      <p:sp>
        <p:nvSpPr>
          <p:cNvPr id="150" name="LE CARATTERISTICHE…"/>
          <p:cNvSpPr txBox="1"/>
          <p:nvPr>
            <p:ph type="body" idx="1"/>
          </p:nvPr>
        </p:nvSpPr>
        <p:spPr>
          <a:xfrm>
            <a:off x="1524000" y="3949700"/>
            <a:ext cx="21336000" cy="80010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0"/>
              </a:spcBef>
              <a:buClrTx/>
              <a:buSzTx/>
              <a:buNone/>
              <a:defRPr>
                <a:solidFill>
                  <a:schemeClr val="accent1">
                    <a:satOff val="-2410"/>
                    <a:lumOff val="-16942"/>
                  </a:schemeClr>
                </a:solidFill>
              </a:defRPr>
            </a:pPr>
            <a:r>
              <a:t>LE CARATTERISTICHE</a:t>
            </a:r>
          </a:p>
          <a:p>
            <a:pPr marL="952500" indent="-952500">
              <a:spcBef>
                <a:spcPts val="3000"/>
              </a:spcBef>
              <a:buClr>
                <a:srgbClr val="A29A85"/>
              </a:buClr>
              <a:buSzPct val="96428"/>
              <a:buAutoNum type="arabicPeriod" startAt="1"/>
            </a:pPr>
            <a:r>
              <a:t>più personaggi, di cui uno diventa protagonista</a:t>
            </a:r>
          </a:p>
          <a:p>
            <a:pPr marL="952500" indent="-952500">
              <a:spcBef>
                <a:spcPts val="3000"/>
              </a:spcBef>
              <a:buClr>
                <a:srgbClr val="A29A85"/>
              </a:buClr>
              <a:buSzPct val="96428"/>
              <a:buAutoNum type="arabicPeriod" startAt="1"/>
            </a:pPr>
            <a:r>
              <a:t>contemporaneità di alcuni episodi/momenti</a:t>
            </a:r>
          </a:p>
          <a:p>
            <a:pPr marL="952500" indent="-952500">
              <a:spcBef>
                <a:spcPts val="3000"/>
              </a:spcBef>
              <a:buClr>
                <a:srgbClr val="A29A85"/>
              </a:buClr>
              <a:buSzPct val="96428"/>
              <a:buAutoNum type="arabicPeriod" startAt="1"/>
            </a:pPr>
            <a:r>
              <a:t>intenzione narrativa: neutralità, sorpresa, smarrimento ….</a:t>
            </a:r>
          </a:p>
          <a:p>
            <a:pPr marL="952500" indent="-952500">
              <a:spcBef>
                <a:spcPts val="3000"/>
              </a:spcBef>
              <a:buClr>
                <a:srgbClr val="A29A85"/>
              </a:buClr>
              <a:buSzPct val="96428"/>
              <a:buAutoNum type="arabicPeriod" startAt="1"/>
            </a:pPr>
            <a:r>
              <a:t>scelta della disposizione dei «blocchi»</a:t>
            </a:r>
          </a:p>
          <a:p>
            <a:pPr marL="952500" indent="-952500">
              <a:spcBef>
                <a:spcPts val="3000"/>
              </a:spcBef>
              <a:buClr>
                <a:srgbClr val="A29A85"/>
              </a:buClr>
              <a:buSzPct val="96428"/>
              <a:buAutoNum type="arabicPeriod" startAt="1"/>
            </a:pPr>
            <a:r>
              <a:t>scelta del narratore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ageCurlDouble"/>
      </p:transition>
    </mc:Choice>
    <mc:Choice xmlns:p14="http://schemas.microsoft.com/office/powerpoint/2010/main" Requires="p14">
      <p:transition spd="med" advClick="1" p14:dur="1000">
        <p14:prism dir="d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Class="entr" nodeType="with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0" grpId="2"/>
      <p:bldP build="whole" bldLvl="1" animBg="1" rev="0" advAuto="0" spid="14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I «NODI» NARRATIV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satOff val="-2410"/>
                    <a:lumOff val="-16942"/>
                  </a:schemeClr>
                </a:solidFill>
              </a:defRPr>
            </a:lvl1pPr>
          </a:lstStyle>
          <a:p>
            <a:pPr/>
            <a:r>
              <a:t>I «NODI» NARRATIVI</a:t>
            </a:r>
          </a:p>
        </p:txBody>
      </p:sp>
      <p:sp>
        <p:nvSpPr>
          <p:cNvPr id="153" name="DUE TIPI DI «NODI»:"/>
          <p:cNvSpPr txBox="1"/>
          <p:nvPr>
            <p:ph type="body" idx="1"/>
          </p:nvPr>
        </p:nvSpPr>
        <p:spPr>
          <a:xfrm>
            <a:off x="1737271" y="3785911"/>
            <a:ext cx="21336001" cy="7833035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None/>
            </a:lvl1pPr>
          </a:lstStyle>
          <a:p>
            <a:pPr/>
            <a:r>
              <a:t>DUE TIPI DI «NODI»:</a:t>
            </a:r>
          </a:p>
        </p:txBody>
      </p:sp>
      <p:grpSp>
        <p:nvGrpSpPr>
          <p:cNvPr id="156" name="Raggruppa"/>
          <p:cNvGrpSpPr/>
          <p:nvPr/>
        </p:nvGrpSpPr>
        <p:grpSpPr>
          <a:xfrm>
            <a:off x="2943163" y="5488399"/>
            <a:ext cx="6380293" cy="3435829"/>
            <a:chOff x="0" y="0"/>
            <a:chExt cx="6380292" cy="3435828"/>
          </a:xfrm>
        </p:grpSpPr>
        <p:sp>
          <p:nvSpPr>
            <p:cNvPr id="154" name="Rettangolo arrotondato"/>
            <p:cNvSpPr/>
            <p:nvPr/>
          </p:nvSpPr>
          <p:spPr>
            <a:xfrm>
              <a:off x="0" y="0"/>
              <a:ext cx="6380293" cy="3435829"/>
            </a:xfrm>
            <a:prstGeom prst="roundRect">
              <a:avLst>
                <a:gd name="adj" fmla="val 15000"/>
              </a:avLst>
            </a:prstGeom>
            <a:noFill/>
            <a:ln w="508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buClrTx/>
                <a:defRPr sz="5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55" name="MATERIALI"/>
            <p:cNvSpPr txBox="1"/>
            <p:nvPr/>
          </p:nvSpPr>
          <p:spPr>
            <a:xfrm>
              <a:off x="807695" y="1241664"/>
              <a:ext cx="4370376" cy="952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005493"/>
                  </a:solidFill>
                </a:defRPr>
              </a:lvl1pPr>
            </a:lstStyle>
            <a:p>
              <a:pPr/>
              <a:r>
                <a:t>MATERIALI</a:t>
              </a:r>
            </a:p>
          </p:txBody>
        </p:sp>
      </p:grpSp>
      <p:grpSp>
        <p:nvGrpSpPr>
          <p:cNvPr id="159" name="Raggruppa"/>
          <p:cNvGrpSpPr/>
          <p:nvPr/>
        </p:nvGrpSpPr>
        <p:grpSpPr>
          <a:xfrm>
            <a:off x="13938474" y="5488399"/>
            <a:ext cx="6380294" cy="3435829"/>
            <a:chOff x="0" y="0"/>
            <a:chExt cx="6380292" cy="3435828"/>
          </a:xfrm>
        </p:grpSpPr>
        <p:sp>
          <p:nvSpPr>
            <p:cNvPr id="157" name="Rettangolo arrotondato"/>
            <p:cNvSpPr/>
            <p:nvPr/>
          </p:nvSpPr>
          <p:spPr>
            <a:xfrm>
              <a:off x="0" y="0"/>
              <a:ext cx="6380293" cy="3435829"/>
            </a:xfrm>
            <a:prstGeom prst="roundRect">
              <a:avLst>
                <a:gd name="adj" fmla="val 15000"/>
              </a:avLst>
            </a:prstGeom>
            <a:noFill/>
            <a:ln w="508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buClrTx/>
                <a:defRPr sz="5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58" name="TESTUALI"/>
            <p:cNvSpPr txBox="1"/>
            <p:nvPr/>
          </p:nvSpPr>
          <p:spPr>
            <a:xfrm>
              <a:off x="1250615" y="1241664"/>
              <a:ext cx="3879063" cy="952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005493"/>
                  </a:solidFill>
                </a:defRPr>
              </a:lvl1pPr>
            </a:lstStyle>
            <a:p>
              <a:pPr/>
              <a:r>
                <a:t>TESTUALI</a:t>
              </a:r>
            </a:p>
          </p:txBody>
        </p:sp>
      </p:grpSp>
      <p:sp>
        <p:nvSpPr>
          <p:cNvPr id="160" name="incontri tra personaggi"/>
          <p:cNvSpPr txBox="1"/>
          <p:nvPr/>
        </p:nvSpPr>
        <p:spPr>
          <a:xfrm>
            <a:off x="3237056" y="9722997"/>
            <a:ext cx="7056756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incontri tra personaggi</a:t>
            </a:r>
          </a:p>
        </p:txBody>
      </p:sp>
      <p:sp>
        <p:nvSpPr>
          <p:cNvPr id="161" name="nei ricordi, l’incontro"/>
          <p:cNvSpPr txBox="1"/>
          <p:nvPr/>
        </p:nvSpPr>
        <p:spPr>
          <a:xfrm>
            <a:off x="13856580" y="9722997"/>
            <a:ext cx="6544082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nei ricordi, l’incontro</a:t>
            </a:r>
          </a:p>
        </p:txBody>
      </p:sp>
      <p:sp>
        <p:nvSpPr>
          <p:cNvPr id="162" name="Freccia"/>
          <p:cNvSpPr/>
          <p:nvPr/>
        </p:nvSpPr>
        <p:spPr>
          <a:xfrm flipH="1" rot="16140000">
            <a:off x="5097170" y="8344258"/>
            <a:ext cx="1667332" cy="1313666"/>
          </a:xfrm>
          <a:prstGeom prst="rightArrow">
            <a:avLst>
              <a:gd name="adj1" fmla="val 33316"/>
              <a:gd name="adj2" fmla="val 38800"/>
            </a:avLst>
          </a:prstGeom>
          <a:solidFill>
            <a:schemeClr val="accent1"/>
          </a:solidFill>
          <a:ln w="50800">
            <a:solidFill>
              <a:schemeClr val="accent1">
                <a:satOff val="-2410"/>
                <a:lumOff val="-16942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buClrTx/>
              <a:defRPr sz="5600">
                <a:solidFill>
                  <a:srgbClr val="FFFFFF"/>
                </a:solidFill>
              </a:defRPr>
            </a:pPr>
          </a:p>
        </p:txBody>
      </p:sp>
      <p:sp>
        <p:nvSpPr>
          <p:cNvPr id="163" name="Freccia"/>
          <p:cNvSpPr/>
          <p:nvPr/>
        </p:nvSpPr>
        <p:spPr>
          <a:xfrm flipH="1" rot="16140000">
            <a:off x="16289745" y="8344258"/>
            <a:ext cx="1667332" cy="1313666"/>
          </a:xfrm>
          <a:prstGeom prst="rightArrow">
            <a:avLst>
              <a:gd name="adj1" fmla="val 33316"/>
              <a:gd name="adj2" fmla="val 38800"/>
            </a:avLst>
          </a:prstGeom>
          <a:solidFill>
            <a:schemeClr val="accent1">
              <a:satOff val="8779"/>
              <a:lumOff val="16332"/>
            </a:schemeClr>
          </a:solidFill>
          <a:ln w="508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buClrTx/>
              <a:defRPr sz="56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ageCurlDouble"/>
      </p:transition>
    </mc:Choice>
    <mc:Choice xmlns:p14="http://schemas.microsoft.com/office/powerpoint/2010/main" Requires="p14">
      <p:transition spd="med" advClick="1" p14:dur="1000">
        <p14:prism dir="d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2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1" presetID="2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1" presetID="2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2" grpId="1"/>
      <p:bldP build="whole" bldLvl="1" animBg="1" rev="0" advAuto="0" spid="162" grpId="5"/>
      <p:bldP build="whole" bldLvl="1" animBg="1" rev="0" advAuto="0" spid="156" grpId="3"/>
      <p:bldP build="whole" bldLvl="1" animBg="1" rev="0" advAuto="0" spid="163" grpId="6"/>
      <p:bldP build="whole" bldLvl="1" animBg="1" rev="0" advAuto="0" spid="160" grpId="7"/>
      <p:bldP build="whole" bldLvl="1" animBg="1" rev="0" advAuto="0" spid="153" grpId="2"/>
      <p:bldP build="whole" bldLvl="1" animBg="1" rev="0" advAuto="0" spid="159" grpId="4"/>
      <p:bldP build="whole" bldLvl="1" animBg="1" rev="0" advAuto="0" spid="161" grpId="8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163222106055314url(1).jpeg" descr="163222106055314url(1).jpe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14483725" y="1962890"/>
            <a:ext cx="9246750" cy="9324454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166" name="NARRAZIONE PARADIGMATICA"/>
          <p:cNvSpPr txBox="1"/>
          <p:nvPr>
            <p:ph type="title"/>
          </p:nvPr>
        </p:nvSpPr>
        <p:spPr>
          <a:xfrm>
            <a:off x="848863" y="3281923"/>
            <a:ext cx="12577074" cy="44767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satOff val="-2410"/>
                    <a:lumOff val="-16942"/>
                  </a:schemeClr>
                </a:solidFill>
              </a:defRPr>
            </a:lvl1pPr>
          </a:lstStyle>
          <a:p>
            <a:pPr/>
            <a:r>
              <a:t>NARRAZIONE PARADIGMATICA</a:t>
            </a:r>
          </a:p>
        </p:txBody>
      </p:sp>
      <p:sp>
        <p:nvSpPr>
          <p:cNvPr id="167" name="AVVENIMENTO LINEARE…"/>
          <p:cNvSpPr txBox="1"/>
          <p:nvPr>
            <p:ph type="body" sz="quarter" idx="1"/>
          </p:nvPr>
        </p:nvSpPr>
        <p:spPr>
          <a:xfrm>
            <a:off x="1139114" y="7467600"/>
            <a:ext cx="12494088" cy="4572000"/>
          </a:xfrm>
          <a:prstGeom prst="rect">
            <a:avLst/>
          </a:prstGeom>
        </p:spPr>
        <p:txBody>
          <a:bodyPr anchor="ctr"/>
          <a:lstStyle/>
          <a:p>
            <a:pPr lvl="1" marL="1292678" indent="-657678" algn="l">
              <a:buClr>
                <a:srgbClr val="515151"/>
              </a:buClr>
              <a:buSzPct val="45000"/>
              <a:buFont typeface="Zapf Dingbats"/>
              <a:buChar char="✦"/>
            </a:pPr>
            <a:r>
              <a:t>AVVENIMENTO LINEARE</a:t>
            </a:r>
          </a:p>
          <a:p>
            <a:pPr lvl="1" marL="1292678" indent="-657678" algn="l">
              <a:spcBef>
                <a:spcPts val="3000"/>
              </a:spcBef>
              <a:buClr>
                <a:srgbClr val="515151"/>
              </a:buClr>
              <a:buSzPct val="45000"/>
              <a:buFont typeface="Zapf Dingbats"/>
              <a:buChar char="✦"/>
            </a:pPr>
            <a:r>
              <a:t>AVVENIMENTO COMPLESSO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ageCurlDouble"/>
      </p:transition>
    </mc:Choice>
    <mc:Choice xmlns:p14="http://schemas.microsoft.com/office/powerpoint/2010/main" Requires="p14">
      <p:transition spd="med" advClick="1" p14:dur="1000">
        <p14:prism dir="d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Class="entr" nodeType="with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9" dur="1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7" grpId="2"/>
      <p:bldP build="whole" bldLvl="1" animBg="1" rev="0" advAuto="0" spid="165" grpId="3"/>
      <p:bldP build="whole" bldLvl="1" animBg="1" rev="0" advAuto="0" spid="16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AVVENIMENTO LINEA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satOff val="-2410"/>
                    <a:lumOff val="-29356"/>
                  </a:schemeClr>
                </a:solidFill>
              </a:defRPr>
            </a:lvl1pPr>
          </a:lstStyle>
          <a:p>
            <a:pPr/>
            <a:r>
              <a:t>AVVENIMENTO LINEARE</a:t>
            </a:r>
          </a:p>
        </p:txBody>
      </p:sp>
      <p:sp>
        <p:nvSpPr>
          <p:cNvPr id="170" name="NARRAZIONE PARADIGMATICA…"/>
          <p:cNvSpPr txBox="1"/>
          <p:nvPr>
            <p:ph type="body" idx="1"/>
          </p:nvPr>
        </p:nvSpPr>
        <p:spPr>
          <a:xfrm>
            <a:off x="1524000" y="3949700"/>
            <a:ext cx="21336000" cy="800100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>
                <a:solidFill>
                  <a:srgbClr val="005493"/>
                </a:solidFill>
              </a:defRPr>
            </a:pPr>
            <a:r>
              <a:t>NARRAZIONE PARADIGMATICA</a:t>
            </a:r>
          </a:p>
          <a:p>
            <a:pPr marL="952500" indent="-952500" algn="just">
              <a:buClr>
                <a:srgbClr val="A29A85"/>
              </a:buClr>
              <a:buSzPct val="96428"/>
              <a:buAutoNum type="arabicPeriod" startAt="1"/>
            </a:pPr>
            <a:r>
              <a:t>unico protagonista che vive un’esperienza diversa in rapporto al TEMPO in cui avviene: stagioni, momenti dell’anno (Natale, Pasqua, vacanze estive … ) </a:t>
            </a:r>
          </a:p>
          <a:p>
            <a:pPr marL="952500" indent="-952500">
              <a:buClr>
                <a:srgbClr val="A29A85"/>
              </a:buClr>
              <a:buSzPct val="96428"/>
              <a:buAutoNum type="arabicPeriod" startAt="1"/>
            </a:pPr>
            <a:r>
              <a:t>altra variabile: il PUNTO DI VISTA —&gt; soggettività</a:t>
            </a:r>
          </a:p>
          <a:p>
            <a:pPr marL="952500" indent="-952500">
              <a:buClr>
                <a:srgbClr val="A29A85"/>
              </a:buClr>
              <a:buSzPct val="96428"/>
              <a:buAutoNum type="arabicPeriod" startAt="1"/>
            </a:pPr>
            <a:r>
              <a:t>lo STATO D’ANIMO, anche in rapporto al TEMPO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ageCurlDouble"/>
      </p:transition>
    </mc:Choice>
    <mc:Choice xmlns:p14="http://schemas.microsoft.com/office/powerpoint/2010/main" Requires="p14">
      <p:transition spd="med" advClick="1" p14:dur="1000">
        <p14:prism dir="d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Class="entr" nodeType="with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9" grpId="1"/>
      <p:bldP build="p" bldLvl="5" animBg="1" rev="0" advAuto="0" spid="170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AVVENIMENTO COMPLESS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93"/>
                </a:solidFill>
              </a:defRPr>
            </a:lvl1pPr>
          </a:lstStyle>
          <a:p>
            <a:pPr/>
            <a:r>
              <a:t>AVVENIMENTO COMPLESSO</a:t>
            </a:r>
          </a:p>
        </p:txBody>
      </p:sp>
      <p:sp>
        <p:nvSpPr>
          <p:cNvPr id="173" name="più personaggi che vivono la stessa esperienza dal loro punto di vista…"/>
          <p:cNvSpPr txBox="1"/>
          <p:nvPr>
            <p:ph type="body" idx="1"/>
          </p:nvPr>
        </p:nvSpPr>
        <p:spPr>
          <a:xfrm>
            <a:off x="1523999" y="3949700"/>
            <a:ext cx="21336001" cy="8001001"/>
          </a:xfrm>
          <a:prstGeom prst="rect">
            <a:avLst/>
          </a:prstGeom>
        </p:spPr>
        <p:txBody>
          <a:bodyPr/>
          <a:lstStyle/>
          <a:p>
            <a:pPr/>
            <a:r>
              <a:t>più personaggi che vivono la stessa esperienza dal loro punto di vista</a:t>
            </a:r>
          </a:p>
          <a:p>
            <a:pPr/>
            <a:r>
              <a:t>in momenti diversi della giornata o dell’anno</a:t>
            </a:r>
          </a:p>
          <a:p>
            <a:pPr/>
            <a:r>
              <a:t>stati d’animo diversi in rapporto al vissuto del momento</a:t>
            </a:r>
          </a:p>
          <a:p>
            <a:pPr/>
            <a:r>
              <a:t>ogni attore ha la propria storia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ageCurlDouble"/>
      </p:transition>
    </mc:Choice>
    <mc:Choice xmlns:p14="http://schemas.microsoft.com/office/powerpoint/2010/main" Requires="p14">
      <p:transition spd="med" advClick="1" p14:dur="1000">
        <p14:prism dir="d"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I PROCEDIMENT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satOff val="-2410"/>
                    <a:lumOff val="-16942"/>
                  </a:schemeClr>
                </a:solidFill>
              </a:defRPr>
            </a:lvl1pPr>
          </a:lstStyle>
          <a:p>
            <a:pPr/>
            <a:r>
              <a:t>I PROCEDIMENTI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carácter-femenino-en-cocina-ejemplo-del-vector-diseño-plano-124434526.jpg" descr="carácter-femenino-en-cocina-ejemplo-del-vector-diseño-plano-124434526.jpg"/>
          <p:cNvPicPr>
            <a:picLocks noChangeAspect="0"/>
          </p:cNvPicPr>
          <p:nvPr>
            <p:ph type="pic" idx="2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3264013" y="1458167"/>
            <a:ext cx="20599401" cy="10363201"/>
          </a:xfrm>
          <a:prstGeom prst="rect">
            <a:avLst/>
          </a:prstGeom>
        </p:spPr>
      </p:pic>
      <p:sp>
        <p:nvSpPr>
          <p:cNvPr id="178" name="NARRAZIONE SINTAGMATICA"/>
          <p:cNvSpPr txBox="1"/>
          <p:nvPr>
            <p:ph type="title"/>
          </p:nvPr>
        </p:nvSpPr>
        <p:spPr>
          <a:xfrm>
            <a:off x="2436548" y="11742561"/>
            <a:ext cx="21382405" cy="1726993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1">
                    <a:satOff val="-2410"/>
                    <a:lumOff val="-29356"/>
                  </a:schemeClr>
                </a:solidFill>
              </a:defRPr>
            </a:lvl1pPr>
          </a:lstStyle>
          <a:p>
            <a:pPr/>
            <a:r>
              <a:t>NARRAZIONE SINTAGMATICA</a:t>
            </a:r>
          </a:p>
        </p:txBody>
      </p:sp>
      <p:sp>
        <p:nvSpPr>
          <p:cNvPr id="179" name="AVVENIMENTO LINEARE"/>
          <p:cNvSpPr txBox="1"/>
          <p:nvPr>
            <p:ph type="body" sz="quarter" idx="1"/>
          </p:nvPr>
        </p:nvSpPr>
        <p:spPr>
          <a:xfrm>
            <a:off x="611895" y="430825"/>
            <a:ext cx="10160001" cy="1087399"/>
          </a:xfrm>
          <a:prstGeom prst="rect">
            <a:avLst/>
          </a:prstGeom>
        </p:spPr>
        <p:txBody>
          <a:bodyPr anchor="ctr"/>
          <a:lstStyle>
            <a:lvl1pPr>
              <a:defRPr sz="5900">
                <a:solidFill>
                  <a:srgbClr val="005493"/>
                </a:solidFill>
              </a:defRPr>
            </a:lvl1pPr>
          </a:lstStyle>
          <a:p>
            <a:pPr/>
            <a:r>
              <a:t>AVVENIMENTO LINEARE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ageCurlDouble"/>
      </p:transition>
    </mc:Choice>
    <mc:Choice xmlns:p14="http://schemas.microsoft.com/office/powerpoint/2010/main" Requires="p14">
      <p:transition spd="med" advClick="1" p14:dur="1000">
        <p14:prism dir="d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9" grpId="2"/>
      <p:bldP build="whole" bldLvl="1" animBg="1" rev="0" advAuto="0" spid="178" grpId="3"/>
      <p:bldP build="whole" bldLvl="1" animBg="1" rev="0" advAuto="0" spid="17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128844119-ritratto-integrale-di-giovane-bella-donna-castana-che-fa-la-doccia-nel-bagno-con-la-spugna-vapore.jpg" descr="128844119-ritratto-integrale-di-giovane-bella-donna-castana-che-fa-la-doccia-nel-bagno-con-la-spugna-vapore.jpg"/>
          <p:cNvPicPr>
            <a:picLocks noChangeAspect="1"/>
          </p:cNvPicPr>
          <p:nvPr>
            <p:ph type="pic" idx="22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 rot="660000">
            <a:off x="8625817" y="1363712"/>
            <a:ext cx="8211738" cy="9146737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182" name="be37eb904816c8c7bd13d82d99ac09e8--camera.jpg" descr="be37eb904816c8c7bd13d82d99ac09e8--camera.jpg"/>
          <p:cNvPicPr>
            <a:picLocks noChangeAspect="1"/>
          </p:cNvPicPr>
          <p:nvPr>
            <p:ph type="pic" idx="23"/>
          </p:nvPr>
        </p:nvPicPr>
        <p:blipFill>
          <a:blip r:embed="rId3">
            <a:extLst/>
          </a:blip>
          <a:srcRect l="1084" t="764" r="1084" b="1697"/>
          <a:stretch>
            <a:fillRect/>
          </a:stretch>
        </p:blipFill>
        <p:spPr>
          <a:xfrm rot="21120000">
            <a:off x="1904813" y="1094775"/>
            <a:ext cx="7803807" cy="11526630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183" name="person-sleeping-bed-background_23-2148158293.jpg.avif" descr="person-sleeping-bed-background_23-2148158293.jpg.avif"/>
          <p:cNvPicPr>
            <a:picLocks noChangeAspect="0"/>
          </p:cNvPicPr>
          <p:nvPr>
            <p:ph type="pic" idx="21"/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5205289" y="4217918"/>
            <a:ext cx="8710462" cy="7920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ageCurlDouble"/>
      </p:transition>
    </mc:Choice>
    <mc:Choice xmlns:p14="http://schemas.microsoft.com/office/powerpoint/2010/main" Requires="p14">
      <p:transition spd="med" advClick="1" p14:dur="1000">
        <p14:prism dir="d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2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7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3" grpId="3"/>
      <p:bldP build="whole" bldLvl="1" animBg="1" rev="0" advAuto="0" spid="181" grpId="2"/>
      <p:bldP build="whole" bldLvl="1" animBg="1" rev="0" advAuto="0" spid="18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AVVENIMENTO LINEARE"/>
          <p:cNvSpPr txBox="1"/>
          <p:nvPr>
            <p:ph type="title"/>
          </p:nvPr>
        </p:nvSpPr>
        <p:spPr>
          <a:xfrm>
            <a:off x="1524000" y="736600"/>
            <a:ext cx="21336000" cy="2667000"/>
          </a:xfrm>
          <a:prstGeom prst="rect">
            <a:avLst/>
          </a:prstGeom>
        </p:spPr>
        <p:txBody>
          <a:bodyPr/>
          <a:lstStyle/>
          <a:p>
            <a:pPr/>
            <a:r>
              <a:t>AVVENIMENTO LINEARE</a:t>
            </a:r>
          </a:p>
        </p:txBody>
      </p:sp>
      <p:sp>
        <p:nvSpPr>
          <p:cNvPr id="186" name="Maria sbatte la tovaglia in giardino…"/>
          <p:cNvSpPr txBox="1"/>
          <p:nvPr>
            <p:ph type="body" idx="1"/>
          </p:nvPr>
        </p:nvSpPr>
        <p:spPr>
          <a:xfrm>
            <a:off x="1334425" y="3625850"/>
            <a:ext cx="21336001" cy="8949819"/>
          </a:xfrm>
          <a:prstGeom prst="rect">
            <a:avLst/>
          </a:prstGeom>
        </p:spPr>
        <p:txBody>
          <a:bodyPr/>
          <a:lstStyle/>
          <a:p>
            <a:pPr marL="847725" indent="-847725" algn="just" defTabSz="734694">
              <a:spcBef>
                <a:spcPts val="4900"/>
              </a:spcBef>
              <a:buClr>
                <a:srgbClr val="A29A85"/>
              </a:buClr>
              <a:buSzPct val="96428"/>
              <a:buAutoNum type="arabicPeriod" startAt="1"/>
              <a:defRPr sz="4984"/>
            </a:pPr>
            <a:r>
              <a:t>Maria sbatte la tovaglia in giardino</a:t>
            </a:r>
          </a:p>
          <a:p>
            <a:pPr marL="847725" indent="-847725" algn="just" defTabSz="734694">
              <a:spcBef>
                <a:spcPts val="1300"/>
              </a:spcBef>
              <a:buClr>
                <a:srgbClr val="A29A85"/>
              </a:buClr>
              <a:buSzPct val="96428"/>
              <a:buAutoNum type="arabicPeriod" startAt="1"/>
              <a:defRPr sz="4984"/>
            </a:pPr>
            <a:r>
              <a:t>rientra in casa e ripone la tovaglia</a:t>
            </a:r>
          </a:p>
          <a:p>
            <a:pPr marL="847725" indent="-847725" algn="just" defTabSz="734694">
              <a:spcBef>
                <a:spcPts val="1300"/>
              </a:spcBef>
              <a:buClr>
                <a:srgbClr val="A29A85"/>
              </a:buClr>
              <a:buSzPct val="96428"/>
              <a:buAutoNum type="arabicPeriod" startAt="1"/>
              <a:defRPr sz="4984"/>
            </a:pPr>
            <a:r>
              <a:t>chiude la credenza</a:t>
            </a:r>
          </a:p>
          <a:p>
            <a:pPr marL="847725" indent="-847725" algn="just" defTabSz="734694">
              <a:spcBef>
                <a:spcPts val="1300"/>
              </a:spcBef>
              <a:buClr>
                <a:srgbClr val="A29A85"/>
              </a:buClr>
              <a:buSzPct val="96428"/>
              <a:buAutoNum type="arabicPeriod" startAt="1"/>
              <a:defRPr sz="4984"/>
            </a:pPr>
            <a:r>
              <a:t>bacia la nonna e la zia</a:t>
            </a:r>
          </a:p>
          <a:p>
            <a:pPr marL="847725" indent="-847725" algn="just" defTabSz="734694">
              <a:spcBef>
                <a:spcPts val="1300"/>
              </a:spcBef>
              <a:buClr>
                <a:srgbClr val="A29A85"/>
              </a:buClr>
              <a:buSzPct val="96428"/>
              <a:buAutoNum type="arabicPeriod" startAt="1"/>
              <a:defRPr sz="4984"/>
            </a:pPr>
            <a:r>
              <a:t>sale le scale per andare in camera</a:t>
            </a:r>
          </a:p>
          <a:p>
            <a:pPr marL="847725" indent="-847725" algn="just" defTabSz="734694">
              <a:spcBef>
                <a:spcPts val="1300"/>
              </a:spcBef>
              <a:buClr>
                <a:srgbClr val="A29A85"/>
              </a:buClr>
              <a:buSzPct val="96428"/>
              <a:buAutoNum type="arabicPeriod" startAt="1"/>
              <a:defRPr sz="4984"/>
            </a:pPr>
            <a:r>
              <a:t>comincia a svestirsi sulle scale</a:t>
            </a:r>
          </a:p>
          <a:p>
            <a:pPr marL="847725" indent="-847725" algn="just" defTabSz="734694">
              <a:spcBef>
                <a:spcPts val="1300"/>
              </a:spcBef>
              <a:buClr>
                <a:srgbClr val="A29A85"/>
              </a:buClr>
              <a:buSzPct val="96428"/>
              <a:buAutoNum type="arabicPeriod" startAt="1"/>
              <a:defRPr sz="4984"/>
            </a:pPr>
            <a:r>
              <a:t>arrivata in camera, lancia i vestiti sulle sedie</a:t>
            </a:r>
          </a:p>
          <a:p>
            <a:pPr marL="847725" indent="-847725" algn="just" defTabSz="734694">
              <a:spcBef>
                <a:spcPts val="1300"/>
              </a:spcBef>
              <a:buClr>
                <a:srgbClr val="A29A85"/>
              </a:buClr>
              <a:buSzPct val="96428"/>
              <a:buAutoNum type="arabicPeriod" startAt="1"/>
              <a:defRPr sz="4984"/>
            </a:pPr>
            <a:r>
              <a:t>fa una rapida doccia</a:t>
            </a:r>
          </a:p>
          <a:p>
            <a:pPr marL="847725" indent="-847725" algn="just" defTabSz="734694">
              <a:spcBef>
                <a:spcPts val="1300"/>
              </a:spcBef>
              <a:buClr>
                <a:srgbClr val="A29A85"/>
              </a:buClr>
              <a:buSzPct val="96428"/>
              <a:buAutoNum type="arabicPeriod" startAt="1"/>
              <a:defRPr sz="4984"/>
            </a:pPr>
            <a:r>
              <a:t>indossa la camicia da notte, con la pelle umida</a:t>
            </a:r>
          </a:p>
          <a:p>
            <a:pPr marL="847725" indent="-847725" algn="just" defTabSz="734694">
              <a:spcBef>
                <a:spcPts val="1300"/>
              </a:spcBef>
              <a:buClr>
                <a:srgbClr val="A29A85"/>
              </a:buClr>
              <a:buSzPct val="96428"/>
              <a:buAutoNum type="arabicPeriod" startAt="1"/>
              <a:defRPr sz="4984"/>
            </a:pPr>
            <a:r>
              <a:t>si getta sul letto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ageCurlDouble"/>
      </p:transition>
    </mc:Choice>
    <mc:Choice xmlns:p14="http://schemas.microsoft.com/office/powerpoint/2010/main" Requires="p14">
      <p:transition spd="med" advClick="1" p14:dur="1000">
        <p14:prism dir="d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Class="entr" nodeType="with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1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1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6" grpId="2"/>
      <p:bldP build="whole" bldLvl="1" animBg="1" rev="0" advAuto="0" spid="18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RICOSTRUZIONE A RITROSO"/>
          <p:cNvSpPr txBox="1"/>
          <p:nvPr>
            <p:ph type="title"/>
          </p:nvPr>
        </p:nvSpPr>
        <p:spPr>
          <a:xfrm>
            <a:off x="1524000" y="762000"/>
            <a:ext cx="21336000" cy="1624862"/>
          </a:xfrm>
          <a:prstGeom prst="rect">
            <a:avLst/>
          </a:prstGeom>
        </p:spPr>
        <p:txBody>
          <a:bodyPr/>
          <a:lstStyle/>
          <a:p>
            <a:pPr/>
            <a:r>
              <a:t>RICOSTRUZIONE A RITROSO</a:t>
            </a:r>
          </a:p>
        </p:txBody>
      </p:sp>
      <p:graphicFrame>
        <p:nvGraphicFramePr>
          <p:cNvPr id="189" name="Tabella 1"/>
          <p:cNvGraphicFramePr/>
          <p:nvPr/>
        </p:nvGraphicFramePr>
        <p:xfrm>
          <a:off x="2299440" y="3723728"/>
          <a:ext cx="10668001" cy="80010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9253276"/>
                <a:gridCol w="11037236"/>
              </a:tblGrid>
              <a:tr h="762000">
                <a:tc>
                  <a:txBody>
                    <a:bodyPr/>
                    <a:lstStyle/>
                    <a:p>
                      <a:pPr defTabSz="914400">
                        <a:tabLst>
                          <a:tab pos="12827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3D3E3F">
                              <a:alpha val="90000"/>
                            </a:srgbClr>
                          </a:solidFill>
                        </a:rPr>
                        <a:t>CRONOLOGICA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53585F"/>
                      </a:solidFill>
                      <a:miter lim="400000"/>
                    </a:lnL>
                    <a:lnR w="38100">
                      <a:solidFill>
                        <a:srgbClr val="53585F"/>
                      </a:solidFill>
                      <a:miter lim="400000"/>
                    </a:lnR>
                    <a:lnT w="38100">
                      <a:solidFill>
                        <a:srgbClr val="53585F"/>
                      </a:solidFill>
                      <a:miter lim="400000"/>
                    </a:lnT>
                    <a:lnB w="38100">
                      <a:solidFill>
                        <a:srgbClr val="53585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827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3D3E3F">
                              <a:alpha val="90000"/>
                            </a:srgbClr>
                          </a:solidFill>
                        </a:rPr>
                        <a:t>MEDIANTE NESSI CAUSALI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53585F"/>
                      </a:solidFill>
                      <a:miter lim="400000"/>
                    </a:lnL>
                    <a:lnR w="38100">
                      <a:solidFill>
                        <a:srgbClr val="53585F"/>
                      </a:solidFill>
                      <a:miter lim="400000"/>
                    </a:lnR>
                    <a:lnT w="38100">
                      <a:solidFill>
                        <a:srgbClr val="53585F"/>
                      </a:solidFill>
                      <a:miter lim="400000"/>
                    </a:lnT>
                    <a:lnB w="38100">
                      <a:solidFill>
                        <a:srgbClr val="53585F"/>
                      </a:solidFill>
                      <a:miter lim="400000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just" defTabSz="914400">
                        <a:tabLst>
                          <a:tab pos="12827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3D3E3F">
                              <a:alpha val="90000"/>
                            </a:srgbClr>
                          </a:solidFill>
                        </a:rPr>
                        <a:t>Maria si getta sul letto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53585F"/>
                      </a:solidFill>
                      <a:miter lim="400000"/>
                    </a:lnL>
                    <a:lnR w="38100">
                      <a:solidFill>
                        <a:srgbClr val="53585F"/>
                      </a:solidFill>
                      <a:miter lim="400000"/>
                    </a:lnR>
                    <a:lnT w="38100">
                      <a:solidFill>
                        <a:srgbClr val="53585F"/>
                      </a:solidFill>
                      <a:miter lim="400000"/>
                    </a:lnT>
                    <a:lnB w="38100">
                      <a:solidFill>
                        <a:srgbClr val="53585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tabLst>
                          <a:tab pos="12827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3D3E3F">
                              <a:alpha val="90000"/>
                            </a:srgbClr>
                          </a:solidFill>
                        </a:rPr>
                        <a:t>Maria si getta sul letto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53585F"/>
                      </a:solidFill>
                      <a:miter lim="400000"/>
                    </a:lnL>
                    <a:lnR w="38100">
                      <a:solidFill>
                        <a:srgbClr val="53585F"/>
                      </a:solidFill>
                      <a:miter lim="400000"/>
                    </a:lnR>
                    <a:lnT w="38100">
                      <a:solidFill>
                        <a:srgbClr val="53585F"/>
                      </a:solidFill>
                      <a:miter lim="400000"/>
                    </a:lnT>
                    <a:lnB w="38100">
                      <a:solidFill>
                        <a:srgbClr val="53585F"/>
                      </a:solidFill>
                      <a:miter lim="400000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just" defTabSz="914400">
                        <a:tabLst>
                          <a:tab pos="12827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3D3E3F">
                              <a:alpha val="90000"/>
                            </a:srgbClr>
                          </a:solidFill>
                        </a:rPr>
                        <a:t>DOPO avere indossato la camicia …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53585F"/>
                      </a:solidFill>
                      <a:miter lim="400000"/>
                    </a:lnL>
                    <a:lnR w="38100">
                      <a:solidFill>
                        <a:srgbClr val="53585F"/>
                      </a:solidFill>
                      <a:miter lim="400000"/>
                    </a:lnR>
                    <a:lnT w="38100">
                      <a:solidFill>
                        <a:srgbClr val="53585F"/>
                      </a:solidFill>
                      <a:miter lim="400000"/>
                    </a:lnT>
                    <a:lnB w="38100">
                      <a:solidFill>
                        <a:srgbClr val="53585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tabLst>
                          <a:tab pos="12827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3D3E3F">
                              <a:alpha val="90000"/>
                            </a:srgbClr>
                          </a:solidFill>
                        </a:rPr>
                        <a:t>dal contatto con la camicia, il corpo umido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53585F"/>
                      </a:solidFill>
                      <a:miter lim="400000"/>
                    </a:lnL>
                    <a:lnR w="38100">
                      <a:solidFill>
                        <a:srgbClr val="53585F"/>
                      </a:solidFill>
                      <a:miter lim="400000"/>
                    </a:lnR>
                    <a:lnT w="38100">
                      <a:solidFill>
                        <a:srgbClr val="53585F"/>
                      </a:solidFill>
                      <a:miter lim="400000"/>
                    </a:lnT>
                    <a:lnB w="38100">
                      <a:solidFill>
                        <a:srgbClr val="53585F"/>
                      </a:solidFill>
                      <a:miter lim="400000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just" defTabSz="914400">
                        <a:tabLst>
                          <a:tab pos="12827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3D3E3F">
                              <a:alpha val="90000"/>
                            </a:srgbClr>
                          </a:solidFill>
                        </a:rPr>
                        <a:t>aveva fatto una rapida doccia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53585F"/>
                      </a:solidFill>
                      <a:miter lim="400000"/>
                    </a:lnL>
                    <a:lnR w="38100">
                      <a:solidFill>
                        <a:srgbClr val="53585F"/>
                      </a:solidFill>
                      <a:miter lim="400000"/>
                    </a:lnR>
                    <a:lnT w="38100">
                      <a:solidFill>
                        <a:srgbClr val="53585F"/>
                      </a:solidFill>
                      <a:miter lim="400000"/>
                    </a:lnT>
                    <a:lnB w="38100">
                      <a:solidFill>
                        <a:srgbClr val="53585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tabLst>
                          <a:tab pos="12827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3D3E3F">
                              <a:alpha val="90000"/>
                            </a:srgbClr>
                          </a:solidFill>
                        </a:rPr>
                        <a:t>per la rapida doccia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53585F"/>
                      </a:solidFill>
                      <a:miter lim="400000"/>
                    </a:lnL>
                    <a:lnR w="38100">
                      <a:solidFill>
                        <a:srgbClr val="53585F"/>
                      </a:solidFill>
                      <a:miter lim="400000"/>
                    </a:lnR>
                    <a:lnT w="38100">
                      <a:solidFill>
                        <a:srgbClr val="53585F"/>
                      </a:solidFill>
                      <a:miter lim="400000"/>
                    </a:lnT>
                    <a:lnB w="38100">
                      <a:solidFill>
                        <a:srgbClr val="53585F"/>
                      </a:solidFill>
                      <a:miter lim="400000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just" defTabSz="914400">
                        <a:tabLst>
                          <a:tab pos="12827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3D3E3F">
                              <a:alpha val="90000"/>
                            </a:srgbClr>
                          </a:solidFill>
                        </a:rPr>
                        <a:t>DOPO aver lanciato i vestiti sulle sedie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53585F"/>
                      </a:solidFill>
                      <a:miter lim="400000"/>
                    </a:lnL>
                    <a:lnR w="38100">
                      <a:solidFill>
                        <a:srgbClr val="53585F"/>
                      </a:solidFill>
                      <a:miter lim="400000"/>
                    </a:lnR>
                    <a:lnT w="38100">
                      <a:solidFill>
                        <a:srgbClr val="53585F"/>
                      </a:solidFill>
                      <a:miter lim="400000"/>
                    </a:lnT>
                    <a:lnB w="38100">
                      <a:solidFill>
                        <a:srgbClr val="53585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tabLst>
                          <a:tab pos="12827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3D3E3F">
                              <a:alpha val="90000"/>
                            </a:srgbClr>
                          </a:solidFill>
                        </a:rPr>
                        <a:t>I vestiti sulle sedie, dove li aveva gettati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53585F"/>
                      </a:solidFill>
                      <a:miter lim="400000"/>
                    </a:lnL>
                    <a:lnR w="38100">
                      <a:solidFill>
                        <a:srgbClr val="53585F"/>
                      </a:solidFill>
                      <a:miter lim="400000"/>
                    </a:lnR>
                    <a:lnT w="38100">
                      <a:solidFill>
                        <a:srgbClr val="53585F"/>
                      </a:solidFill>
                      <a:miter lim="400000"/>
                    </a:lnT>
                    <a:lnB w="38100">
                      <a:solidFill>
                        <a:srgbClr val="53585F"/>
                      </a:solidFill>
                      <a:miter lim="400000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just" defTabSz="914400">
                        <a:tabLst>
                          <a:tab pos="12827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3D3E3F">
                              <a:alpha val="90000"/>
                            </a:srgbClr>
                          </a:solidFill>
                        </a:rPr>
                        <a:t>Salendo in camera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53585F"/>
                      </a:solidFill>
                      <a:miter lim="400000"/>
                    </a:lnL>
                    <a:lnR w="38100">
                      <a:solidFill>
                        <a:srgbClr val="53585F"/>
                      </a:solidFill>
                      <a:miter lim="400000"/>
                    </a:lnR>
                    <a:lnT w="38100">
                      <a:solidFill>
                        <a:srgbClr val="53585F"/>
                      </a:solidFill>
                      <a:miter lim="400000"/>
                    </a:lnT>
                    <a:lnB w="38100">
                      <a:solidFill>
                        <a:srgbClr val="53585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tabLst>
                          <a:tab pos="12827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3D3E3F">
                              <a:alpha val="90000"/>
                            </a:srgbClr>
                          </a:solidFill>
                        </a:rPr>
                        <a:t>aveva l’abitudine di cominciare a spogliarsi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53585F"/>
                      </a:solidFill>
                      <a:miter lim="400000"/>
                    </a:lnL>
                    <a:lnR w="38100">
                      <a:solidFill>
                        <a:srgbClr val="53585F"/>
                      </a:solidFill>
                      <a:miter lim="400000"/>
                    </a:lnR>
                    <a:lnT w="38100">
                      <a:solidFill>
                        <a:srgbClr val="53585F"/>
                      </a:solidFill>
                      <a:miter lim="400000"/>
                    </a:lnT>
                    <a:lnB w="38100">
                      <a:solidFill>
                        <a:srgbClr val="53585F"/>
                      </a:solidFill>
                      <a:miter lim="400000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just" defTabSz="914400">
                        <a:tabLst>
                          <a:tab pos="12827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3D3E3F">
                              <a:alpha val="90000"/>
                            </a:srgbClr>
                          </a:solidFill>
                        </a:rPr>
                        <a:t>aveva cominciato a svestirsi sulle scale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53585F"/>
                      </a:solidFill>
                      <a:miter lim="400000"/>
                    </a:lnL>
                    <a:lnR w="38100">
                      <a:solidFill>
                        <a:srgbClr val="53585F"/>
                      </a:solidFill>
                      <a:miter lim="400000"/>
                    </a:lnR>
                    <a:lnT w="38100">
                      <a:solidFill>
                        <a:srgbClr val="53585F"/>
                      </a:solidFill>
                      <a:miter lim="400000"/>
                    </a:lnT>
                    <a:lnB w="38100">
                      <a:solidFill>
                        <a:srgbClr val="53585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tabLst>
                          <a:tab pos="12827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3D3E3F">
                              <a:alpha val="90000"/>
                            </a:srgbClr>
                          </a:solidFill>
                        </a:rPr>
                        <a:t>mentre saliva le scale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53585F"/>
                      </a:solidFill>
                      <a:miter lim="400000"/>
                    </a:lnL>
                    <a:lnR w="38100">
                      <a:solidFill>
                        <a:srgbClr val="53585F"/>
                      </a:solidFill>
                      <a:miter lim="400000"/>
                    </a:lnR>
                    <a:lnT w="38100">
                      <a:solidFill>
                        <a:srgbClr val="53585F"/>
                      </a:solidFill>
                      <a:miter lim="400000"/>
                    </a:lnT>
                    <a:lnB w="38100">
                      <a:solidFill>
                        <a:srgbClr val="53585F"/>
                      </a:solidFill>
                      <a:miter lim="400000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just" defTabSz="914400">
                        <a:tabLst>
                          <a:tab pos="12827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3D3E3F">
                              <a:alpha val="90000"/>
                            </a:srgbClr>
                          </a:solidFill>
                        </a:rPr>
                        <a:t>DOPO aver baciato la nonna e la zia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53585F"/>
                      </a:solidFill>
                      <a:miter lim="400000"/>
                    </a:lnL>
                    <a:lnR w="38100">
                      <a:solidFill>
                        <a:srgbClr val="53585F"/>
                      </a:solidFill>
                      <a:miter lim="400000"/>
                    </a:lnR>
                    <a:lnT w="38100">
                      <a:solidFill>
                        <a:srgbClr val="53585F"/>
                      </a:solidFill>
                      <a:miter lim="400000"/>
                    </a:lnT>
                    <a:lnB w="38100">
                      <a:solidFill>
                        <a:srgbClr val="53585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tabLst>
                          <a:tab pos="12827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3D3E3F">
                              <a:alpha val="90000"/>
                            </a:srgbClr>
                          </a:solidFill>
                        </a:rPr>
                        <a:t>subito dopo aver baciato la nonna e la zia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53585F"/>
                      </a:solidFill>
                      <a:miter lim="400000"/>
                    </a:lnL>
                    <a:lnR w="38100">
                      <a:solidFill>
                        <a:srgbClr val="53585F"/>
                      </a:solidFill>
                      <a:miter lim="400000"/>
                    </a:lnR>
                    <a:lnT w="38100">
                      <a:solidFill>
                        <a:srgbClr val="53585F"/>
                      </a:solidFill>
                      <a:miter lim="400000"/>
                    </a:lnT>
                    <a:lnB w="38100">
                      <a:solidFill>
                        <a:srgbClr val="53585F"/>
                      </a:solidFill>
                      <a:miter lim="400000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just" defTabSz="914400">
                        <a:tabLst>
                          <a:tab pos="12827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3D3E3F">
                              <a:alpha val="90000"/>
                            </a:srgbClr>
                          </a:solidFill>
                        </a:rPr>
                        <a:t>aver rinchiuso la credenza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53585F"/>
                      </a:solidFill>
                      <a:miter lim="400000"/>
                    </a:lnL>
                    <a:lnR w="38100">
                      <a:solidFill>
                        <a:srgbClr val="53585F"/>
                      </a:solidFill>
                      <a:miter lim="400000"/>
                    </a:lnR>
                    <a:lnT w="38100">
                      <a:solidFill>
                        <a:srgbClr val="53585F"/>
                      </a:solidFill>
                      <a:miter lim="400000"/>
                    </a:lnT>
                    <a:lnB w="38100">
                      <a:solidFill>
                        <a:srgbClr val="53585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tabLst>
                          <a:tab pos="12827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3D3E3F">
                              <a:alpha val="90000"/>
                            </a:srgbClr>
                          </a:solidFill>
                        </a:rPr>
                        <a:t>aver richiuso la credenza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53585F"/>
                      </a:solidFill>
                      <a:miter lim="400000"/>
                    </a:lnL>
                    <a:lnR w="38100">
                      <a:solidFill>
                        <a:srgbClr val="53585F"/>
                      </a:solidFill>
                      <a:miter lim="400000"/>
                    </a:lnR>
                    <a:lnT w="38100">
                      <a:solidFill>
                        <a:srgbClr val="53585F"/>
                      </a:solidFill>
                      <a:miter lim="400000"/>
                    </a:lnT>
                    <a:lnB w="38100">
                      <a:solidFill>
                        <a:srgbClr val="53585F"/>
                      </a:solidFill>
                      <a:miter lim="400000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just" defTabSz="914400">
                        <a:tabLst>
                          <a:tab pos="12827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3D3E3F">
                              <a:alpha val="90000"/>
                            </a:srgbClr>
                          </a:solidFill>
                        </a:rPr>
                        <a:t>in cui ha riposto la tovaglia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53585F"/>
                      </a:solidFill>
                      <a:miter lim="400000"/>
                    </a:lnL>
                    <a:lnR w="38100">
                      <a:solidFill>
                        <a:srgbClr val="53585F"/>
                      </a:solidFill>
                      <a:miter lim="400000"/>
                    </a:lnR>
                    <a:lnT w="38100">
                      <a:solidFill>
                        <a:srgbClr val="53585F"/>
                      </a:solidFill>
                      <a:miter lim="400000"/>
                    </a:lnT>
                    <a:lnB w="38100">
                      <a:solidFill>
                        <a:srgbClr val="53585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tabLst>
                          <a:tab pos="12827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3D3E3F">
                              <a:alpha val="90000"/>
                            </a:srgbClr>
                          </a:solidFill>
                        </a:rPr>
                        <a:t>IN CUI aveva riposto la tovaglia senza briciole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53585F"/>
                      </a:solidFill>
                      <a:miter lim="400000"/>
                    </a:lnL>
                    <a:lnR w="38100">
                      <a:solidFill>
                        <a:srgbClr val="53585F"/>
                      </a:solidFill>
                      <a:miter lim="400000"/>
                    </a:lnR>
                    <a:lnT w="38100">
                      <a:solidFill>
                        <a:srgbClr val="53585F"/>
                      </a:solidFill>
                      <a:miter lim="400000"/>
                    </a:lnT>
                    <a:lnB w="38100">
                      <a:solidFill>
                        <a:srgbClr val="53585F"/>
                      </a:solidFill>
                      <a:miter lim="400000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just" defTabSz="914400">
                        <a:tabLst>
                          <a:tab pos="12827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3D3E3F">
                              <a:alpha val="90000"/>
                            </a:srgbClr>
                          </a:solidFill>
                        </a:rPr>
                        <a:t>sbattuta PRIMA in giardino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53585F"/>
                      </a:solidFill>
                      <a:miter lim="400000"/>
                    </a:lnL>
                    <a:lnR w="38100">
                      <a:solidFill>
                        <a:srgbClr val="53585F"/>
                      </a:solidFill>
                      <a:miter lim="400000"/>
                    </a:lnR>
                    <a:lnT w="38100">
                      <a:solidFill>
                        <a:srgbClr val="53585F"/>
                      </a:solidFill>
                      <a:miter lim="400000"/>
                    </a:lnT>
                    <a:lnB w="38100">
                      <a:solidFill>
                        <a:srgbClr val="53585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tabLst>
                          <a:tab pos="12827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3D3E3F">
                              <a:alpha val="90000"/>
                            </a:srgbClr>
                          </a:solidFill>
                        </a:rPr>
                        <a:t>DATO CHE l’aveva sbattuta in giardino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53585F"/>
                      </a:solidFill>
                      <a:miter lim="400000"/>
                    </a:lnL>
                    <a:lnR w="38100">
                      <a:solidFill>
                        <a:srgbClr val="53585F"/>
                      </a:solidFill>
                      <a:miter lim="400000"/>
                    </a:lnR>
                    <a:lnT w="38100">
                      <a:solidFill>
                        <a:srgbClr val="53585F"/>
                      </a:solidFill>
                      <a:miter lim="400000"/>
                    </a:lnT>
                    <a:lnB w="38100">
                      <a:solidFill>
                        <a:srgbClr val="53585F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ageCurlDouble"/>
      </p:transition>
    </mc:Choice>
    <mc:Choice xmlns:p14="http://schemas.microsoft.com/office/powerpoint/2010/main" Requires="p14">
      <p:transition spd="med" advClick="1" p14:dur="1000">
        <p14:prism dir="d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8" grpId="1"/>
      <p:bldP build="whole" bldLvl="1" animBg="1" rev="0" advAuto="0" spid="189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h53mrc.jpeg" descr="h53mrc.jpeg"/>
          <p:cNvPicPr>
            <a:picLocks noChangeAspect="0"/>
          </p:cNvPicPr>
          <p:nvPr>
            <p:ph type="pic" idx="2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5588997" y="235133"/>
            <a:ext cx="13206007" cy="10505607"/>
          </a:xfrm>
          <a:prstGeom prst="rect">
            <a:avLst/>
          </a:prstGeom>
        </p:spPr>
      </p:pic>
      <p:sp>
        <p:nvSpPr>
          <p:cNvPr id="126" name="RACCONTARE …"/>
          <p:cNvSpPr txBox="1"/>
          <p:nvPr>
            <p:ph type="title"/>
          </p:nvPr>
        </p:nvSpPr>
        <p:spPr>
          <a:xfrm>
            <a:off x="1524000" y="10735239"/>
            <a:ext cx="21336000" cy="2286001"/>
          </a:xfrm>
          <a:prstGeom prst="rect">
            <a:avLst/>
          </a:prstGeom>
        </p:spPr>
        <p:txBody>
          <a:bodyPr/>
          <a:lstStyle>
            <a:lvl1pPr>
              <a:defRPr b="1" sz="14400">
                <a:solidFill>
                  <a:schemeClr val="accent1">
                    <a:satOff val="-2410"/>
                    <a:lumOff val="-16942"/>
                  </a:schemeClr>
                </a:solidFill>
              </a:defRPr>
            </a:lvl1pPr>
          </a:lstStyle>
          <a:p>
            <a:pPr/>
            <a:r>
              <a:t>RACCONTARE …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ageCurlDouble"/>
      </p:transition>
    </mc:Choice>
    <mc:Choice xmlns:p14="http://schemas.microsoft.com/office/powerpoint/2010/main" Requires="p14">
      <p:transition spd="med" advClick="1" p14:dur="1000">
        <p14:prism dir="d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5" grpId="1"/>
      <p:bldP build="whole" bldLvl="1" animBg="1" rev="0" advAuto="0" spid="126" grpId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eventi-per-famiglie-e-bambini-nelle-marche-720x400.jpg" descr="eventi-per-famiglie-e-bambini-nelle-marche-720x400.jp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6053045" y="2064003"/>
            <a:ext cx="16934631" cy="9408128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192" name="NARRAZIONE SINTAGMATICA"/>
          <p:cNvSpPr txBox="1"/>
          <p:nvPr>
            <p:ph type="title"/>
          </p:nvPr>
        </p:nvSpPr>
        <p:spPr>
          <a:xfrm>
            <a:off x="2218167" y="11433534"/>
            <a:ext cx="21919973" cy="18527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satOff val="-2410"/>
                    <a:lumOff val="-16942"/>
                  </a:schemeClr>
                </a:solidFill>
              </a:defRPr>
            </a:lvl1pPr>
          </a:lstStyle>
          <a:p>
            <a:pPr/>
            <a:r>
              <a:t>NARRAZIONE SINTAGMATICA</a:t>
            </a:r>
          </a:p>
        </p:txBody>
      </p:sp>
      <p:sp>
        <p:nvSpPr>
          <p:cNvPr id="193" name="AVVENIMENTO NON LINEARE"/>
          <p:cNvSpPr txBox="1"/>
          <p:nvPr>
            <p:ph type="body" sz="quarter" idx="1"/>
          </p:nvPr>
        </p:nvSpPr>
        <p:spPr>
          <a:xfrm>
            <a:off x="919953" y="426815"/>
            <a:ext cx="11834655" cy="151898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005493"/>
                </a:solidFill>
              </a:defRPr>
            </a:lvl1pPr>
          </a:lstStyle>
          <a:p>
            <a:pPr/>
            <a:r>
              <a:t>AVVENIMENTO NON LINEARE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ageCurlDouble"/>
      </p:transition>
    </mc:Choice>
    <mc:Choice xmlns:p14="http://schemas.microsoft.com/office/powerpoint/2010/main" Requires="p14">
      <p:transition spd="med" advClick="1" p14:dur="1000">
        <p14:prism dir="d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2" grpId="3"/>
      <p:bldP build="whole" bldLvl="1" animBg="1" rev="0" advAuto="0" spid="191" grpId="1"/>
      <p:bldP build="whole" bldLvl="1" animBg="1" rev="0" advAuto="0" spid="193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I «PASSI» DA COMPIERE …"/>
          <p:cNvSpPr txBox="1"/>
          <p:nvPr>
            <p:ph type="title"/>
          </p:nvPr>
        </p:nvSpPr>
        <p:spPr>
          <a:xfrm>
            <a:off x="1524000" y="736600"/>
            <a:ext cx="21336000" cy="2667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satOff val="-2410"/>
                    <a:lumOff val="-29356"/>
                  </a:schemeClr>
                </a:solidFill>
              </a:defRPr>
            </a:lvl1pPr>
          </a:lstStyle>
          <a:p>
            <a:pPr/>
            <a:r>
              <a:t>I «PASSI» DA COMPIERE …</a:t>
            </a:r>
          </a:p>
        </p:txBody>
      </p:sp>
      <p:sp>
        <p:nvSpPr>
          <p:cNvPr id="196" name="lo SCHEMA dell’avveniment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952500" indent="-952500" algn="just">
              <a:buClr>
                <a:srgbClr val="A29A85"/>
              </a:buClr>
              <a:buSzPct val="96428"/>
              <a:buAutoNum type="arabicPeriod" startAt="1"/>
            </a:pPr>
            <a:r>
              <a:t>lo SCHEMA dell’avvenimento</a:t>
            </a:r>
          </a:p>
          <a:p>
            <a:pPr marL="952500" indent="-952500" algn="just">
              <a:buClr>
                <a:srgbClr val="A29A85"/>
              </a:buClr>
              <a:buSzPct val="96428"/>
              <a:buAutoNum type="arabicPeriod" startAt="1"/>
            </a:pPr>
            <a:r>
              <a:t>la LOGICA della ripetizione: condizioni soggettive e storiche; diversi attori; diversi punti di vista</a:t>
            </a:r>
          </a:p>
          <a:p>
            <a:pPr marL="952500" indent="-952500" algn="just">
              <a:buClr>
                <a:srgbClr val="A29A85"/>
              </a:buClr>
              <a:buSzPct val="96428"/>
              <a:buAutoNum type="arabicPeriod" startAt="1"/>
            </a:pPr>
            <a:r>
              <a:t>la GRAFICA del testo: ordine di disposizione dei «blocchi»</a:t>
            </a:r>
          </a:p>
          <a:p>
            <a:pPr marL="952500" indent="-952500" algn="just">
              <a:buClr>
                <a:srgbClr val="A29A85"/>
              </a:buClr>
              <a:buSzPct val="96428"/>
              <a:buAutoNum type="arabicPeriod" startAt="1"/>
            </a:pPr>
            <a:r>
              <a:t>le VARIAZIONI all’interno dello schema per vivacizzare il racconto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ageCurlDouble"/>
      </p:transition>
    </mc:Choice>
    <mc:Choice xmlns:p14="http://schemas.microsoft.com/office/powerpoint/2010/main" Requires="p14">
      <p:transition spd="med" advClick="1" p14:dur="1000">
        <p14:prism dir="d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Class="entr" nodeType="with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5" grpId="1"/>
      <p:bldP build="p" bldLvl="5" animBg="1" rev="0" advAuto="0" spid="196" grpId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Treedom-copertina-westfalia-musicista-pittrice-foresta2-720x406.jpeg" descr="Treedom-copertina-westfalia-musicista-pittrice-foresta2-720x406.jpe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13229851" y="4703943"/>
            <a:ext cx="10320890" cy="5819835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199" name="UN ESEMPIO: IL VIAGGI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UN ESEMPIO: IL VIAGGIO</a:t>
            </a:r>
          </a:p>
        </p:txBody>
      </p:sp>
      <p:sp>
        <p:nvSpPr>
          <p:cNvPr id="200" name="lo SCHEMA del percorso…"/>
          <p:cNvSpPr txBox="1"/>
          <p:nvPr>
            <p:ph type="body" sz="half" idx="1"/>
          </p:nvPr>
        </p:nvSpPr>
        <p:spPr>
          <a:xfrm>
            <a:off x="1524000" y="3937000"/>
            <a:ext cx="11746699" cy="8064500"/>
          </a:xfrm>
          <a:prstGeom prst="rect">
            <a:avLst/>
          </a:prstGeom>
        </p:spPr>
        <p:txBody>
          <a:bodyPr/>
          <a:lstStyle/>
          <a:p>
            <a:pPr/>
            <a:r>
              <a:t>lo SCHEMA del percorso</a:t>
            </a:r>
          </a:p>
          <a:p>
            <a:pPr/>
            <a:r>
              <a:t>l’ORDINE di disposizione</a:t>
            </a:r>
          </a:p>
          <a:p>
            <a:pPr/>
            <a:r>
              <a:t>il NARRATORE</a:t>
            </a:r>
          </a:p>
          <a:p>
            <a:pPr/>
            <a:r>
              <a:t>il PUNTO DI VISTA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ageCurlDouble"/>
      </p:transition>
    </mc:Choice>
    <mc:Choice xmlns:p14="http://schemas.microsoft.com/office/powerpoint/2010/main" Requires="p14">
      <p:transition spd="med" advClick="1" p14:dur="1000">
        <p14:prism dir="d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3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Class="entr" nodeType="with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8" grpId="2"/>
      <p:bldP build="whole" bldLvl="1" animBg="1" rev="0" advAuto="0" spid="199" grpId="1"/>
      <p:bldP build="p" bldLvl="5" animBg="1" rev="0" advAuto="0" spid="200" grpId="3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LO SCHEMA DEL PERCORSO"/>
          <p:cNvSpPr txBox="1"/>
          <p:nvPr>
            <p:ph type="body" idx="1"/>
          </p:nvPr>
        </p:nvSpPr>
        <p:spPr>
          <a:xfrm>
            <a:off x="1433586" y="969681"/>
            <a:ext cx="21516828" cy="11776638"/>
          </a:xfrm>
          <a:prstGeom prst="rect">
            <a:avLst/>
          </a:prstGeom>
        </p:spPr>
        <p:txBody>
          <a:bodyPr anchor="t"/>
          <a:lstStyle>
            <a:lvl1pPr marL="952500" indent="-952500" algn="just">
              <a:buClr>
                <a:srgbClr val="A29A85"/>
              </a:buClr>
              <a:buSzPct val="96428"/>
              <a:buAutoNum type="arabicPeriod" startAt="1"/>
            </a:lvl1pPr>
          </a:lstStyle>
          <a:p>
            <a:pPr/>
            <a:r>
              <a:t>LO SCHEMA DEL PERCORSO</a:t>
            </a:r>
          </a:p>
        </p:txBody>
      </p:sp>
      <p:graphicFrame>
        <p:nvGraphicFramePr>
          <p:cNvPr id="203" name="Tabella 1"/>
          <p:cNvGraphicFramePr/>
          <p:nvPr/>
        </p:nvGraphicFramePr>
        <p:xfrm>
          <a:off x="2276506" y="2846947"/>
          <a:ext cx="19830988" cy="8001001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0" rtl="0">
                <a:tableStyleId>{2708684C-4D16-4618-839F-0558EEFCDFE6}</a:tableStyleId>
              </a:tblPr>
              <a:tblGrid>
                <a:gridCol w="3084569"/>
                <a:gridCol w="6830924"/>
                <a:gridCol w="4957746"/>
                <a:gridCol w="4957746"/>
              </a:tblGrid>
              <a:tr h="1600200">
                <a:tc>
                  <a:txBody>
                    <a:bodyPr/>
                    <a:lstStyle/>
                    <a:p>
                      <a:pPr defTabSz="647700">
                        <a:tabLst>
                          <a:tab pos="1663700" algn="l"/>
                        </a:tabLst>
                        <a:defRPr sz="42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5493"/>
                      </a:solidFill>
                      <a:miter lim="400000"/>
                    </a:lnL>
                    <a:lnR w="38100">
                      <a:solidFill>
                        <a:srgbClr val="005493"/>
                      </a:solidFill>
                      <a:miter lim="400000"/>
                    </a:lnR>
                    <a:lnT w="38100">
                      <a:solidFill>
                        <a:srgbClr val="005493"/>
                      </a:solidFill>
                      <a:miter lim="400000"/>
                    </a:lnT>
                    <a:lnB w="38100">
                      <a:solidFill>
                        <a:srgbClr val="005493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647700">
                        <a:tabLst>
                          <a:tab pos="16637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chemeClr val="accent1"/>
                          </a:solidFill>
                        </a:rPr>
                        <a:t>PERSONAGGI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5493"/>
                      </a:solidFill>
                      <a:miter lim="400000"/>
                    </a:lnL>
                    <a:lnR w="38100">
                      <a:solidFill>
                        <a:srgbClr val="005493"/>
                      </a:solidFill>
                      <a:miter lim="400000"/>
                    </a:lnR>
                    <a:lnT w="38100">
                      <a:solidFill>
                        <a:srgbClr val="005493"/>
                      </a:solidFill>
                      <a:miter lim="400000"/>
                    </a:lnT>
                    <a:lnB w="38100">
                      <a:solidFill>
                        <a:srgbClr val="005493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647700">
                        <a:tabLst>
                          <a:tab pos="16637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chemeClr val="accent1"/>
                          </a:solidFill>
                        </a:rPr>
                        <a:t>AUTOGRILL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5493"/>
                      </a:solidFill>
                      <a:miter lim="400000"/>
                    </a:lnL>
                    <a:lnR w="38100">
                      <a:solidFill>
                        <a:srgbClr val="005493"/>
                      </a:solidFill>
                      <a:miter lim="400000"/>
                    </a:lnR>
                    <a:lnT w="38100">
                      <a:solidFill>
                        <a:srgbClr val="005493"/>
                      </a:solidFill>
                      <a:miter lim="400000"/>
                    </a:lnT>
                    <a:lnB w="38100">
                      <a:solidFill>
                        <a:srgbClr val="005493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647700">
                        <a:tabLst>
                          <a:tab pos="16637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chemeClr val="accent1"/>
                          </a:solidFill>
                        </a:rPr>
                        <a:t>PARTENZA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5493"/>
                      </a:solidFill>
                      <a:miter lim="400000"/>
                    </a:lnL>
                    <a:lnR w="38100">
                      <a:solidFill>
                        <a:srgbClr val="005493"/>
                      </a:solidFill>
                      <a:miter lim="400000"/>
                    </a:lnR>
                    <a:lnT w="38100">
                      <a:solidFill>
                        <a:srgbClr val="005493"/>
                      </a:solidFill>
                      <a:miter lim="400000"/>
                    </a:lnT>
                    <a:lnB w="38100">
                      <a:solidFill>
                        <a:srgbClr val="005493"/>
                      </a:solidFill>
                      <a:miter lim="400000"/>
                    </a:lnB>
                  </a:tcPr>
                </a:tc>
              </a:tr>
              <a:tr h="1600200">
                <a:tc>
                  <a:txBody>
                    <a:bodyPr/>
                    <a:lstStyle/>
                    <a:p>
                      <a:pPr defTabSz="647700">
                        <a:tabLst>
                          <a:tab pos="16637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818181"/>
                          </a:solidFill>
                        </a:rPr>
                        <a:t>famiglia A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5493"/>
                      </a:solidFill>
                      <a:miter lim="400000"/>
                    </a:lnL>
                    <a:lnR w="38100">
                      <a:solidFill>
                        <a:srgbClr val="005493"/>
                      </a:solidFill>
                      <a:miter lim="400000"/>
                    </a:lnR>
                    <a:lnT w="38100">
                      <a:solidFill>
                        <a:srgbClr val="005493"/>
                      </a:solidFill>
                      <a:miter lim="400000"/>
                    </a:lnT>
                    <a:lnB w="38100">
                      <a:solidFill>
                        <a:srgbClr val="005493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827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53585F"/>
                          </a:solidFill>
                        </a:rPr>
                        <a:t>genitori, 2 figli, la nonna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5493"/>
                      </a:solidFill>
                      <a:miter lim="400000"/>
                    </a:lnL>
                    <a:lnR w="38100">
                      <a:solidFill>
                        <a:srgbClr val="005493"/>
                      </a:solidFill>
                      <a:miter lim="400000"/>
                    </a:lnR>
                    <a:lnT w="38100">
                      <a:solidFill>
                        <a:srgbClr val="005493"/>
                      </a:solidFill>
                      <a:miter lim="400000"/>
                    </a:lnT>
                    <a:lnB w="38100">
                      <a:solidFill>
                        <a:srgbClr val="005493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tabLst>
                          <a:tab pos="12827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53585F"/>
                          </a:solidFill>
                        </a:rPr>
                        <a:t>uno scambio di auto tra fratelli 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5493"/>
                      </a:solidFill>
                      <a:miter lim="400000"/>
                    </a:lnL>
                    <a:lnR w="38100">
                      <a:solidFill>
                        <a:srgbClr val="005493"/>
                      </a:solidFill>
                      <a:miter lim="400000"/>
                    </a:lnR>
                    <a:lnT w="38100">
                      <a:solidFill>
                        <a:srgbClr val="005493"/>
                      </a:solidFill>
                      <a:miter lim="400000"/>
                    </a:lnT>
                    <a:lnB w="38100">
                      <a:solidFill>
                        <a:srgbClr val="005493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tabLst>
                          <a:tab pos="12827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53585F"/>
                          </a:solidFill>
                        </a:rPr>
                        <a:t>il figlio non si trova, la nonna si agita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5493"/>
                      </a:solidFill>
                      <a:miter lim="400000"/>
                    </a:lnL>
                    <a:lnR w="38100">
                      <a:solidFill>
                        <a:srgbClr val="005493"/>
                      </a:solidFill>
                      <a:miter lim="400000"/>
                    </a:lnR>
                    <a:lnT w="38100">
                      <a:solidFill>
                        <a:srgbClr val="005493"/>
                      </a:solidFill>
                      <a:miter lim="400000"/>
                    </a:lnT>
                    <a:lnB w="38100">
                      <a:solidFill>
                        <a:srgbClr val="005493"/>
                      </a:solidFill>
                      <a:miter lim="400000"/>
                    </a:lnB>
                  </a:tcPr>
                </a:tc>
              </a:tr>
              <a:tr h="2616200">
                <a:tc>
                  <a:txBody>
                    <a:bodyPr/>
                    <a:lstStyle/>
                    <a:p>
                      <a:pPr defTabSz="647700">
                        <a:tabLst>
                          <a:tab pos="16637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818181"/>
                          </a:solidFill>
                        </a:rPr>
                        <a:t>famiglia B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5493"/>
                      </a:solidFill>
                      <a:miter lim="400000"/>
                    </a:lnL>
                    <a:lnR w="38100">
                      <a:solidFill>
                        <a:srgbClr val="005493"/>
                      </a:solidFill>
                      <a:miter lim="400000"/>
                    </a:lnR>
                    <a:lnT w="38100">
                      <a:solidFill>
                        <a:srgbClr val="005493"/>
                      </a:solidFill>
                      <a:miter lim="400000"/>
                    </a:lnT>
                    <a:lnB w="38100">
                      <a:solidFill>
                        <a:srgbClr val="005493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827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53585F"/>
                          </a:solidFill>
                        </a:rPr>
                        <a:t>genitori, 1 figlio, l’amico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5493"/>
                      </a:solidFill>
                      <a:miter lim="400000"/>
                    </a:lnL>
                    <a:lnR w="38100">
                      <a:solidFill>
                        <a:srgbClr val="005493"/>
                      </a:solidFill>
                      <a:miter lim="400000"/>
                    </a:lnR>
                    <a:lnT w="38100">
                      <a:solidFill>
                        <a:srgbClr val="005493"/>
                      </a:solidFill>
                      <a:miter lim="400000"/>
                    </a:lnT>
                    <a:lnB w="38100">
                      <a:solidFill>
                        <a:srgbClr val="005493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tabLst>
                          <a:tab pos="12827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53585F"/>
                          </a:solidFill>
                        </a:rPr>
                        <a:t>il padre nota lo scambio, ma è rassicurato: i genitori lo sanno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5493"/>
                      </a:solidFill>
                      <a:miter lim="400000"/>
                    </a:lnL>
                    <a:lnR w="38100">
                      <a:solidFill>
                        <a:srgbClr val="005493"/>
                      </a:solidFill>
                      <a:miter lim="400000"/>
                    </a:lnR>
                    <a:lnT w="38100">
                      <a:solidFill>
                        <a:srgbClr val="005493"/>
                      </a:solidFill>
                      <a:miter lim="400000"/>
                    </a:lnT>
                    <a:lnB w="38100">
                      <a:solidFill>
                        <a:srgbClr val="005493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tabLst>
                          <a:tab pos="12827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53585F"/>
                          </a:solidFill>
                        </a:rPr>
                        <a:t>il viaggio riprende senza problemi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5493"/>
                      </a:solidFill>
                      <a:miter lim="400000"/>
                    </a:lnL>
                    <a:lnR w="38100">
                      <a:solidFill>
                        <a:srgbClr val="005493"/>
                      </a:solidFill>
                      <a:miter lim="400000"/>
                    </a:lnR>
                    <a:lnT w="38100">
                      <a:solidFill>
                        <a:srgbClr val="005493"/>
                      </a:solidFill>
                      <a:miter lim="400000"/>
                    </a:lnT>
                    <a:lnB w="38100">
                      <a:solidFill>
                        <a:srgbClr val="005493"/>
                      </a:solidFill>
                      <a:miter lim="400000"/>
                    </a:lnB>
                  </a:tcPr>
                </a:tc>
              </a:tr>
              <a:tr h="1600200">
                <a:tc>
                  <a:txBody>
                    <a:bodyPr/>
                    <a:lstStyle/>
                    <a:p>
                      <a:pPr defTabSz="647700">
                        <a:tabLst>
                          <a:tab pos="16637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818181"/>
                          </a:solidFill>
                        </a:rPr>
                        <a:t>informazioni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5493"/>
                      </a:solidFill>
                      <a:miter lim="400000"/>
                    </a:lnL>
                    <a:lnR w="38100">
                      <a:solidFill>
                        <a:srgbClr val="005493"/>
                      </a:solidFill>
                      <a:miter lim="400000"/>
                    </a:lnR>
                    <a:lnT w="38100">
                      <a:solidFill>
                        <a:srgbClr val="005493"/>
                      </a:solidFill>
                      <a:miter lim="400000"/>
                    </a:lnT>
                    <a:lnB w="38100">
                      <a:solidFill>
                        <a:srgbClr val="005493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827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53585F"/>
                          </a:solidFill>
                        </a:rPr>
                        <a:t>un figlio A viaggia nell’auto B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5493"/>
                      </a:solidFill>
                      <a:miter lim="400000"/>
                    </a:lnL>
                    <a:lnR w="38100">
                      <a:solidFill>
                        <a:srgbClr val="005493"/>
                      </a:solidFill>
                      <a:miter lim="400000"/>
                    </a:lnR>
                    <a:lnT w="38100">
                      <a:solidFill>
                        <a:srgbClr val="005493"/>
                      </a:solidFill>
                      <a:miter lim="400000"/>
                    </a:lnT>
                    <a:lnB w="38100">
                      <a:solidFill>
                        <a:srgbClr val="005493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tabLst>
                          <a:tab pos="12827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53585F"/>
                          </a:solidFill>
                        </a:rPr>
                        <a:t>il fratello che non parte, va ai servizi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5493"/>
                      </a:solidFill>
                      <a:miter lim="400000"/>
                    </a:lnL>
                    <a:lnR w="38100">
                      <a:solidFill>
                        <a:srgbClr val="005493"/>
                      </a:solidFill>
                      <a:miter lim="400000"/>
                    </a:lnR>
                    <a:lnT w="38100">
                      <a:solidFill>
                        <a:srgbClr val="005493"/>
                      </a:solidFill>
                      <a:miter lim="400000"/>
                    </a:lnT>
                    <a:lnB w="38100">
                      <a:solidFill>
                        <a:srgbClr val="005493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tabLst>
                          <a:tab pos="12827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53585F"/>
                          </a:solidFill>
                        </a:rPr>
                        <a:t>alla ricerca del figlio disperso …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5493"/>
                      </a:solidFill>
                      <a:miter lim="400000"/>
                    </a:lnL>
                    <a:lnR w="38100">
                      <a:solidFill>
                        <a:srgbClr val="005493"/>
                      </a:solidFill>
                      <a:miter lim="400000"/>
                    </a:lnR>
                    <a:lnT w="38100">
                      <a:solidFill>
                        <a:srgbClr val="005493"/>
                      </a:solidFill>
                      <a:miter lim="400000"/>
                    </a:lnT>
                    <a:lnB w="38100">
                      <a:solidFill>
                        <a:srgbClr val="005493"/>
                      </a:solidFill>
                      <a:miter lim="400000"/>
                    </a:lnB>
                  </a:tcPr>
                </a:tc>
              </a:tr>
              <a:tr h="1600200">
                <a:tc>
                  <a:txBody>
                    <a:bodyPr/>
                    <a:lstStyle/>
                    <a:p>
                      <a:pPr defTabSz="647700">
                        <a:tabLst>
                          <a:tab pos="16637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818181"/>
                          </a:solidFill>
                        </a:rPr>
                        <a:t>conclusione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5493"/>
                      </a:solidFill>
                      <a:miter lim="400000"/>
                    </a:lnL>
                    <a:lnR w="38100">
                      <a:solidFill>
                        <a:srgbClr val="005493"/>
                      </a:solidFill>
                      <a:miter lim="400000"/>
                    </a:lnR>
                    <a:lnT w="38100">
                      <a:solidFill>
                        <a:srgbClr val="005493"/>
                      </a:solidFill>
                      <a:miter lim="400000"/>
                    </a:lnT>
                    <a:lnB w="38100">
                      <a:solidFill>
                        <a:srgbClr val="005493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82700" algn="l"/>
                        </a:tabLst>
                        <a:defRPr sz="42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5493"/>
                      </a:solidFill>
                      <a:miter lim="400000"/>
                    </a:lnL>
                    <a:lnR w="38100">
                      <a:solidFill>
                        <a:srgbClr val="005493"/>
                      </a:solidFill>
                      <a:miter lim="400000"/>
                    </a:lnR>
                    <a:lnT w="38100">
                      <a:solidFill>
                        <a:srgbClr val="005493"/>
                      </a:solidFill>
                      <a:miter lim="400000"/>
                    </a:lnT>
                    <a:lnB w="38100">
                      <a:solidFill>
                        <a:srgbClr val="005493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82700" algn="l"/>
                        </a:tabLst>
                        <a:defRPr sz="42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5493"/>
                      </a:solidFill>
                      <a:miter lim="400000"/>
                    </a:lnL>
                    <a:lnR w="38100">
                      <a:solidFill>
                        <a:srgbClr val="005493"/>
                      </a:solidFill>
                      <a:miter lim="400000"/>
                    </a:lnR>
                    <a:lnT w="38100">
                      <a:solidFill>
                        <a:srgbClr val="005493"/>
                      </a:solidFill>
                      <a:miter lim="400000"/>
                    </a:lnT>
                    <a:lnB w="38100">
                      <a:solidFill>
                        <a:srgbClr val="005493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82700" algn="l"/>
                        </a:tabLst>
                        <a:defRPr sz="42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5493"/>
                      </a:solidFill>
                      <a:miter lim="400000"/>
                    </a:lnL>
                    <a:lnR w="38100">
                      <a:solidFill>
                        <a:srgbClr val="005493"/>
                      </a:solidFill>
                      <a:miter lim="400000"/>
                    </a:lnR>
                    <a:lnT w="38100">
                      <a:solidFill>
                        <a:srgbClr val="005493"/>
                      </a:solidFill>
                      <a:miter lim="400000"/>
                    </a:lnT>
                    <a:lnB w="38100">
                      <a:solidFill>
                        <a:srgbClr val="005493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ageCurlDouble"/>
      </p:transition>
    </mc:Choice>
    <mc:Choice xmlns:p14="http://schemas.microsoft.com/office/powerpoint/2010/main" Requires="p14">
      <p:transition spd="med" advClick="1" p14:dur="1000">
        <p14:prism dir="d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2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3" grpId="2"/>
      <p:bldP build="whole" bldLvl="1" animBg="1" rev="0" advAuto="0" spid="202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L’ORDINE DI DISPOSIZIONE E I PUNTI DI VISTA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0" indent="0" algn="just">
              <a:buClrTx/>
              <a:buSzTx/>
              <a:buNone/>
            </a:pPr>
            <a:r>
              <a:t>L’ORDINE DI DISPOSIZIONE E I PUNTI DI VISTA</a:t>
            </a:r>
          </a:p>
          <a:p>
            <a:pPr lvl="1" marL="292100" indent="-254000" algn="just">
              <a:buClrTx/>
              <a:buSzPct val="80000"/>
              <a:buBlip>
                <a:blip r:embed="rId2"/>
              </a:buBlip>
            </a:pPr>
            <a:r>
              <a:t> da quando la nonna comincia ad agitarsi </a:t>
            </a:r>
          </a:p>
          <a:p>
            <a:pPr lvl="1" marL="292100" indent="-254000" algn="just">
              <a:buClrTx/>
              <a:buSzPct val="80000"/>
              <a:buBlip>
                <a:blip r:embed="rId2"/>
              </a:buBlip>
            </a:pPr>
            <a:r>
              <a:t> dalla fine, quando si chiarisce tutto perché il figlio torna dal bagno</a:t>
            </a:r>
          </a:p>
          <a:p>
            <a:pPr lvl="1" marL="292100" indent="-254000" algn="just">
              <a:buClrTx/>
              <a:buSzPct val="80000"/>
              <a:buBlip>
                <a:blip r:embed="rId2"/>
              </a:buBlip>
            </a:pPr>
            <a:r>
              <a:t> da quando il papà scopre la mancanza del figlio</a:t>
            </a:r>
          </a:p>
          <a:p>
            <a:pPr lvl="1" marL="292100" indent="-254000" algn="just">
              <a:buClrTx/>
              <a:buSzPct val="80000"/>
              <a:buBlip>
                <a:blip r:embed="rId2"/>
              </a:buBlip>
            </a:pPr>
            <a:r>
              <a:t> con lo sguardo della mamma: appena tornata dal bar, non capisce cosa stia accadendo</a:t>
            </a:r>
          </a:p>
          <a:p>
            <a:pPr lvl="1" marL="292100" indent="-254000" algn="just">
              <a:buClrTx/>
              <a:buSzPct val="80000"/>
              <a:buBlip>
                <a:blip r:embed="rId2"/>
              </a:buBlip>
            </a:pPr>
            <a:r>
              <a:t> … altro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ageCurlDouble"/>
      </p:transition>
    </mc:Choice>
    <mc:Choice xmlns:p14="http://schemas.microsoft.com/office/powerpoint/2010/main" Requires="p14">
      <p:transition spd="med" advClick="1" p14:dur="1000">
        <p14:prism dir="d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05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nonni.jpg.jpeg" descr="nonni.jpg.jpe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 rot="21300000">
            <a:off x="3104535" y="675684"/>
            <a:ext cx="8810483" cy="8810483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208" name="NARRAZIONE PARADIGMATIC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10870">
              <a:defRPr sz="10360">
                <a:solidFill>
                  <a:srgbClr val="005493"/>
                </a:solidFill>
                <a:effectLst>
                  <a:outerShdw sx="100000" sy="100000" kx="0" ky="0" algn="b" rotWithShape="0" blurRad="28194" dist="37592" dir="3000000">
                    <a:srgbClr val="FFFFFF">
                      <a:alpha val="60000"/>
                    </a:srgbClr>
                  </a:outerShdw>
                </a:effectLst>
              </a:defRPr>
            </a:lvl1pPr>
          </a:lstStyle>
          <a:p>
            <a:pPr/>
            <a:r>
              <a:t>NARRAZIONE PARADIGMATICA</a:t>
            </a:r>
          </a:p>
        </p:txBody>
      </p:sp>
      <p:sp>
        <p:nvSpPr>
          <p:cNvPr id="209" name="AVVENIMENTI SEMPLICI O COMPLESSI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1">
                    <a:satOff val="-2410"/>
                    <a:lumOff val="-16942"/>
                  </a:schemeClr>
                </a:solidFill>
              </a:defRPr>
            </a:lvl1pPr>
          </a:lstStyle>
          <a:p>
            <a:pPr/>
            <a:r>
              <a:t>AVVENIMENTI SEMPLICI O COMPLESSI</a:t>
            </a:r>
          </a:p>
        </p:txBody>
      </p:sp>
      <p:pic>
        <p:nvPicPr>
          <p:cNvPr id="210" name="nonni.jpeg" descr="nonni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960000">
            <a:off x="12514554" y="2251686"/>
            <a:ext cx="9639301" cy="6464301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ageCurlDouble"/>
      </p:transition>
    </mc:Choice>
    <mc:Choice xmlns:p14="http://schemas.microsoft.com/office/powerpoint/2010/main" Requires="p14">
      <p:transition spd="med" advClick="1" p14:dur="1000">
        <p14:prism dir="d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2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" presetID="2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9" grpId="4"/>
      <p:bldP build="whole" bldLvl="1" animBg="1" rev="0" advAuto="0" spid="210" grpId="2"/>
      <p:bldP build="whole" bldLvl="1" animBg="1" rev="0" advAuto="0" spid="208" grpId="3"/>
      <p:bldP build="whole" bldLvl="1" animBg="1" rev="0" advAuto="0" spid="207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UN POMERIGGIO COMPLICATO"/>
          <p:cNvSpPr txBox="1"/>
          <p:nvPr>
            <p:ph type="title"/>
          </p:nvPr>
        </p:nvSpPr>
        <p:spPr>
          <a:xfrm>
            <a:off x="1524000" y="761999"/>
            <a:ext cx="21336000" cy="1890298"/>
          </a:xfrm>
          <a:prstGeom prst="rect">
            <a:avLst/>
          </a:prstGeom>
        </p:spPr>
        <p:txBody>
          <a:bodyPr/>
          <a:lstStyle>
            <a:lvl1pPr defTabSz="817244">
              <a:defRPr sz="10296">
                <a:solidFill>
                  <a:schemeClr val="accent1">
                    <a:satOff val="-2410"/>
                    <a:lumOff val="-16942"/>
                  </a:schemeClr>
                </a:solidFill>
                <a:effectLst>
                  <a:outerShdw sx="100000" sy="100000" kx="0" ky="0" algn="b" rotWithShape="0" blurRad="37719" dist="50292" dir="3000000">
                    <a:srgbClr val="FFFFFF">
                      <a:alpha val="60000"/>
                    </a:srgbClr>
                  </a:outerShdw>
                </a:effectLst>
              </a:defRPr>
            </a:lvl1pPr>
          </a:lstStyle>
          <a:p>
            <a:pPr/>
            <a:r>
              <a:t>UN POMERIGGIO COMPLICATO</a:t>
            </a:r>
          </a:p>
        </p:txBody>
      </p:sp>
      <p:sp>
        <p:nvSpPr>
          <p:cNvPr id="213" name="TABELLA DI AVVENIMENTI E PERSONAGGI"/>
          <p:cNvSpPr txBox="1"/>
          <p:nvPr>
            <p:ph type="body" idx="1"/>
          </p:nvPr>
        </p:nvSpPr>
        <p:spPr>
          <a:xfrm>
            <a:off x="1523999" y="2774693"/>
            <a:ext cx="21336001" cy="10351014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None/>
            </a:lvl1pPr>
          </a:lstStyle>
          <a:p>
            <a:pPr/>
            <a:r>
              <a:t>TABELLA DI AVVENIMENTI E PERSONAGGI</a:t>
            </a:r>
          </a:p>
        </p:txBody>
      </p:sp>
      <p:graphicFrame>
        <p:nvGraphicFramePr>
          <p:cNvPr id="214" name="Tabella 1"/>
          <p:cNvGraphicFramePr/>
          <p:nvPr/>
        </p:nvGraphicFramePr>
        <p:xfrm>
          <a:off x="1635930" y="3949700"/>
          <a:ext cx="10668001" cy="80010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{33BA23B1-9221-436E-865A-0063620EA4FD}</a:tableStyleId>
              </a:tblPr>
              <a:tblGrid>
                <a:gridCol w="1628043"/>
                <a:gridCol w="4928050"/>
                <a:gridCol w="5027293"/>
                <a:gridCol w="5030322"/>
                <a:gridCol w="4832155"/>
              </a:tblGrid>
              <a:tr h="1143000">
                <a:tc>
                  <a:txBody>
                    <a:bodyPr/>
                    <a:lstStyle/>
                    <a:p>
                      <a:pPr defTabSz="914400">
                        <a:tabLst>
                          <a:tab pos="1282700" algn="l"/>
                        </a:tabLst>
                        <a:defRPr sz="42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5493"/>
                      </a:solidFill>
                      <a:miter lim="400000"/>
                    </a:lnL>
                    <a:lnR w="38100">
                      <a:solidFill>
                        <a:srgbClr val="005493"/>
                      </a:solidFill>
                      <a:miter lim="400000"/>
                    </a:lnR>
                    <a:lnT w="38100">
                      <a:solidFill>
                        <a:srgbClr val="005493"/>
                      </a:solidFill>
                      <a:miter lim="400000"/>
                    </a:lnT>
                    <a:lnB w="38100">
                      <a:solidFill>
                        <a:srgbClr val="005493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827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3D3E3F">
                              <a:alpha val="90000"/>
                            </a:srgbClr>
                          </a:solidFill>
                        </a:rPr>
                        <a:t>nipote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5493"/>
                      </a:solidFill>
                      <a:miter lim="400000"/>
                    </a:lnL>
                    <a:lnR w="38100">
                      <a:solidFill>
                        <a:srgbClr val="005493"/>
                      </a:solidFill>
                      <a:miter lim="400000"/>
                    </a:lnR>
                    <a:lnT w="38100">
                      <a:solidFill>
                        <a:srgbClr val="005493"/>
                      </a:solidFill>
                      <a:miter lim="400000"/>
                    </a:lnT>
                    <a:lnB w="38100">
                      <a:solidFill>
                        <a:srgbClr val="005493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827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3D3E3F">
                              <a:alpha val="90000"/>
                            </a:srgbClr>
                          </a:solidFill>
                        </a:rPr>
                        <a:t>nonna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5493"/>
                      </a:solidFill>
                      <a:miter lim="400000"/>
                    </a:lnL>
                    <a:lnR w="38100">
                      <a:solidFill>
                        <a:srgbClr val="005493"/>
                      </a:solidFill>
                      <a:miter lim="400000"/>
                    </a:lnR>
                    <a:lnT w="38100">
                      <a:solidFill>
                        <a:srgbClr val="005493"/>
                      </a:solidFill>
                      <a:miter lim="400000"/>
                    </a:lnT>
                    <a:lnB w="38100">
                      <a:solidFill>
                        <a:srgbClr val="005493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827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3D3E3F">
                              <a:alpha val="90000"/>
                            </a:srgbClr>
                          </a:solidFill>
                        </a:rPr>
                        <a:t>amici del nipote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5493"/>
                      </a:solidFill>
                      <a:miter lim="400000"/>
                    </a:lnL>
                    <a:lnR w="38100">
                      <a:solidFill>
                        <a:srgbClr val="005493"/>
                      </a:solidFill>
                      <a:miter lim="400000"/>
                    </a:lnR>
                    <a:lnT w="38100">
                      <a:solidFill>
                        <a:srgbClr val="005493"/>
                      </a:solidFill>
                      <a:miter lim="400000"/>
                    </a:lnT>
                    <a:lnB w="38100">
                      <a:solidFill>
                        <a:srgbClr val="005493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827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3D3E3F">
                              <a:alpha val="90000"/>
                            </a:srgbClr>
                          </a:solidFill>
                        </a:rPr>
                        <a:t>mamma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5493"/>
                      </a:solidFill>
                      <a:miter lim="400000"/>
                    </a:lnL>
                    <a:lnR w="38100">
                      <a:solidFill>
                        <a:srgbClr val="005493"/>
                      </a:solidFill>
                      <a:miter lim="400000"/>
                    </a:lnR>
                    <a:lnT w="38100">
                      <a:solidFill>
                        <a:srgbClr val="005493"/>
                      </a:solidFill>
                      <a:miter lim="400000"/>
                    </a:lnT>
                    <a:lnB w="38100">
                      <a:solidFill>
                        <a:srgbClr val="005493"/>
                      </a:solidFill>
                      <a:miter lim="400000"/>
                    </a:lnB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defTabSz="914400">
                        <a:tabLst>
                          <a:tab pos="12827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3D3E3F">
                              <a:alpha val="90000"/>
                            </a:srgbClr>
                          </a:solidFill>
                        </a:rPr>
                        <a:t>14, 45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5493"/>
                      </a:solidFill>
                      <a:miter lim="400000"/>
                    </a:lnL>
                    <a:lnR w="38100">
                      <a:solidFill>
                        <a:srgbClr val="005493"/>
                      </a:solidFill>
                      <a:miter lim="400000"/>
                    </a:lnR>
                    <a:lnT w="38100">
                      <a:solidFill>
                        <a:srgbClr val="005493"/>
                      </a:solidFill>
                      <a:miter lim="400000"/>
                    </a:lnT>
                    <a:lnB w="38100">
                      <a:solidFill>
                        <a:srgbClr val="005493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827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3D3E3F">
                              <a:alpha val="90000"/>
                            </a:srgbClr>
                          </a:solidFill>
                        </a:rPr>
                        <a:t>saluta la nonna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5493"/>
                      </a:solidFill>
                      <a:miter lim="400000"/>
                    </a:lnL>
                    <a:lnR w="38100">
                      <a:solidFill>
                        <a:srgbClr val="005493"/>
                      </a:solidFill>
                      <a:miter lim="400000"/>
                    </a:lnR>
                    <a:lnT w="38100">
                      <a:solidFill>
                        <a:srgbClr val="005493"/>
                      </a:solidFill>
                      <a:miter lim="400000"/>
                    </a:lnT>
                    <a:lnB w="38100">
                      <a:solidFill>
                        <a:srgbClr val="005493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827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3D3E3F">
                              <a:alpha val="90000"/>
                            </a:srgbClr>
                          </a:solidFill>
                        </a:rPr>
                        <a:t>saluta il nipote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5493"/>
                      </a:solidFill>
                      <a:miter lim="400000"/>
                    </a:lnL>
                    <a:lnR w="38100">
                      <a:solidFill>
                        <a:srgbClr val="005493"/>
                      </a:solidFill>
                      <a:miter lim="400000"/>
                    </a:lnR>
                    <a:lnT w="38100">
                      <a:solidFill>
                        <a:srgbClr val="005493"/>
                      </a:solidFill>
                      <a:miter lim="400000"/>
                    </a:lnT>
                    <a:lnB w="38100">
                      <a:solidFill>
                        <a:srgbClr val="005493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82700" algn="l"/>
                        </a:tabLst>
                        <a:defRPr sz="42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5493"/>
                      </a:solidFill>
                      <a:miter lim="400000"/>
                    </a:lnL>
                    <a:lnR w="38100">
                      <a:solidFill>
                        <a:srgbClr val="005493"/>
                      </a:solidFill>
                      <a:miter lim="400000"/>
                    </a:lnR>
                    <a:lnT w="38100">
                      <a:solidFill>
                        <a:srgbClr val="005493"/>
                      </a:solidFill>
                      <a:miter lim="400000"/>
                    </a:lnT>
                    <a:lnB w="38100">
                      <a:solidFill>
                        <a:srgbClr val="005493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82700" algn="l"/>
                        </a:tabLst>
                        <a:defRPr sz="42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5493"/>
                      </a:solidFill>
                      <a:miter lim="400000"/>
                    </a:lnL>
                    <a:lnR w="38100">
                      <a:solidFill>
                        <a:srgbClr val="005493"/>
                      </a:solidFill>
                      <a:miter lim="400000"/>
                    </a:lnR>
                    <a:lnT w="38100">
                      <a:solidFill>
                        <a:srgbClr val="005493"/>
                      </a:solidFill>
                      <a:miter lim="400000"/>
                    </a:lnT>
                    <a:lnB w="38100">
                      <a:solidFill>
                        <a:srgbClr val="005493"/>
                      </a:solidFill>
                      <a:miter lim="400000"/>
                    </a:lnB>
                  </a:tcPr>
                </a:tc>
              </a:tr>
              <a:tr h="1384300">
                <a:tc>
                  <a:txBody>
                    <a:bodyPr/>
                    <a:lstStyle/>
                    <a:p>
                      <a:pPr defTabSz="914400">
                        <a:tabLst>
                          <a:tab pos="12827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3D3E3F">
                              <a:alpha val="90000"/>
                            </a:srgbClr>
                          </a:solidFill>
                        </a:rPr>
                        <a:t>15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5493"/>
                      </a:solidFill>
                      <a:miter lim="400000"/>
                    </a:lnL>
                    <a:lnR w="38100">
                      <a:solidFill>
                        <a:srgbClr val="005493"/>
                      </a:solidFill>
                      <a:miter lim="400000"/>
                    </a:lnR>
                    <a:lnT w="38100">
                      <a:solidFill>
                        <a:srgbClr val="005493"/>
                      </a:solidFill>
                      <a:miter lim="400000"/>
                    </a:lnT>
                    <a:lnB w="38100">
                      <a:solidFill>
                        <a:srgbClr val="005493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827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3D3E3F">
                              <a:alpha val="90000"/>
                            </a:srgbClr>
                          </a:solidFill>
                        </a:rPr>
                        <a:t>trova gli amici, ma non quello che cerca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5493"/>
                      </a:solidFill>
                      <a:miter lim="400000"/>
                    </a:lnL>
                    <a:lnR w="38100">
                      <a:solidFill>
                        <a:srgbClr val="005493"/>
                      </a:solidFill>
                      <a:miter lim="400000"/>
                    </a:lnR>
                    <a:lnT w="38100">
                      <a:solidFill>
                        <a:srgbClr val="005493"/>
                      </a:solidFill>
                      <a:miter lim="400000"/>
                    </a:lnT>
                    <a:lnB w="38100">
                      <a:solidFill>
                        <a:srgbClr val="005493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82700" algn="l"/>
                        </a:tabLst>
                        <a:defRPr sz="42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5493"/>
                      </a:solidFill>
                      <a:miter lim="400000"/>
                    </a:lnL>
                    <a:lnR w="38100">
                      <a:solidFill>
                        <a:srgbClr val="005493"/>
                      </a:solidFill>
                      <a:miter lim="400000"/>
                    </a:lnR>
                    <a:lnT w="38100">
                      <a:solidFill>
                        <a:srgbClr val="005493"/>
                      </a:solidFill>
                      <a:miter lim="400000"/>
                    </a:lnT>
                    <a:lnB w="38100">
                      <a:solidFill>
                        <a:srgbClr val="005493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827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3D3E3F">
                              <a:alpha val="90000"/>
                            </a:srgbClr>
                          </a:solidFill>
                        </a:rPr>
                        <a:t>incontro nel negozio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5493"/>
                      </a:solidFill>
                      <a:miter lim="400000"/>
                    </a:lnL>
                    <a:lnR w="38100">
                      <a:solidFill>
                        <a:srgbClr val="005493"/>
                      </a:solidFill>
                      <a:miter lim="400000"/>
                    </a:lnR>
                    <a:lnT w="38100">
                      <a:solidFill>
                        <a:srgbClr val="005493"/>
                      </a:solidFill>
                      <a:miter lim="400000"/>
                    </a:lnT>
                    <a:lnB w="38100">
                      <a:solidFill>
                        <a:srgbClr val="005493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82700" algn="l"/>
                        </a:tabLst>
                        <a:defRPr sz="42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5493"/>
                      </a:solidFill>
                      <a:miter lim="400000"/>
                    </a:lnL>
                    <a:lnR w="38100">
                      <a:solidFill>
                        <a:srgbClr val="005493"/>
                      </a:solidFill>
                      <a:miter lim="400000"/>
                    </a:lnR>
                    <a:lnT w="38100">
                      <a:solidFill>
                        <a:srgbClr val="005493"/>
                      </a:solidFill>
                      <a:miter lim="400000"/>
                    </a:lnT>
                    <a:lnB w="38100">
                      <a:solidFill>
                        <a:srgbClr val="005493"/>
                      </a:solidFill>
                      <a:miter lim="400000"/>
                    </a:lnB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defTabSz="914400">
                        <a:tabLst>
                          <a:tab pos="12827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3D3E3F">
                              <a:alpha val="90000"/>
                            </a:srgbClr>
                          </a:solidFill>
                        </a:rPr>
                        <a:t>15,30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5493"/>
                      </a:solidFill>
                      <a:miter lim="400000"/>
                    </a:lnL>
                    <a:lnR w="38100">
                      <a:solidFill>
                        <a:srgbClr val="005493"/>
                      </a:solidFill>
                      <a:miter lim="400000"/>
                    </a:lnR>
                    <a:lnT w="38100">
                      <a:solidFill>
                        <a:srgbClr val="005493"/>
                      </a:solidFill>
                      <a:miter lim="400000"/>
                    </a:lnT>
                    <a:lnB w="38100">
                      <a:solidFill>
                        <a:srgbClr val="005493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827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3D3E3F">
                              <a:alpha val="90000"/>
                            </a:srgbClr>
                          </a:solidFill>
                        </a:rPr>
                        <a:t>cambiano negozio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5493"/>
                      </a:solidFill>
                      <a:miter lim="400000"/>
                    </a:lnL>
                    <a:lnR w="38100">
                      <a:solidFill>
                        <a:srgbClr val="005493"/>
                      </a:solidFill>
                      <a:miter lim="400000"/>
                    </a:lnR>
                    <a:lnT w="38100">
                      <a:solidFill>
                        <a:srgbClr val="005493"/>
                      </a:solidFill>
                      <a:miter lim="400000"/>
                    </a:lnT>
                    <a:lnB w="38100">
                      <a:solidFill>
                        <a:srgbClr val="005493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82700" algn="l"/>
                        </a:tabLst>
                        <a:defRPr sz="42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5493"/>
                      </a:solidFill>
                      <a:miter lim="400000"/>
                    </a:lnL>
                    <a:lnR w="38100">
                      <a:solidFill>
                        <a:srgbClr val="005493"/>
                      </a:solidFill>
                      <a:miter lim="400000"/>
                    </a:lnR>
                    <a:lnT w="38100">
                      <a:solidFill>
                        <a:srgbClr val="005493"/>
                      </a:solidFill>
                      <a:miter lim="400000"/>
                    </a:lnT>
                    <a:lnB w="38100">
                      <a:solidFill>
                        <a:srgbClr val="005493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827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3D3E3F">
                              <a:alpha val="90000"/>
                            </a:srgbClr>
                          </a:solidFill>
                        </a:rPr>
                        <a:t>cambio di negozio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5493"/>
                      </a:solidFill>
                      <a:miter lim="400000"/>
                    </a:lnL>
                    <a:lnR w="38100">
                      <a:solidFill>
                        <a:srgbClr val="005493"/>
                      </a:solidFill>
                      <a:miter lim="400000"/>
                    </a:lnR>
                    <a:lnT w="38100">
                      <a:solidFill>
                        <a:srgbClr val="005493"/>
                      </a:solidFill>
                      <a:miter lim="400000"/>
                    </a:lnT>
                    <a:lnB w="38100">
                      <a:solidFill>
                        <a:srgbClr val="005493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82700" algn="l"/>
                        </a:tabLst>
                        <a:defRPr sz="42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5493"/>
                      </a:solidFill>
                      <a:miter lim="400000"/>
                    </a:lnL>
                    <a:lnR w="38100">
                      <a:solidFill>
                        <a:srgbClr val="005493"/>
                      </a:solidFill>
                      <a:miter lim="400000"/>
                    </a:lnR>
                    <a:lnT w="38100">
                      <a:solidFill>
                        <a:srgbClr val="005493"/>
                      </a:solidFill>
                      <a:miter lim="400000"/>
                    </a:lnT>
                    <a:lnB w="38100">
                      <a:solidFill>
                        <a:srgbClr val="005493"/>
                      </a:solidFill>
                      <a:miter lim="400000"/>
                    </a:lnB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defTabSz="914400">
                        <a:tabLst>
                          <a:tab pos="12827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3D3E3F">
                              <a:alpha val="90000"/>
                            </a:srgbClr>
                          </a:solidFill>
                        </a:rPr>
                        <a:t>17,30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5493"/>
                      </a:solidFill>
                      <a:miter lim="400000"/>
                    </a:lnL>
                    <a:lnR w="38100">
                      <a:solidFill>
                        <a:srgbClr val="005493"/>
                      </a:solidFill>
                      <a:miter lim="400000"/>
                    </a:lnR>
                    <a:lnT w="38100">
                      <a:solidFill>
                        <a:srgbClr val="005493"/>
                      </a:solidFill>
                      <a:miter lim="400000"/>
                    </a:lnT>
                    <a:lnB w="38100">
                      <a:solidFill>
                        <a:srgbClr val="005493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827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3D3E3F">
                              <a:alpha val="90000"/>
                            </a:srgbClr>
                          </a:solidFill>
                        </a:rPr>
                        <a:t>senza niente, ritorno 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5493"/>
                      </a:solidFill>
                      <a:miter lim="400000"/>
                    </a:lnL>
                    <a:lnR w="38100">
                      <a:solidFill>
                        <a:srgbClr val="005493"/>
                      </a:solidFill>
                      <a:miter lim="400000"/>
                    </a:lnR>
                    <a:lnT w="38100">
                      <a:solidFill>
                        <a:srgbClr val="005493"/>
                      </a:solidFill>
                      <a:miter lim="400000"/>
                    </a:lnT>
                    <a:lnB w="38100">
                      <a:solidFill>
                        <a:srgbClr val="005493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82700" algn="l"/>
                        </a:tabLst>
                        <a:defRPr sz="42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5493"/>
                      </a:solidFill>
                      <a:miter lim="400000"/>
                    </a:lnL>
                    <a:lnR w="38100">
                      <a:solidFill>
                        <a:srgbClr val="005493"/>
                      </a:solidFill>
                      <a:miter lim="400000"/>
                    </a:lnR>
                    <a:lnT w="38100">
                      <a:solidFill>
                        <a:srgbClr val="005493"/>
                      </a:solidFill>
                      <a:miter lim="400000"/>
                    </a:lnT>
                    <a:lnB w="38100">
                      <a:solidFill>
                        <a:srgbClr val="005493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827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3D3E3F">
                              <a:alpha val="90000"/>
                            </a:srgbClr>
                          </a:solidFill>
                        </a:rPr>
                        <a:t>proseguono la ricerca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5493"/>
                      </a:solidFill>
                      <a:miter lim="400000"/>
                    </a:lnL>
                    <a:lnR w="38100">
                      <a:solidFill>
                        <a:srgbClr val="005493"/>
                      </a:solidFill>
                      <a:miter lim="400000"/>
                    </a:lnR>
                    <a:lnT w="38100">
                      <a:solidFill>
                        <a:srgbClr val="005493"/>
                      </a:solidFill>
                      <a:miter lim="400000"/>
                    </a:lnT>
                    <a:lnB w="38100">
                      <a:solidFill>
                        <a:srgbClr val="005493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82700" algn="l"/>
                        </a:tabLst>
                        <a:defRPr sz="42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5493"/>
                      </a:solidFill>
                      <a:miter lim="400000"/>
                    </a:lnL>
                    <a:lnR w="38100">
                      <a:solidFill>
                        <a:srgbClr val="005493"/>
                      </a:solidFill>
                      <a:miter lim="400000"/>
                    </a:lnR>
                    <a:lnT w="38100">
                      <a:solidFill>
                        <a:srgbClr val="005493"/>
                      </a:solidFill>
                      <a:miter lim="400000"/>
                    </a:lnT>
                    <a:lnB w="38100">
                      <a:solidFill>
                        <a:srgbClr val="005493"/>
                      </a:solidFill>
                      <a:miter lim="400000"/>
                    </a:lnB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defTabSz="914400">
                        <a:tabLst>
                          <a:tab pos="12827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3D3E3F">
                              <a:alpha val="90000"/>
                            </a:srgbClr>
                          </a:solidFill>
                        </a:rPr>
                        <a:t>18,40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5493"/>
                      </a:solidFill>
                      <a:miter lim="400000"/>
                    </a:lnL>
                    <a:lnR w="38100">
                      <a:solidFill>
                        <a:srgbClr val="005493"/>
                      </a:solidFill>
                      <a:miter lim="400000"/>
                    </a:lnR>
                    <a:lnT w="38100">
                      <a:solidFill>
                        <a:srgbClr val="005493"/>
                      </a:solidFill>
                      <a:miter lim="400000"/>
                    </a:lnT>
                    <a:lnB w="38100">
                      <a:solidFill>
                        <a:srgbClr val="005493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82700" algn="l"/>
                        </a:tabLst>
                        <a:defRPr sz="42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5493"/>
                      </a:solidFill>
                      <a:miter lim="400000"/>
                    </a:lnL>
                    <a:lnR w="38100">
                      <a:solidFill>
                        <a:srgbClr val="005493"/>
                      </a:solidFill>
                      <a:miter lim="400000"/>
                    </a:lnR>
                    <a:lnT w="38100">
                      <a:solidFill>
                        <a:srgbClr val="005493"/>
                      </a:solidFill>
                      <a:miter lim="400000"/>
                    </a:lnT>
                    <a:lnB w="38100">
                      <a:solidFill>
                        <a:srgbClr val="005493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827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3D3E3F">
                              <a:alpha val="90000"/>
                            </a:srgbClr>
                          </a:solidFill>
                        </a:rPr>
                        <a:t>sta male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5493"/>
                      </a:solidFill>
                      <a:miter lim="400000"/>
                    </a:lnL>
                    <a:lnR w="38100">
                      <a:solidFill>
                        <a:srgbClr val="005493"/>
                      </a:solidFill>
                      <a:miter lim="400000"/>
                    </a:lnR>
                    <a:lnT w="38100">
                      <a:solidFill>
                        <a:srgbClr val="005493"/>
                      </a:solidFill>
                      <a:miter lim="400000"/>
                    </a:lnT>
                    <a:lnB w="38100">
                      <a:solidFill>
                        <a:srgbClr val="005493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82700" algn="l"/>
                        </a:tabLst>
                        <a:defRPr sz="42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5493"/>
                      </a:solidFill>
                      <a:miter lim="400000"/>
                    </a:lnL>
                    <a:lnR w="38100">
                      <a:solidFill>
                        <a:srgbClr val="005493"/>
                      </a:solidFill>
                      <a:miter lim="400000"/>
                    </a:lnR>
                    <a:lnT w="38100">
                      <a:solidFill>
                        <a:srgbClr val="005493"/>
                      </a:solidFill>
                      <a:miter lim="400000"/>
                    </a:lnT>
                    <a:lnB w="38100">
                      <a:solidFill>
                        <a:srgbClr val="005493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827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3D3E3F">
                              <a:alpha val="90000"/>
                            </a:srgbClr>
                          </a:solidFill>
                        </a:rPr>
                        <a:t>rientra dal lavoro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5493"/>
                      </a:solidFill>
                      <a:miter lim="400000"/>
                    </a:lnL>
                    <a:lnR w="38100">
                      <a:solidFill>
                        <a:srgbClr val="005493"/>
                      </a:solidFill>
                      <a:miter lim="400000"/>
                    </a:lnR>
                    <a:lnT w="38100">
                      <a:solidFill>
                        <a:srgbClr val="005493"/>
                      </a:solidFill>
                      <a:miter lim="400000"/>
                    </a:lnT>
                    <a:lnB w="38100">
                      <a:solidFill>
                        <a:srgbClr val="005493"/>
                      </a:solidFill>
                      <a:miter lim="400000"/>
                    </a:lnB>
                  </a:tcPr>
                </a:tc>
              </a:tr>
              <a:tr h="1384300">
                <a:tc>
                  <a:txBody>
                    <a:bodyPr/>
                    <a:lstStyle/>
                    <a:p>
                      <a:pPr defTabSz="914400">
                        <a:tabLst>
                          <a:tab pos="12827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3D3E3F">
                              <a:alpha val="90000"/>
                            </a:srgbClr>
                          </a:solidFill>
                        </a:rPr>
                        <a:t>18,45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5493"/>
                      </a:solidFill>
                      <a:miter lim="400000"/>
                    </a:lnL>
                    <a:lnR w="38100">
                      <a:solidFill>
                        <a:srgbClr val="005493"/>
                      </a:solidFill>
                      <a:miter lim="400000"/>
                    </a:lnR>
                    <a:lnT w="38100">
                      <a:solidFill>
                        <a:srgbClr val="005493"/>
                      </a:solidFill>
                      <a:miter lim="400000"/>
                    </a:lnT>
                    <a:lnB w="38100">
                      <a:solidFill>
                        <a:srgbClr val="005493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827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3D3E3F">
                              <a:alpha val="90000"/>
                            </a:srgbClr>
                          </a:solidFill>
                        </a:rPr>
                        <a:t>entra e trova la nonna con la mamma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5493"/>
                      </a:solidFill>
                      <a:miter lim="400000"/>
                    </a:lnL>
                    <a:lnR w="38100">
                      <a:solidFill>
                        <a:srgbClr val="005493"/>
                      </a:solidFill>
                      <a:miter lim="400000"/>
                    </a:lnR>
                    <a:lnT w="38100">
                      <a:solidFill>
                        <a:srgbClr val="005493"/>
                      </a:solidFill>
                      <a:miter lim="400000"/>
                    </a:lnT>
                    <a:lnB w="38100">
                      <a:solidFill>
                        <a:srgbClr val="005493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82700" algn="l"/>
                        </a:tabLst>
                        <a:defRPr sz="42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5493"/>
                      </a:solidFill>
                      <a:miter lim="400000"/>
                    </a:lnL>
                    <a:lnR w="38100">
                      <a:solidFill>
                        <a:srgbClr val="005493"/>
                      </a:solidFill>
                      <a:miter lim="400000"/>
                    </a:lnR>
                    <a:lnT w="38100">
                      <a:solidFill>
                        <a:srgbClr val="005493"/>
                      </a:solidFill>
                      <a:miter lim="400000"/>
                    </a:lnT>
                    <a:lnB w="38100">
                      <a:solidFill>
                        <a:srgbClr val="005493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82700" algn="l"/>
                        </a:tabLst>
                        <a:defRPr sz="4200"/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5493"/>
                      </a:solidFill>
                      <a:miter lim="400000"/>
                    </a:lnL>
                    <a:lnR w="38100">
                      <a:solidFill>
                        <a:srgbClr val="005493"/>
                      </a:solidFill>
                      <a:miter lim="400000"/>
                    </a:lnR>
                    <a:lnT w="38100">
                      <a:solidFill>
                        <a:srgbClr val="005493"/>
                      </a:solidFill>
                      <a:miter lim="400000"/>
                    </a:lnT>
                    <a:lnB w="38100">
                      <a:solidFill>
                        <a:srgbClr val="005493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827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3D3E3F">
                              <a:alpha val="90000"/>
                            </a:srgbClr>
                          </a:solidFill>
                        </a:rPr>
                        <a:t>trova la nonna a terra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5493"/>
                      </a:solidFill>
                      <a:miter lim="400000"/>
                    </a:lnL>
                    <a:lnR w="38100">
                      <a:solidFill>
                        <a:srgbClr val="005493"/>
                      </a:solidFill>
                      <a:miter lim="400000"/>
                    </a:lnR>
                    <a:lnT w="38100">
                      <a:solidFill>
                        <a:srgbClr val="005493"/>
                      </a:solidFill>
                      <a:miter lim="400000"/>
                    </a:lnT>
                    <a:lnB w="38100">
                      <a:solidFill>
                        <a:srgbClr val="005493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ageCurlDouble"/>
      </p:transition>
    </mc:Choice>
    <mc:Choice xmlns:p14="http://schemas.microsoft.com/office/powerpoint/2010/main" Requires="p14">
      <p:transition spd="med" advClick="1" p14:dur="1000">
        <p14:prism dir="d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9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2" grpId="1"/>
      <p:bldP build="whole" bldLvl="1" animBg="1" rev="0" advAuto="0" spid="213" grpId="2"/>
      <p:bldP build="whole" bldLvl="1" animBg="1" rev="0" advAuto="0" spid="214" grpId="3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L’AVVENIMENTO-BASE"/>
          <p:cNvSpPr txBox="1"/>
          <p:nvPr>
            <p:ph type="title"/>
          </p:nvPr>
        </p:nvSpPr>
        <p:spPr>
          <a:xfrm>
            <a:off x="1524000" y="761999"/>
            <a:ext cx="21336000" cy="19182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satOff val="-2410"/>
                    <a:lumOff val="-16942"/>
                  </a:schemeClr>
                </a:solidFill>
              </a:defRPr>
            </a:lvl1pPr>
          </a:lstStyle>
          <a:p>
            <a:pPr/>
            <a:r>
              <a:t>L’AVVENIMENTO-BASE</a:t>
            </a:r>
          </a:p>
        </p:txBody>
      </p:sp>
      <p:sp>
        <p:nvSpPr>
          <p:cNvPr id="217" name="14, 45: il nipote esce di casa per andare a comperare un cuscinetto dello skate, dicendo che tornerà subito…"/>
          <p:cNvSpPr txBox="1"/>
          <p:nvPr>
            <p:ph type="body" idx="1"/>
          </p:nvPr>
        </p:nvSpPr>
        <p:spPr>
          <a:xfrm>
            <a:off x="1523999" y="3326357"/>
            <a:ext cx="21336001" cy="9247686"/>
          </a:xfrm>
          <a:prstGeom prst="rect">
            <a:avLst/>
          </a:prstGeom>
        </p:spPr>
        <p:txBody>
          <a:bodyPr anchor="t"/>
          <a:lstStyle/>
          <a:p>
            <a:pPr marL="622300" indent="-622300" algn="just" defTabSz="808990">
              <a:spcBef>
                <a:spcPts val="5400"/>
              </a:spcBef>
              <a:defRPr sz="5488"/>
            </a:pPr>
            <a:r>
              <a:t>14, 45: il nipote esce di casa per andare a comperare un cuscinetto dello skate, dicendo che tornerà subito</a:t>
            </a:r>
          </a:p>
          <a:p>
            <a:pPr marL="622300" indent="-622300" algn="just" defTabSz="808990">
              <a:spcBef>
                <a:spcPts val="1900"/>
              </a:spcBef>
              <a:defRPr sz="5488"/>
            </a:pPr>
            <a:r>
              <a:t>nel negozio, però, il cuscinetto non si trova; l’incontro con altri due amici, anche loro in cerca di uno snodo speciale inutilmente</a:t>
            </a:r>
          </a:p>
          <a:p>
            <a:pPr marL="622300" indent="-622300" algn="just" defTabSz="808990">
              <a:spcBef>
                <a:spcPts val="1900"/>
              </a:spcBef>
              <a:defRPr sz="5488"/>
            </a:pPr>
            <a:r>
              <a:t>decidono di andare in un altro negozio, che però è dall’altra parte della città: prendono il tram per arrivare</a:t>
            </a:r>
          </a:p>
          <a:p>
            <a:pPr marL="622300" indent="-622300" algn="just" defTabSz="808990">
              <a:spcBef>
                <a:spcPts val="1900"/>
              </a:spcBef>
              <a:defRPr sz="5488"/>
            </a:pPr>
            <a:r>
              <a:t>dopo 2 ore di inutili ricerche, escono a mani vuote: è ormai tardi e il nipote torna dalla nonna, mentre i suoi amici vagano ancora per la città</a:t>
            </a:r>
          </a:p>
          <a:p>
            <a:pPr marL="622300" indent="-622300" algn="just" defTabSz="808990">
              <a:spcBef>
                <a:spcPts val="1900"/>
              </a:spcBef>
              <a:defRPr sz="5488"/>
            </a:pPr>
            <a:r>
              <a:t>entrato in casa, il nipote trova la nonna con la pressione alta stesa sulla poltrona: la madre è accanto a lei e cerca di calmarla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ageCurlDouble"/>
      </p:transition>
    </mc:Choice>
    <mc:Choice xmlns:p14="http://schemas.microsoft.com/office/powerpoint/2010/main" Requires="p14">
      <p:transition spd="med" advClick="1" p14:dur="1000">
        <p14:prism dir="d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6" grpId="1"/>
      <p:bldP build="p" bldLvl="5" animBg="1" rev="0" advAuto="0" spid="217" grpId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LE POSSIBILITÀ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 POSSIBILITÀ</a:t>
            </a:r>
          </a:p>
        </p:txBody>
      </p:sp>
      <p:sp>
        <p:nvSpPr>
          <p:cNvPr id="220" name="il protagonista è la nonna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AutoNum type="arabicPeriod" startAt="1"/>
            </a:pPr>
            <a:r>
              <a:t> il protagonista è la nonna</a:t>
            </a:r>
          </a:p>
          <a:p>
            <a:pPr marL="228600" indent="-228600">
              <a:buSzPct val="100000"/>
              <a:buAutoNum type="arabicPeriod" startAt="1"/>
            </a:pPr>
            <a:r>
              <a:t> l’inizio coincide con il ritorno a casa della mamma, alle 18,40</a:t>
            </a:r>
          </a:p>
          <a:p>
            <a:pPr marL="228600" indent="-228600">
              <a:buSzPct val="100000"/>
              <a:buAutoNum type="arabicPeriod" startAt="1"/>
            </a:pPr>
            <a:r>
              <a:t> l’inizio coincide con il ritorno a casa del nipote, alle 18,45</a:t>
            </a:r>
          </a:p>
          <a:p>
            <a:pPr marL="228600" indent="-228600">
              <a:buSzPct val="100000"/>
              <a:buAutoNum type="arabicPeriod" startAt="1"/>
            </a:pPr>
            <a:r>
              <a:t> l’inizio coincide con la separazione dei tre amici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ageCurlDouble"/>
      </p:transition>
    </mc:Choice>
    <mc:Choice xmlns:p14="http://schemas.microsoft.com/office/powerpoint/2010/main" Requires="p14">
      <p:transition spd="med" advClick="1" p14:dur="1000">
        <p14:prism dir="d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9" grpId="1"/>
      <p:bldP build="p" bldLvl="5" animBg="1" rev="0" advAuto="0" spid="220" grpId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IL POMERIGGIO DELLA NONNA"/>
          <p:cNvSpPr txBox="1"/>
          <p:nvPr>
            <p:ph type="title"/>
          </p:nvPr>
        </p:nvSpPr>
        <p:spPr>
          <a:xfrm>
            <a:off x="1524000" y="762000"/>
            <a:ext cx="21336000" cy="1973770"/>
          </a:xfrm>
          <a:prstGeom prst="rect">
            <a:avLst/>
          </a:prstGeom>
        </p:spPr>
        <p:txBody>
          <a:bodyPr/>
          <a:lstStyle>
            <a:lvl1pPr defTabSz="808990">
              <a:defRPr sz="10192">
                <a:solidFill>
                  <a:schemeClr val="accent1"/>
                </a:solidFill>
                <a:effectLst>
                  <a:outerShdw sx="100000" sy="100000" kx="0" ky="0" algn="b" rotWithShape="0" blurRad="37338" dist="49784" dir="3000000">
                    <a:srgbClr val="FFFFFF">
                      <a:alpha val="60000"/>
                    </a:srgbClr>
                  </a:outerShdw>
                </a:effectLst>
              </a:defRPr>
            </a:lvl1pPr>
          </a:lstStyle>
          <a:p>
            <a:pPr/>
            <a:r>
              <a:t>IL POMERIGGIO DELLA NONNA</a:t>
            </a:r>
          </a:p>
        </p:txBody>
      </p:sp>
      <p:sp>
        <p:nvSpPr>
          <p:cNvPr id="223" name="Alle 14,45 il nipote esce di casa con lo skate, dicendo alla nonna che va a comprare un cuscinetto e che sarà di ritorno tra poco…"/>
          <p:cNvSpPr txBox="1"/>
          <p:nvPr>
            <p:ph type="body" idx="1"/>
          </p:nvPr>
        </p:nvSpPr>
        <p:spPr>
          <a:xfrm>
            <a:off x="1523999" y="3021653"/>
            <a:ext cx="21336001" cy="9857094"/>
          </a:xfrm>
          <a:prstGeom prst="rect">
            <a:avLst/>
          </a:prstGeom>
        </p:spPr>
        <p:txBody>
          <a:bodyPr anchor="t"/>
          <a:lstStyle/>
          <a:p>
            <a:pPr marL="622300" indent="-622300" algn="just" defTabSz="808990">
              <a:spcBef>
                <a:spcPts val="5400"/>
              </a:spcBef>
              <a:defRPr sz="5488"/>
            </a:pPr>
            <a:r>
              <a:t>Alle 14,45 il nipote esce di casa con lo skate, dicendo alla nonna che va a comprare un cuscinetto e che sarà di ritorno tra poco</a:t>
            </a:r>
          </a:p>
          <a:p>
            <a:pPr marL="622300" indent="-622300" algn="just" defTabSz="808990">
              <a:spcBef>
                <a:spcPts val="1400"/>
              </a:spcBef>
              <a:defRPr sz="5488"/>
            </a:pPr>
            <a:r>
              <a:t>Il nipote però non torna e la nonna comincia a preoccuparsi: prende le gocce per la pressione, ma esagera un po’</a:t>
            </a:r>
          </a:p>
          <a:p>
            <a:pPr marL="622300" indent="-622300" algn="just" defTabSz="808990">
              <a:spcBef>
                <a:spcPts val="1400"/>
              </a:spcBef>
              <a:defRPr sz="5488"/>
            </a:pPr>
            <a:r>
              <a:t>La latitanza del nipote si prolunga e ormai si fa sera: la nonna sente che la pressione aumenta, riapre il flaconcino delle gocce e lo vuota</a:t>
            </a:r>
          </a:p>
          <a:p>
            <a:pPr marL="622300" indent="-622300" algn="just" defTabSz="808990">
              <a:spcBef>
                <a:spcPts val="1400"/>
              </a:spcBef>
              <a:defRPr sz="5488"/>
            </a:pPr>
            <a:r>
              <a:t>Di lì a poco si sente venir meno, sia per la preoccupazione del nipote disperso sia per gli effetti collaterali del farmaco</a:t>
            </a:r>
          </a:p>
          <a:p>
            <a:pPr marL="622300" indent="-622300" algn="just" defTabSz="808990">
              <a:spcBef>
                <a:spcPts val="1400"/>
              </a:spcBef>
              <a:defRPr sz="5488"/>
            </a:pPr>
            <a:r>
              <a:t>Per fortuna, quando ormai sta per perdere i sensi, rientra la nuora che l’aiuta a calmarsi, ricordandole l’inaffidabilità del nipote</a:t>
            </a:r>
          </a:p>
          <a:p>
            <a:pPr marL="622300" indent="-622300" algn="just" defTabSz="808990">
              <a:spcBef>
                <a:spcPts val="1400"/>
              </a:spcBef>
              <a:defRPr sz="5488"/>
            </a:pPr>
            <a:r>
              <a:t>Ritorna finalmente anche il fuggiasco, che spiega l’accaduto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ageCurlDouble"/>
      </p:transition>
    </mc:Choice>
    <mc:Choice xmlns:p14="http://schemas.microsoft.com/office/powerpoint/2010/main" Requires="p14">
      <p:transition spd="med" advClick="1" p14:dur="1000">
        <p14:prism dir="d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2" grpId="1"/>
      <p:bldP build="p" bldLvl="5" animBg="1" rev="0" advAuto="0" spid="223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Ero giunto sulle soglie dell’adolescenza e ancora mi nascondevo tra le radici dei grandi alberi del bosco a raccontarmi storie."/>
          <p:cNvSpPr txBox="1"/>
          <p:nvPr>
            <p:ph type="title"/>
          </p:nvPr>
        </p:nvSpPr>
        <p:spPr>
          <a:xfrm>
            <a:off x="1246162" y="4622800"/>
            <a:ext cx="22168732" cy="4445000"/>
          </a:xfrm>
          <a:prstGeom prst="rect">
            <a:avLst/>
          </a:prstGeom>
        </p:spPr>
        <p:txBody>
          <a:bodyPr/>
          <a:lstStyle>
            <a:lvl1pPr algn="just" defTabSz="402336">
              <a:spcBef>
                <a:spcPts val="1000"/>
              </a:spcBef>
              <a:defRPr i="1" sz="6805">
                <a:solidFill>
                  <a:schemeClr val="accent1">
                    <a:satOff val="-2410"/>
                    <a:lumOff val="-16942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>
              <a:defRPr>
                <a:effectLst/>
              </a:defRPr>
            </a:pPr>
            <a:r>
              <a:t>Ero giunto sulle soglie dell’adolescenza e ancora mi nascondevo tra le radici dei grandi alberi del bosco a raccontarmi storie.</a:t>
            </a:r>
          </a:p>
        </p:txBody>
      </p:sp>
      <p:sp>
        <p:nvSpPr>
          <p:cNvPr id="129" name="ITALO CALVINO"/>
          <p:cNvSpPr txBox="1"/>
          <p:nvPr/>
        </p:nvSpPr>
        <p:spPr>
          <a:xfrm>
            <a:off x="14634038" y="8278733"/>
            <a:ext cx="8186604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800">
                <a:solidFill>
                  <a:schemeClr val="accent1">
                    <a:satOff val="-2410"/>
                    <a:lumOff val="-29356"/>
                  </a:schemeClr>
                </a:solidFill>
              </a:defRPr>
            </a:lvl1pPr>
          </a:lstStyle>
          <a:p>
            <a:pPr/>
            <a:r>
              <a:t>ITALO CALVINO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ageCurlDouble"/>
      </p:transition>
    </mc:Choice>
    <mc:Choice xmlns:p14="http://schemas.microsoft.com/office/powerpoint/2010/main" Requires="p14">
      <p:transition spd="med" advClick="1" p14:dur="1000">
        <p14:prism dir="d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8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L’INIZIO DALLA FINE"/>
          <p:cNvSpPr txBox="1"/>
          <p:nvPr>
            <p:ph type="title"/>
          </p:nvPr>
        </p:nvSpPr>
        <p:spPr>
          <a:xfrm>
            <a:off x="1524000" y="761999"/>
            <a:ext cx="21336000" cy="20419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satOff val="-2410"/>
                    <a:lumOff val="-16942"/>
                  </a:schemeClr>
                </a:solidFill>
              </a:defRPr>
            </a:lvl1pPr>
          </a:lstStyle>
          <a:p>
            <a:pPr/>
            <a:r>
              <a:t>L’INIZIO DALLA FINE</a:t>
            </a:r>
          </a:p>
        </p:txBody>
      </p:sp>
      <p:sp>
        <p:nvSpPr>
          <p:cNvPr id="226" name="La mamma in ascensore alle 18,30 sta salendo verso la casa della suocera: arrivata al piano, suona il campanello inutilmente; si ricorda di avere le chiavi, apre ed entra…"/>
          <p:cNvSpPr txBox="1"/>
          <p:nvPr>
            <p:ph type="body" idx="1"/>
          </p:nvPr>
        </p:nvSpPr>
        <p:spPr>
          <a:xfrm>
            <a:off x="1523999" y="3174461"/>
            <a:ext cx="21336001" cy="9551478"/>
          </a:xfrm>
          <a:prstGeom prst="rect">
            <a:avLst/>
          </a:prstGeom>
        </p:spPr>
        <p:txBody>
          <a:bodyPr anchor="t"/>
          <a:lstStyle/>
          <a:p>
            <a:pPr marL="622300" indent="-622300" algn="just" defTabSz="808990">
              <a:spcBef>
                <a:spcPts val="5400"/>
              </a:spcBef>
              <a:defRPr sz="5488"/>
            </a:pPr>
            <a:r>
              <a:t>La mamma in ascensore alle 18,30 sta salendo verso la casa della suocera: arrivata al piano, suona il campanello inutilmente; si ricorda di avere le chiavi, apre ed entra</a:t>
            </a:r>
          </a:p>
          <a:p>
            <a:pPr marL="622300" indent="-622300" algn="just" defTabSz="808990">
              <a:spcBef>
                <a:spcPts val="1400"/>
              </a:spcBef>
              <a:defRPr sz="5488"/>
            </a:pPr>
            <a:r>
              <a:t>La nonna spaventata grida e chiede aiuto, pensando che siano i ladri, ma la nuora la tranquillizza; si accorge che è sola e molto agitata</a:t>
            </a:r>
          </a:p>
          <a:p>
            <a:pPr marL="622300" indent="-622300" algn="just" defTabSz="808990">
              <a:spcBef>
                <a:spcPts val="1400"/>
              </a:spcBef>
              <a:defRPr sz="5488"/>
            </a:pPr>
            <a:r>
              <a:t>Si scopre che il nipote è uscito presto e non è ancora tornato, la nonna si è agitata e ha bevuto tutte le gocce per la pressione (comprate ieri)</a:t>
            </a:r>
          </a:p>
          <a:p>
            <a:pPr marL="622300" indent="-622300" algn="just" defTabSz="808990">
              <a:spcBef>
                <a:spcPts val="1400"/>
              </a:spcBef>
              <a:defRPr sz="5488"/>
            </a:pPr>
            <a:r>
              <a:t>La nonna ricorda che il nipote doveva comprare un cuscino (perché poi, non lo sapeva dato che l’armadio era pieno)</a:t>
            </a:r>
          </a:p>
          <a:p>
            <a:pPr marL="622300" indent="-622300" algn="just" defTabSz="808990">
              <a:spcBef>
                <a:spcPts val="1400"/>
              </a:spcBef>
              <a:defRPr sz="5488"/>
            </a:pPr>
            <a:r>
              <a:t>Mentre le due donne parlano, ecco che arriva il colpevole e spiega tutto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ageCurlDouble"/>
      </p:transition>
    </mc:Choice>
    <mc:Choice xmlns:p14="http://schemas.microsoft.com/office/powerpoint/2010/main" Requires="p14">
      <p:transition spd="med" advClick="1" p14:dur="1000">
        <p14:prism dir="d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26" grpId="2"/>
      <p:bldP build="whole" bldLvl="1" animBg="1" rev="0" advAuto="0" spid="22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IL VISCONTE DIMEZZATO…"/>
          <p:cNvSpPr txBox="1"/>
          <p:nvPr/>
        </p:nvSpPr>
        <p:spPr>
          <a:xfrm>
            <a:off x="1844259" y="2814207"/>
            <a:ext cx="21089591" cy="7613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b="1" sz="6200">
                <a:solidFill>
                  <a:schemeClr val="accent1">
                    <a:satOff val="-2410"/>
                    <a:lumOff val="-29356"/>
                  </a:schemeClr>
                </a:solidFill>
              </a:defRPr>
            </a:pPr>
            <a:r>
              <a:t>IL VISCONTE DIMEZZATO</a:t>
            </a:r>
          </a:p>
          <a:p>
            <a:pPr algn="just" defTabSz="457200">
              <a:lnSpc>
                <a:spcPct val="150000"/>
              </a:lnSpc>
              <a:spcBef>
                <a:spcPts val="1200"/>
              </a:spcBef>
              <a:buClrTx/>
              <a:defRPr sz="4433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Un ago di pino poteva rappresentare per me un cavaliere, o una dama, o un buffone; io lo facevo muovere dinanzi ai miei occhi e m’esaltavo in racconti interminabili. Poi mi prendeva la vergogna di queste fantasticherie e scappavo. […..] </a:t>
            </a:r>
          </a:p>
          <a:p>
            <a:pPr algn="just" defTabSz="457200">
              <a:lnSpc>
                <a:spcPct val="150000"/>
              </a:lnSpc>
              <a:spcBef>
                <a:spcPts val="1200"/>
              </a:spcBef>
              <a:buClrTx/>
              <a:defRPr b="1" i="1" sz="4833">
                <a:solidFill>
                  <a:schemeClr val="accent1">
                    <a:satOff val="-2410"/>
                    <a:lumOff val="-16942"/>
                  </a:schemeClr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Ero nascosto nel bosco a raccontarmi storie.</a:t>
            </a:r>
          </a:p>
          <a:p>
            <a:pPr algn="just" defTabSz="457200">
              <a:lnSpc>
                <a:spcPct val="150000"/>
              </a:lnSpc>
              <a:spcBef>
                <a:spcPts val="1200"/>
              </a:spcBef>
              <a:buClrTx/>
              <a:defRPr sz="4433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Ma già le navi stavano scomparendo all’orizzonte e io rimasi qui, in questo nostro mondo pieno di responsabilità e di fuochi fatui.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ageCurlDouble"/>
      </p:transition>
    </mc:Choice>
    <mc:Choice xmlns:p14="http://schemas.microsoft.com/office/powerpoint/2010/main" Requires="p14">
      <p:transition spd="med" advClick="1" p14:dur="1000">
        <p14:prism dir="d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2bfhf51.jpg" descr="2bfhf51.jp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15320" t="0" r="15320" b="5509"/>
          <a:stretch>
            <a:fillRect/>
          </a:stretch>
        </p:blipFill>
        <p:spPr>
          <a:xfrm rot="300000">
            <a:off x="15151137" y="3762468"/>
            <a:ext cx="8255001" cy="7380199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134" name="NARRARE …"/>
          <p:cNvSpPr txBox="1"/>
          <p:nvPr>
            <p:ph type="title"/>
          </p:nvPr>
        </p:nvSpPr>
        <p:spPr>
          <a:xfrm>
            <a:off x="1524000" y="736600"/>
            <a:ext cx="21336000" cy="2667000"/>
          </a:xfrm>
          <a:prstGeom prst="rect">
            <a:avLst/>
          </a:prstGeom>
        </p:spPr>
        <p:txBody>
          <a:bodyPr/>
          <a:lstStyle>
            <a:lvl1pPr>
              <a:defRPr sz="12000">
                <a:solidFill>
                  <a:schemeClr val="accent1">
                    <a:satOff val="-2410"/>
                    <a:lumOff val="-29356"/>
                  </a:schemeClr>
                </a:solidFill>
              </a:defRPr>
            </a:lvl1pPr>
          </a:lstStyle>
          <a:p>
            <a:pPr/>
            <a:r>
              <a:t>NARRARE …</a:t>
            </a:r>
          </a:p>
        </p:txBody>
      </p:sp>
      <p:sp>
        <p:nvSpPr>
          <p:cNvPr id="135" name="la SCRITTURA procede da SINISTRA verso DESTRA…"/>
          <p:cNvSpPr txBox="1"/>
          <p:nvPr>
            <p:ph type="body" sz="half" idx="1"/>
          </p:nvPr>
        </p:nvSpPr>
        <p:spPr>
          <a:xfrm>
            <a:off x="1648769" y="3917950"/>
            <a:ext cx="12412223" cy="8064500"/>
          </a:xfrm>
          <a:prstGeom prst="rect">
            <a:avLst/>
          </a:prstGeom>
        </p:spPr>
        <p:txBody>
          <a:bodyPr/>
          <a:lstStyle/>
          <a:p>
            <a:pPr marL="507999" indent="-507999" algn="just">
              <a:defRPr sz="5500"/>
            </a:pPr>
            <a:r>
              <a:t>la SCRITTURA procede da SINISTRA verso DESTRA</a:t>
            </a:r>
          </a:p>
          <a:p>
            <a:pPr marL="507999" indent="-507999" algn="just">
              <a:defRPr sz="5500"/>
            </a:pPr>
            <a:r>
              <a:t>il RACCONTO di una storia </a:t>
            </a:r>
          </a:p>
          <a:p>
            <a:pPr lvl="1" marL="1258660" indent="-623660" algn="just">
              <a:spcBef>
                <a:spcPts val="1500"/>
              </a:spcBef>
              <a:buClr>
                <a:srgbClr val="515151"/>
              </a:buClr>
              <a:buSzPct val="45000"/>
              <a:buFont typeface="Zapf Dingbats"/>
              <a:buChar char="✓"/>
              <a:defRPr sz="5500"/>
            </a:pPr>
            <a:r>
              <a:t>può coincidere con il tempo referenziale: dall’INIZIO alla FINE</a:t>
            </a:r>
          </a:p>
          <a:p>
            <a:pPr lvl="1" marL="1258660" indent="-623660" algn="just">
              <a:spcBef>
                <a:spcPts val="1500"/>
              </a:spcBef>
              <a:buClr>
                <a:srgbClr val="515151"/>
              </a:buClr>
              <a:buSzPct val="45000"/>
              <a:buFont typeface="Zapf Dingbats"/>
              <a:buChar char="✓"/>
              <a:defRPr sz="5500"/>
            </a:pPr>
            <a:r>
              <a:t>può essere procedere in senso opposto al tempo referenziale: dalla FINE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ageCurlDouble"/>
      </p:transition>
    </mc:Choice>
    <mc:Choice xmlns:p14="http://schemas.microsoft.com/office/powerpoint/2010/main" Requires="p14">
      <p:transition spd="med" advClick="1" p14:dur="1000">
        <p14:prism dir="d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3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Class="entr" nodeType="with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4" grpId="1"/>
      <p:bldP build="p" bldLvl="5" animBg="1" rev="0" advAuto="0" spid="135" grpId="3"/>
      <p:bldP build="whole" bldLvl="1" animBg="1" rev="0" advAuto="0" spid="133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LE REGO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 REGOLE</a:t>
            </a:r>
          </a:p>
        </p:txBody>
      </p:sp>
      <p:sp>
        <p:nvSpPr>
          <p:cNvPr id="138" name="Dal punto di vista combinatorio: due possibilità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just">
              <a:buClrTx/>
              <a:buSzTx/>
              <a:buNone/>
            </a:pPr>
            <a:r>
              <a:t>Dal punto di vista combinatorio: due possibilità</a:t>
            </a:r>
          </a:p>
          <a:p>
            <a:pPr lvl="1" algn="just">
              <a:spcBef>
                <a:spcPts val="3000"/>
              </a:spcBef>
              <a:buSzPct val="45000"/>
              <a:buFont typeface="Zapf Dingbats"/>
              <a:buChar char="✦"/>
            </a:pPr>
            <a:r>
              <a:rPr cap="all">
                <a:solidFill>
                  <a:srgbClr val="005493"/>
                </a:solidFill>
              </a:rPr>
              <a:t>ricostruzione cronologica a ritroso</a:t>
            </a:r>
            <a:r>
              <a:t>: attenzione ai tempi verbali e ai nessi di tempo e causa</a:t>
            </a:r>
          </a:p>
          <a:p>
            <a:pPr lvl="1" algn="just">
              <a:spcBef>
                <a:spcPts val="3000"/>
              </a:spcBef>
              <a:buSzPct val="45000"/>
              <a:buFont typeface="Zapf Dingbats"/>
              <a:buChar char="✦"/>
            </a:pPr>
            <a:r>
              <a:rPr cap="all">
                <a:solidFill>
                  <a:srgbClr val="005493"/>
                </a:solidFill>
              </a:rPr>
              <a:t>ricostruzione attraverso associazioni mentali</a:t>
            </a:r>
            <a:r>
              <a:t>: un continuo passaggio dal presente al passato —&gt; il presente come contenitore di ricordi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ageCurlDouble"/>
      </p:transition>
    </mc:Choice>
    <mc:Choice xmlns:p14="http://schemas.microsoft.com/office/powerpoint/2010/main" Requires="p14">
      <p:transition spd="med" advClick="1" p14:dur="1000">
        <p14:prism dir="d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Class="entr" nodeType="with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8" grpId="2"/>
      <p:bldP build="whole" bldLvl="1" animBg="1" rev="0" advAuto="0" spid="13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Screenshot 2023-03-02 alle 22.43.50.png" descr="Screenshot 2023-03-02 alle 22.43.5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16198" y="938190"/>
            <a:ext cx="19537952" cy="11611524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ageCurlDouble"/>
      </p:transition>
    </mc:Choice>
    <mc:Choice xmlns:p14="http://schemas.microsoft.com/office/powerpoint/2010/main" Requires="p14">
      <p:transition spd="med" advClick="1" p14:dur="1000">
        <p14:prism dir="d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libro-emergente-3d-tema-cuento-hadas-castillo_1308-55999.jpg.avif" descr="libro-emergente-3d-tema-cuento-hadas-castillo_1308-55999.jpg.avif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13891305" y="2678310"/>
            <a:ext cx="9708459" cy="8359201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143" name="NARRAZIONE SINTAGMATICA"/>
          <p:cNvSpPr txBox="1"/>
          <p:nvPr>
            <p:ph type="title"/>
          </p:nvPr>
        </p:nvSpPr>
        <p:spPr>
          <a:xfrm>
            <a:off x="2057400" y="2006600"/>
            <a:ext cx="10765482" cy="5207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satOff val="-2410"/>
                    <a:lumOff val="-16942"/>
                  </a:schemeClr>
                </a:solidFill>
              </a:defRPr>
            </a:lvl1pPr>
          </a:lstStyle>
          <a:p>
            <a:pPr/>
            <a:r>
              <a:t>NARRAZIONE SINTAGMATICA</a:t>
            </a:r>
          </a:p>
        </p:txBody>
      </p:sp>
      <p:sp>
        <p:nvSpPr>
          <p:cNvPr id="144" name="AVVENIMENTO LINEARE…"/>
          <p:cNvSpPr txBox="1"/>
          <p:nvPr>
            <p:ph type="body" sz="quarter" idx="1"/>
          </p:nvPr>
        </p:nvSpPr>
        <p:spPr>
          <a:xfrm>
            <a:off x="1139114" y="7467600"/>
            <a:ext cx="12494088" cy="4572000"/>
          </a:xfrm>
          <a:prstGeom prst="rect">
            <a:avLst/>
          </a:prstGeom>
        </p:spPr>
        <p:txBody>
          <a:bodyPr anchor="ctr"/>
          <a:lstStyle/>
          <a:p>
            <a:pPr lvl="1" marL="1292678" indent="-657678" algn="l">
              <a:buClr>
                <a:srgbClr val="515151"/>
              </a:buClr>
              <a:buSzPct val="45000"/>
              <a:buFont typeface="Zapf Dingbats"/>
              <a:buChar char="✦"/>
            </a:pPr>
            <a:r>
              <a:t>AVVENIMENTO LINEARE</a:t>
            </a:r>
          </a:p>
          <a:p>
            <a:pPr lvl="1" marL="1292678" indent="-657678" algn="l">
              <a:spcBef>
                <a:spcPts val="3000"/>
              </a:spcBef>
              <a:buClr>
                <a:srgbClr val="515151"/>
              </a:buClr>
              <a:buSzPct val="45000"/>
              <a:buFont typeface="Zapf Dingbats"/>
              <a:buChar char="✦"/>
            </a:pPr>
            <a:r>
              <a:t>AVVENIMENTO COMPLESSO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ageCurlDouble"/>
      </p:transition>
    </mc:Choice>
    <mc:Choice xmlns:p14="http://schemas.microsoft.com/office/powerpoint/2010/main" Requires="p14">
      <p:transition spd="med" advClick="1" p14:dur="1000">
        <p14:prism dir="d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Class="entr" nodeType="with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9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3" grpId="1"/>
      <p:bldP build="p" bldLvl="5" animBg="1" rev="0" advAuto="0" spid="144" grpId="2"/>
      <p:bldP build="whole" bldLvl="1" animBg="1" rev="0" advAuto="0" spid="142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AVVENIMENTO LINEA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93"/>
                </a:solidFill>
              </a:defRPr>
            </a:lvl1pPr>
          </a:lstStyle>
          <a:p>
            <a:pPr/>
            <a:r>
              <a:t>AVVENIMENTO LINEARE</a:t>
            </a:r>
          </a:p>
        </p:txBody>
      </p:sp>
      <p:sp>
        <p:nvSpPr>
          <p:cNvPr id="147" name="NARRAZIONE SINTAGMATICA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>
                <a:solidFill>
                  <a:schemeClr val="accent1">
                    <a:satOff val="-2410"/>
                    <a:lumOff val="-16942"/>
                  </a:schemeClr>
                </a:solidFill>
              </a:defRPr>
            </a:pPr>
            <a:r>
              <a:t>NARRAZIONE SINTAGMATICA</a:t>
            </a:r>
          </a:p>
          <a:p>
            <a:pPr marL="952500" indent="-952500">
              <a:buClr>
                <a:srgbClr val="A29A85"/>
              </a:buClr>
              <a:buSzPct val="96428"/>
              <a:buAutoNum type="arabicPeriod" startAt="1"/>
            </a:pPr>
            <a:r>
              <a:t>unico protagonista che vive un’esperienza </a:t>
            </a:r>
          </a:p>
          <a:p>
            <a:pPr marL="952500" indent="-952500">
              <a:buClr>
                <a:srgbClr val="A29A85"/>
              </a:buClr>
              <a:buSzPct val="96428"/>
              <a:buAutoNum type="arabicPeriod" startAt="1"/>
            </a:pPr>
            <a:r>
              <a:t>l’esperienza si ripete identica e viene raccontata secondo uno schema ideale</a:t>
            </a:r>
          </a:p>
          <a:p>
            <a:pPr marL="952500" indent="-952500">
              <a:buClr>
                <a:srgbClr val="A29A85"/>
              </a:buClr>
              <a:buSzPct val="96428"/>
              <a:buAutoNum type="arabicPeriod" startAt="1"/>
            </a:pPr>
            <a:r>
              <a:t>può essere un’esperienza reale o immaginata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ageCurlDouble"/>
      </p:transition>
    </mc:Choice>
    <mc:Choice xmlns:p14="http://schemas.microsoft.com/office/powerpoint/2010/main" Requires="p14">
      <p:transition spd="med" advClick="1" p14:dur="1000">
        <p14:prism dir="d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Class="entr" nodeType="with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7" grpId="2"/>
      <p:bldP build="whole" bldLvl="1" animBg="1" rev="0" advAuto="0" spid="146" grpId="1"/>
    </p:bldLst>
  </p:timing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Formal">
  <a:themeElements>
    <a:clrScheme name="Formal">
      <a:dk1>
        <a:srgbClr val="515151"/>
      </a:dk1>
      <a:lt1>
        <a:srgbClr val="002951"/>
      </a:lt1>
      <a:dk2>
        <a:srgbClr val="53585F"/>
      </a:dk2>
      <a:lt2>
        <a:srgbClr val="DCDEE0"/>
      </a:lt2>
      <a:accent1>
        <a:srgbClr val="6789BA"/>
      </a:accent1>
      <a:accent2>
        <a:srgbClr val="77965C"/>
      </a:accent2>
      <a:accent3>
        <a:srgbClr val="E3B43D"/>
      </a:accent3>
      <a:accent4>
        <a:srgbClr val="D77B43"/>
      </a:accent4>
      <a:accent5>
        <a:srgbClr val="C25756"/>
      </a:accent5>
      <a:accent6>
        <a:srgbClr val="876390"/>
      </a:accent6>
      <a:hlink>
        <a:srgbClr val="0000FF"/>
      </a:hlink>
      <a:folHlink>
        <a:srgbClr val="FF00FF"/>
      </a:folHlink>
    </a:clrScheme>
    <a:fontScheme name="Formal">
      <a:majorFont>
        <a:latin typeface="Cochin"/>
        <a:ea typeface="Cochin"/>
        <a:cs typeface="Cochin"/>
      </a:majorFont>
      <a:minorFont>
        <a:latin typeface="Cochin"/>
        <a:ea typeface="Cochin"/>
        <a:cs typeface="Cochin"/>
      </a:minorFont>
    </a:fontScheme>
    <a:fmtScheme name="Fo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oc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3D3E3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A29A85"/>
          </a:buClr>
          <a:buSzTx/>
          <a:buFontTx/>
          <a:buNone/>
          <a:tabLst/>
          <a:defRPr b="0" baseline="0" cap="none" i="0" spc="0" strike="noStrike" sz="5800" u="none" kumimoji="0" normalizeH="0">
            <a:ln>
              <a:noFill/>
            </a:ln>
            <a:solidFill>
              <a:srgbClr val="515151"/>
            </a:solidFill>
            <a:effectLst/>
            <a:uFillTx/>
            <a:latin typeface="+mn-lt"/>
            <a:ea typeface="+mn-ea"/>
            <a:cs typeface="+mn-cs"/>
            <a:sym typeface="Coc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Formal">
  <a:themeElements>
    <a:clrScheme name="Formal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6789BA"/>
      </a:accent1>
      <a:accent2>
        <a:srgbClr val="77965C"/>
      </a:accent2>
      <a:accent3>
        <a:srgbClr val="E3B43D"/>
      </a:accent3>
      <a:accent4>
        <a:srgbClr val="D77B43"/>
      </a:accent4>
      <a:accent5>
        <a:srgbClr val="C25756"/>
      </a:accent5>
      <a:accent6>
        <a:srgbClr val="876390"/>
      </a:accent6>
      <a:hlink>
        <a:srgbClr val="0000FF"/>
      </a:hlink>
      <a:folHlink>
        <a:srgbClr val="FF00FF"/>
      </a:folHlink>
    </a:clrScheme>
    <a:fontScheme name="Formal">
      <a:majorFont>
        <a:latin typeface="Cochin"/>
        <a:ea typeface="Cochin"/>
        <a:cs typeface="Cochin"/>
      </a:majorFont>
      <a:minorFont>
        <a:latin typeface="Cochin"/>
        <a:ea typeface="Cochin"/>
        <a:cs typeface="Cochin"/>
      </a:minorFont>
    </a:fontScheme>
    <a:fmtScheme name="Fo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oc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3D3E3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A29A85"/>
          </a:buClr>
          <a:buSzTx/>
          <a:buFontTx/>
          <a:buNone/>
          <a:tabLst/>
          <a:defRPr b="0" baseline="0" cap="none" i="0" spc="0" strike="noStrike" sz="5800" u="none" kumimoji="0" normalizeH="0">
            <a:ln>
              <a:noFill/>
            </a:ln>
            <a:solidFill>
              <a:srgbClr val="515151"/>
            </a:solidFill>
            <a:effectLst/>
            <a:uFillTx/>
            <a:latin typeface="+mn-lt"/>
            <a:ea typeface="+mn-ea"/>
            <a:cs typeface="+mn-cs"/>
            <a:sym typeface="Coc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