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0" r:id="rId1"/>
  </p:sldMasterIdLst>
  <p:notesMasterIdLst>
    <p:notesMasterId r:id="rId18"/>
  </p:notesMasterIdLst>
  <p:sldIdLst>
    <p:sldId id="271" r:id="rId2"/>
    <p:sldId id="269" r:id="rId3"/>
    <p:sldId id="270" r:id="rId4"/>
    <p:sldId id="276" r:id="rId5"/>
    <p:sldId id="261" r:id="rId6"/>
    <p:sldId id="268" r:id="rId7"/>
    <p:sldId id="260" r:id="rId8"/>
    <p:sldId id="262" r:id="rId9"/>
    <p:sldId id="272" r:id="rId10"/>
    <p:sldId id="267" r:id="rId11"/>
    <p:sldId id="263" r:id="rId12"/>
    <p:sldId id="256" r:id="rId13"/>
    <p:sldId id="264" r:id="rId14"/>
    <p:sldId id="266" r:id="rId15"/>
    <p:sldId id="257" r:id="rId16"/>
    <p:sldId id="27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85" autoAdjust="0"/>
    <p:restoredTop sz="88868" autoAdjust="0"/>
  </p:normalViewPr>
  <p:slideViewPr>
    <p:cSldViewPr snapToGrid="0">
      <p:cViewPr varScale="1">
        <p:scale>
          <a:sx n="66" d="100"/>
          <a:sy n="66" d="100"/>
        </p:scale>
        <p:origin x="71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4F31DF-D947-4A01-A7A7-5D51520564CF}" type="datetimeFigureOut">
              <a:rPr lang="it-IT" smtClean="0"/>
              <a:t>01/06/2020</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39A585-EA4C-401A-B5E9-0E844756844C}" type="slidenum">
              <a:rPr lang="it-IT" smtClean="0"/>
              <a:t>‹N›</a:t>
            </a:fld>
            <a:endParaRPr lang="it-IT"/>
          </a:p>
        </p:txBody>
      </p:sp>
    </p:spTree>
    <p:extLst>
      <p:ext uri="{BB962C8B-B14F-4D97-AF65-F5344CB8AC3E}">
        <p14:creationId xmlns:p14="http://schemas.microsoft.com/office/powerpoint/2010/main" val="76327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fontAlgn="base"/>
            <a:r>
              <a:rPr lang="it-IT" sz="1200" b="1" kern="1200" dirty="0">
                <a:solidFill>
                  <a:schemeClr val="tx1"/>
                </a:solidFill>
                <a:effectLst/>
                <a:latin typeface="+mn-lt"/>
                <a:ea typeface="+mn-ea"/>
                <a:cs typeface="+mn-cs"/>
              </a:rPr>
              <a:t>Volendo schematizzare</a:t>
            </a:r>
            <a:r>
              <a:rPr lang="it-IT" sz="1200" kern="1200" dirty="0">
                <a:solidFill>
                  <a:schemeClr val="tx1"/>
                </a:solidFill>
                <a:effectLst/>
                <a:latin typeface="+mn-lt"/>
                <a:ea typeface="+mn-ea"/>
                <a:cs typeface="+mn-cs"/>
              </a:rPr>
              <a:t> possiamo riassumere le cause di commissariamento in </a:t>
            </a:r>
            <a:r>
              <a:rPr lang="it-IT" sz="1200" b="1" kern="1200" dirty="0">
                <a:solidFill>
                  <a:schemeClr val="tx1"/>
                </a:solidFill>
                <a:effectLst/>
                <a:latin typeface="+mn-lt"/>
                <a:ea typeface="+mn-ea"/>
                <a:cs typeface="+mn-cs"/>
              </a:rPr>
              <a:t>tre macro categorie</a:t>
            </a:r>
            <a:r>
              <a:rPr lang="it-IT" sz="1200" kern="1200" dirty="0">
                <a:solidFill>
                  <a:schemeClr val="tx1"/>
                </a:solidFill>
                <a:effectLst/>
                <a:latin typeface="+mn-lt"/>
                <a:ea typeface="+mn-ea"/>
                <a:cs typeface="+mn-cs"/>
              </a:rPr>
              <a:t>: 1) azioni da parte del consiglio che vadano contro la legge o la Costituzione, 2) quando non si può assicurare il corretto funzionamento degli organi (per esempio: decadenza/dimissioni/decesso del sindaco, dimissioni della maggioranza dei consiglieri, impossibilità di surroga dei consiglieri), 3) mancata approvazione del bilancio nei termini previsti.</a:t>
            </a:r>
          </a:p>
          <a:p>
            <a:pPr fontAlgn="base"/>
            <a:r>
              <a:rPr lang="it-IT" sz="1200" kern="1200" dirty="0">
                <a:solidFill>
                  <a:schemeClr val="tx1"/>
                </a:solidFill>
                <a:effectLst/>
                <a:latin typeface="+mn-lt"/>
                <a:ea typeface="+mn-ea"/>
                <a:cs typeface="+mn-cs"/>
              </a:rPr>
              <a:t>A queste tre macro categoria, bisogna aggiungere una quarta eventualità, descritta sempre nel testo unico enti locali, ma all’articolo 143. Un consiglio comunale viene sciolto se “emergono elementi su </a:t>
            </a:r>
            <a:r>
              <a:rPr lang="it-IT" sz="1200" b="1" kern="1200" dirty="0">
                <a:solidFill>
                  <a:schemeClr val="tx1"/>
                </a:solidFill>
                <a:effectLst/>
                <a:latin typeface="+mn-lt"/>
                <a:ea typeface="+mn-ea"/>
                <a:cs typeface="+mn-cs"/>
              </a:rPr>
              <a:t>collegamenti</a:t>
            </a:r>
            <a:r>
              <a:rPr lang="it-IT" sz="1200" kern="1200" dirty="0">
                <a:solidFill>
                  <a:schemeClr val="tx1"/>
                </a:solidFill>
                <a:effectLst/>
                <a:latin typeface="+mn-lt"/>
                <a:ea typeface="+mn-ea"/>
                <a:cs typeface="+mn-cs"/>
              </a:rPr>
              <a:t> diretti o indiretti degli amministratori </a:t>
            </a:r>
            <a:r>
              <a:rPr lang="it-IT" sz="1200" b="1" kern="1200" dirty="0">
                <a:solidFill>
                  <a:schemeClr val="tx1"/>
                </a:solidFill>
                <a:effectLst/>
                <a:latin typeface="+mn-lt"/>
                <a:ea typeface="+mn-ea"/>
                <a:cs typeface="+mn-cs"/>
              </a:rPr>
              <a:t>con la criminalità organizzata</a:t>
            </a:r>
            <a:r>
              <a:rPr lang="it-IT" sz="1200" kern="1200" dirty="0">
                <a:solidFill>
                  <a:schemeClr val="tx1"/>
                </a:solidFill>
                <a:effectLst/>
                <a:latin typeface="+mn-lt"/>
                <a:ea typeface="+mn-ea"/>
                <a:cs typeface="+mn-cs"/>
              </a:rPr>
              <a:t> o su forme di condizionamento degli amministratori stessi, </a:t>
            </a:r>
            <a:r>
              <a:rPr lang="it-IT" sz="1200" b="1" kern="1200" dirty="0">
                <a:solidFill>
                  <a:schemeClr val="tx1"/>
                </a:solidFill>
                <a:effectLst/>
                <a:latin typeface="+mn-lt"/>
                <a:ea typeface="+mn-ea"/>
                <a:cs typeface="+mn-cs"/>
              </a:rPr>
              <a:t>che compromettono la libera determinazione degli organi elettivi</a:t>
            </a:r>
            <a:r>
              <a:rPr lang="it-IT" sz="1200" kern="1200" dirty="0">
                <a:solidFill>
                  <a:schemeClr val="tx1"/>
                </a:solidFill>
                <a:effectLst/>
                <a:latin typeface="+mn-lt"/>
                <a:ea typeface="+mn-ea"/>
                <a:cs typeface="+mn-cs"/>
              </a:rPr>
              <a:t> e il buon andamento delle amministrazioni comunali e provinciali, nonché il regolare funzionamento dei servizi alle stesse affidati ovvero che risultano tali da arrecare grave e perdurante pregiudizio per lo stato della sicurezza pubblica”. Parliamo quindi delle cosiddette </a:t>
            </a:r>
            <a:r>
              <a:rPr lang="it-IT" sz="1200" b="1" kern="1200" dirty="0">
                <a:solidFill>
                  <a:schemeClr val="tx1"/>
                </a:solidFill>
                <a:effectLst/>
                <a:latin typeface="+mn-lt"/>
                <a:ea typeface="+mn-ea"/>
                <a:cs typeface="+mn-cs"/>
              </a:rPr>
              <a:t>infiltrazioni mafiose.</a:t>
            </a:r>
            <a:endParaRPr lang="it-IT" sz="1200" kern="1200" dirty="0">
              <a:solidFill>
                <a:schemeClr val="tx1"/>
              </a:solidFill>
              <a:effectLst/>
              <a:latin typeface="+mn-lt"/>
              <a:ea typeface="+mn-ea"/>
              <a:cs typeface="+mn-cs"/>
            </a:endParaRPr>
          </a:p>
          <a:p>
            <a:r>
              <a:rPr lang="it-IT" sz="1200" kern="1200" dirty="0">
                <a:solidFill>
                  <a:schemeClr val="tx1"/>
                </a:solidFill>
                <a:effectLst/>
                <a:latin typeface="+mn-lt"/>
                <a:ea typeface="+mn-ea"/>
                <a:cs typeface="+mn-cs"/>
              </a:rPr>
              <a:t>A queste possibilità, che riguardano l’attività e il funzionamento delle istituzioni locali, se ne aggiungono altre che invece riguardano il funzionamento delle elezioni. Commissari possono infatti essere chiamati a operare in un comune quando non vengono presentate liste elettorali, quando non viene raggiunto il quorum alle elezioni, o quando la tornata elettorale viene annullata per irregolarità. Quando, in pratica, gli organi di rappresentanza locale non vengono formati.</a:t>
            </a:r>
          </a:p>
          <a:p>
            <a:r>
              <a:rPr lang="it-IT" sz="1200" b="1" kern="1200" dirty="0">
                <a:solidFill>
                  <a:schemeClr val="tx1"/>
                </a:solidFill>
                <a:effectLst/>
                <a:latin typeface="+mn-lt"/>
                <a:ea typeface="+mn-ea"/>
                <a:cs typeface="+mn-cs"/>
              </a:rPr>
              <a:t>+162,50% comuni commissariati per mafia tra il 2016 e il 2019</a:t>
            </a:r>
            <a:endParaRPr lang="it-IT" sz="1200" kern="1200" dirty="0">
              <a:solidFill>
                <a:schemeClr val="tx1"/>
              </a:solidFill>
              <a:effectLst/>
              <a:latin typeface="+mn-lt"/>
              <a:ea typeface="+mn-ea"/>
              <a:cs typeface="+mn-cs"/>
            </a:endParaRPr>
          </a:p>
          <a:p>
            <a:endParaRPr lang="it-IT" sz="1200" kern="1200" dirty="0">
              <a:solidFill>
                <a:schemeClr val="tx1"/>
              </a:solidFill>
              <a:effectLst/>
              <a:latin typeface="+mn-lt"/>
              <a:ea typeface="+mn-ea"/>
              <a:cs typeface="+mn-cs"/>
            </a:endParaRPr>
          </a:p>
          <a:p>
            <a:endParaRPr lang="it-IT" dirty="0"/>
          </a:p>
        </p:txBody>
      </p:sp>
      <p:sp>
        <p:nvSpPr>
          <p:cNvPr id="4" name="Segnaposto numero diapositiva 3"/>
          <p:cNvSpPr>
            <a:spLocks noGrp="1"/>
          </p:cNvSpPr>
          <p:nvPr>
            <p:ph type="sldNum" sz="quarter" idx="5"/>
          </p:nvPr>
        </p:nvSpPr>
        <p:spPr/>
        <p:txBody>
          <a:bodyPr/>
          <a:lstStyle/>
          <a:p>
            <a:fld id="{B339A585-EA4C-401A-B5E9-0E844756844C}" type="slidenum">
              <a:rPr lang="it-IT" smtClean="0"/>
              <a:t>2</a:t>
            </a:fld>
            <a:endParaRPr lang="it-IT"/>
          </a:p>
        </p:txBody>
      </p:sp>
    </p:spTree>
    <p:extLst>
      <p:ext uri="{BB962C8B-B14F-4D97-AF65-F5344CB8AC3E}">
        <p14:creationId xmlns:p14="http://schemas.microsoft.com/office/powerpoint/2010/main" val="3395529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b="1" kern="1200" dirty="0">
                <a:solidFill>
                  <a:schemeClr val="tx1"/>
                </a:solidFill>
                <a:effectLst/>
                <a:latin typeface="+mn-lt"/>
                <a:ea typeface="+mn-ea"/>
                <a:cs typeface="+mn-cs"/>
              </a:rPr>
              <a:t>Quali sono le 'malattie' dei comuni </a:t>
            </a:r>
            <a:endParaRPr lang="it-IT" sz="1200" kern="1200" dirty="0">
              <a:solidFill>
                <a:schemeClr val="tx1"/>
              </a:solidFill>
              <a:effectLst/>
              <a:latin typeface="+mn-lt"/>
              <a:ea typeface="+mn-ea"/>
              <a:cs typeface="+mn-cs"/>
            </a:endParaRPr>
          </a:p>
          <a:p>
            <a:r>
              <a:rPr lang="it-IT" sz="1200" kern="1200" dirty="0">
                <a:solidFill>
                  <a:schemeClr val="tx1"/>
                </a:solidFill>
                <a:effectLst/>
                <a:latin typeface="+mn-lt"/>
                <a:ea typeface="+mn-ea"/>
                <a:cs typeface="+mn-cs"/>
              </a:rPr>
              <a:t>In un modo o nell’altro i commissariamenti, cioè l’intervento dell’apparato pubblico nelle abituali dinamiche di rappresentanza democratica, sono uno strumento per valutare lo stato di salute delle istituzioni locali. Analizzando i dati di questa materia è quindi possibile far emergere alcuni dei mali che affliggono i comuni del nostro paese: dalle infiltrazioni mafiose ai </a:t>
            </a:r>
            <a:r>
              <a:rPr lang="it-IT" sz="1200" kern="1200" dirty="0" err="1">
                <a:solidFill>
                  <a:schemeClr val="tx1"/>
                </a:solidFill>
                <a:effectLst/>
                <a:latin typeface="+mn-lt"/>
                <a:ea typeface="+mn-ea"/>
                <a:cs typeface="+mn-cs"/>
              </a:rPr>
              <a:t>pluri</a:t>
            </a:r>
            <a:r>
              <a:rPr lang="it-IT" sz="1200" kern="1200" dirty="0">
                <a:solidFill>
                  <a:schemeClr val="tx1"/>
                </a:solidFill>
                <a:effectLst/>
                <a:latin typeface="+mn-lt"/>
                <a:ea typeface="+mn-ea"/>
                <a:cs typeface="+mn-cs"/>
              </a:rPr>
              <a:t> commissariamenti passando per l’incapacità di svolgere regolarmente elezioni democratiche.</a:t>
            </a:r>
          </a:p>
          <a:p>
            <a:r>
              <a:rPr lang="it-IT" sz="1200" kern="1200" dirty="0">
                <a:solidFill>
                  <a:schemeClr val="tx1"/>
                </a:solidFill>
                <a:effectLst/>
                <a:latin typeface="+mn-lt"/>
                <a:ea typeface="+mn-ea"/>
                <a:cs typeface="+mn-cs"/>
              </a:rPr>
              <a:t>Nel 2017, come anche nei primi 6 mesi del 2018, il numero di comuni che sono stati commissariati per infiltrazioni della criminalità organizzata è notevolmente cresciuto. Tra il 2016 e il 2017 sono aumentati del 162%, e dopo i primi 8 mesi del 2018 i numeri hanno quasi raggiunto quelli registrati nella totalità del 2017. Diverse considerazioni accompagnano questi numeri, dalla difficoltà che hanno le istituzioni democratiche in alcuni territori di difendersi da certe dinamiche, alla complessità stessa di stabilire caso per caso cosa definisca un’ingerenza della criminalità organizzata.</a:t>
            </a:r>
          </a:p>
          <a:p>
            <a:pPr fontAlgn="base"/>
            <a:r>
              <a:rPr lang="it-IT" sz="1200" kern="1200" dirty="0">
                <a:solidFill>
                  <a:schemeClr val="tx1"/>
                </a:solidFill>
                <a:effectLst/>
                <a:latin typeface="+mn-lt"/>
                <a:ea typeface="+mn-ea"/>
                <a:cs typeface="+mn-cs"/>
              </a:rPr>
              <a:t>Il commissariamento degli enti locali sembra essere uno dei pochi fattori che </a:t>
            </a:r>
            <a:r>
              <a:rPr lang="it-IT" sz="1200" b="1" kern="1200" dirty="0">
                <a:solidFill>
                  <a:schemeClr val="tx1"/>
                </a:solidFill>
                <a:effectLst/>
                <a:latin typeface="+mn-lt"/>
                <a:ea typeface="+mn-ea"/>
                <a:cs typeface="+mn-cs"/>
              </a:rPr>
              <a:t>riesce ad unire il nostro paese</a:t>
            </a:r>
            <a:r>
              <a:rPr lang="it-IT" sz="1200" kern="1200" dirty="0">
                <a:solidFill>
                  <a:schemeClr val="tx1"/>
                </a:solidFill>
                <a:effectLst/>
                <a:latin typeface="+mn-lt"/>
                <a:ea typeface="+mn-ea"/>
                <a:cs typeface="+mn-cs"/>
              </a:rPr>
              <a:t>. Da nord a sud, negli ultimi 10 anni, sono più di 1.500 i consigli comunali che sono stati sciolti per vari motivi: dalle dimissioni dei sindaci, alla mancata approvazione del bilancio, alle infiltrazioni di tipo mafioso.</a:t>
            </a:r>
          </a:p>
          <a:p>
            <a:pPr fontAlgn="base"/>
            <a:r>
              <a:rPr lang="it-IT" sz="1200" b="1" kern="1200" dirty="0">
                <a:solidFill>
                  <a:schemeClr val="tx1"/>
                </a:solidFill>
                <a:effectLst/>
                <a:latin typeface="+mn-lt"/>
                <a:ea typeface="+mn-ea"/>
                <a:cs typeface="+mn-cs"/>
              </a:rPr>
              <a:t>A guidare la classifica regionale</a:t>
            </a:r>
            <a:r>
              <a:rPr lang="it-IT" sz="1200" kern="1200" dirty="0">
                <a:solidFill>
                  <a:schemeClr val="tx1"/>
                </a:solidFill>
                <a:effectLst/>
                <a:latin typeface="+mn-lt"/>
                <a:ea typeface="+mn-ea"/>
                <a:cs typeface="+mn-cs"/>
              </a:rPr>
              <a:t>, con i dati aggregati dal 2006 al 2014, </a:t>
            </a:r>
            <a:r>
              <a:rPr lang="it-IT" sz="1200" b="1" kern="1200" dirty="0">
                <a:solidFill>
                  <a:schemeClr val="tx1"/>
                </a:solidFill>
                <a:effectLst/>
                <a:latin typeface="+mn-lt"/>
                <a:ea typeface="+mn-ea"/>
                <a:cs typeface="+mn-cs"/>
              </a:rPr>
              <a:t>troviamo la Campania</a:t>
            </a:r>
            <a:r>
              <a:rPr lang="it-IT" sz="1200" kern="1200" dirty="0">
                <a:solidFill>
                  <a:schemeClr val="tx1"/>
                </a:solidFill>
                <a:effectLst/>
                <a:latin typeface="+mn-lt"/>
                <a:ea typeface="+mn-ea"/>
                <a:cs typeface="+mn-cs"/>
              </a:rPr>
              <a:t>, con 271 comuni commissariati. Poco dietro la Lombardia (218) e la Calabria (197). Fra le 16 regioni coinvolte, le ultime tre sono Marche (31), Sicilia (20) e Umbria (17). Se in media ogni anno nel periodo analizzato venivano commissariati circa 170 comuni, </a:t>
            </a:r>
            <a:r>
              <a:rPr lang="it-IT" sz="1200" b="1" kern="1200" dirty="0">
                <a:solidFill>
                  <a:schemeClr val="tx1"/>
                </a:solidFill>
                <a:effectLst/>
                <a:latin typeface="+mn-lt"/>
                <a:ea typeface="+mn-ea"/>
                <a:cs typeface="+mn-cs"/>
              </a:rPr>
              <a:t>il record annuale è della Lombardia</a:t>
            </a:r>
            <a:r>
              <a:rPr lang="it-IT" sz="1200" kern="1200" dirty="0">
                <a:solidFill>
                  <a:schemeClr val="tx1"/>
                </a:solidFill>
                <a:effectLst/>
                <a:latin typeface="+mn-lt"/>
                <a:ea typeface="+mn-ea"/>
                <a:cs typeface="+mn-cs"/>
              </a:rPr>
              <a:t>, con 43 enti locali coinvolti nel 2013, dato più alto nel territorio nazionale dal 2006.</a:t>
            </a:r>
          </a:p>
          <a:p>
            <a:pPr fontAlgn="base"/>
            <a:r>
              <a:rPr lang="it-IT" sz="1200" kern="1200" dirty="0">
                <a:solidFill>
                  <a:schemeClr val="tx1"/>
                </a:solidFill>
                <a:effectLst/>
                <a:latin typeface="+mn-lt"/>
                <a:ea typeface="+mn-ea"/>
                <a:cs typeface="+mn-cs"/>
              </a:rPr>
              <a:t> </a:t>
            </a:r>
          </a:p>
          <a:p>
            <a:pPr fontAlgn="base"/>
            <a:r>
              <a:rPr lang="it-IT" sz="1200" kern="1200" dirty="0">
                <a:solidFill>
                  <a:schemeClr val="tx1"/>
                </a:solidFill>
                <a:effectLst/>
                <a:latin typeface="+mn-lt"/>
                <a:ea typeface="+mn-ea"/>
                <a:cs typeface="+mn-cs"/>
              </a:rPr>
              <a:t> </a:t>
            </a:r>
          </a:p>
          <a:p>
            <a:pPr fontAlgn="base"/>
            <a:r>
              <a:rPr lang="it-IT" sz="1200" kern="1200" dirty="0">
                <a:solidFill>
                  <a:schemeClr val="tx1"/>
                </a:solidFill>
                <a:effectLst/>
                <a:latin typeface="+mn-lt"/>
                <a:ea typeface="+mn-ea"/>
                <a:cs typeface="+mn-cs"/>
              </a:rPr>
              <a:t> </a:t>
            </a:r>
          </a:p>
          <a:p>
            <a:r>
              <a:rPr lang="it-IT" sz="1200" kern="1200" dirty="0">
                <a:solidFill>
                  <a:schemeClr val="tx1"/>
                </a:solidFill>
                <a:effectLst/>
                <a:latin typeface="+mn-lt"/>
                <a:ea typeface="+mn-ea"/>
                <a:cs typeface="+mn-cs"/>
              </a:rPr>
              <a:t> </a:t>
            </a:r>
            <a:endParaRPr lang="it-IT" dirty="0"/>
          </a:p>
        </p:txBody>
      </p:sp>
      <p:sp>
        <p:nvSpPr>
          <p:cNvPr id="4" name="Segnaposto numero diapositiva 3"/>
          <p:cNvSpPr>
            <a:spLocks noGrp="1"/>
          </p:cNvSpPr>
          <p:nvPr>
            <p:ph type="sldNum" sz="quarter" idx="5"/>
          </p:nvPr>
        </p:nvSpPr>
        <p:spPr/>
        <p:txBody>
          <a:bodyPr/>
          <a:lstStyle/>
          <a:p>
            <a:fld id="{B339A585-EA4C-401A-B5E9-0E844756844C}" type="slidenum">
              <a:rPr lang="it-IT" smtClean="0"/>
              <a:t>3</a:t>
            </a:fld>
            <a:endParaRPr lang="it-IT"/>
          </a:p>
        </p:txBody>
      </p:sp>
    </p:spTree>
    <p:extLst>
      <p:ext uri="{BB962C8B-B14F-4D97-AF65-F5344CB8AC3E}">
        <p14:creationId xmlns:p14="http://schemas.microsoft.com/office/powerpoint/2010/main" val="1935751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b="0" i="0" kern="1200" dirty="0">
                <a:solidFill>
                  <a:schemeClr val="tx1"/>
                </a:solidFill>
                <a:effectLst/>
                <a:latin typeface="+mn-lt"/>
                <a:ea typeface="+mn-ea"/>
                <a:cs typeface="+mn-cs"/>
              </a:rPr>
              <a:t>L'accordo prevede tra l'altro - come spiega l'assessore - la costruzione di un </a:t>
            </a:r>
            <a:r>
              <a:rPr lang="it-IT" sz="1200" b="1" i="0" kern="1200" dirty="0">
                <a:solidFill>
                  <a:schemeClr val="tx1"/>
                </a:solidFill>
                <a:effectLst/>
                <a:latin typeface="+mn-lt"/>
                <a:ea typeface="+mn-ea"/>
                <a:cs typeface="+mn-cs"/>
              </a:rPr>
              <a:t>catasto georeferenziato</a:t>
            </a:r>
            <a:r>
              <a:rPr lang="it-IT" sz="1200" b="0" i="0" kern="1200" dirty="0">
                <a:solidFill>
                  <a:schemeClr val="tx1"/>
                </a:solidFill>
                <a:effectLst/>
                <a:latin typeface="+mn-lt"/>
                <a:ea typeface="+mn-ea"/>
                <a:cs typeface="+mn-cs"/>
              </a:rPr>
              <a:t> di tutti i beni, che verranno mappati e saranno messi a disposizione, anche attraverso bandi e manifestazioni di interesse, del mondo delle associazioni e del volontariato. In pratica una vera e propria mappatura di carattere ufficiale consultabile su internet nella quale potremo reperire indicazioni tecniche e strutturali, una sorta di identikit di ogni singola struttura. Questa </a:t>
            </a:r>
            <a:r>
              <a:rPr lang="it-IT" sz="1200" b="0" i="0" kern="1200" dirty="0" err="1">
                <a:solidFill>
                  <a:schemeClr val="tx1"/>
                </a:solidFill>
                <a:effectLst/>
                <a:latin typeface="+mn-lt"/>
                <a:ea typeface="+mn-ea"/>
                <a:cs typeface="+mn-cs"/>
              </a:rPr>
              <a:t>att</a:t>
            </a:r>
            <a:r>
              <a:rPr lang="it-IT" sz="1200" b="0" i="0" kern="1200" dirty="0">
                <a:solidFill>
                  <a:schemeClr val="tx1"/>
                </a:solidFill>
                <a:effectLst/>
                <a:latin typeface="+mn-lt"/>
                <a:ea typeface="+mn-ea"/>
                <a:cs typeface="+mn-cs"/>
              </a:rPr>
              <a:t> </a:t>
            </a:r>
            <a:r>
              <a:rPr lang="it-IT" sz="1200" b="0" i="0" kern="1200" dirty="0" err="1">
                <a:solidFill>
                  <a:schemeClr val="tx1"/>
                </a:solidFill>
                <a:effectLst/>
                <a:latin typeface="+mn-lt"/>
                <a:ea typeface="+mn-ea"/>
                <a:cs typeface="+mn-cs"/>
              </a:rPr>
              <a:t>vità</a:t>
            </a:r>
            <a:r>
              <a:rPr lang="it-IT" sz="1200" b="0" i="0" kern="1200" dirty="0">
                <a:solidFill>
                  <a:schemeClr val="tx1"/>
                </a:solidFill>
                <a:effectLst/>
                <a:latin typeface="+mn-lt"/>
                <a:ea typeface="+mn-ea"/>
                <a:cs typeface="+mn-cs"/>
              </a:rPr>
              <a:t>, inoltre, ci permetterà di aggiornale la situazione ogni volta che un nuovo bene viene strappato alla criminalità</a:t>
            </a:r>
            <a:endParaRPr lang="it-IT" dirty="0"/>
          </a:p>
          <a:p>
            <a:endParaRPr lang="it-IT" dirty="0"/>
          </a:p>
        </p:txBody>
      </p:sp>
      <p:sp>
        <p:nvSpPr>
          <p:cNvPr id="4" name="Segnaposto numero diapositiva 3"/>
          <p:cNvSpPr>
            <a:spLocks noGrp="1"/>
          </p:cNvSpPr>
          <p:nvPr>
            <p:ph type="sldNum" sz="quarter" idx="5"/>
          </p:nvPr>
        </p:nvSpPr>
        <p:spPr/>
        <p:txBody>
          <a:bodyPr/>
          <a:lstStyle/>
          <a:p>
            <a:fld id="{B339A585-EA4C-401A-B5E9-0E844756844C}" type="slidenum">
              <a:rPr lang="it-IT" smtClean="0"/>
              <a:t>5</a:t>
            </a:fld>
            <a:endParaRPr lang="it-IT"/>
          </a:p>
        </p:txBody>
      </p:sp>
    </p:spTree>
    <p:extLst>
      <p:ext uri="{BB962C8B-B14F-4D97-AF65-F5344CB8AC3E}">
        <p14:creationId xmlns:p14="http://schemas.microsoft.com/office/powerpoint/2010/main" val="1868860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b="0" i="0" u="none" strike="noStrike" kern="1200" dirty="0">
                <a:solidFill>
                  <a:schemeClr val="tx1"/>
                </a:solidFill>
                <a:effectLst/>
                <a:latin typeface="+mn-lt"/>
                <a:ea typeface="+mn-ea"/>
                <a:cs typeface="+mn-cs"/>
              </a:rPr>
              <a:t>NOMI INQUISITI: Francesco Manno, 57enne boss di 'ndrangheta della locale (l'organizzazione territoriale tipica della mafia calabrese) ; è in carcere dal 2010, ma il suo primo arresto, con l'accusa di spaccio, risale al 1989. La sua ultima condanna, invece, è del 2017 quando gli è stato notificato un cumulo di pene per 13 anni.</a:t>
            </a:r>
            <a:endParaRPr lang="it-IT" dirty="0"/>
          </a:p>
          <a:p>
            <a:endParaRPr lang="it-IT" dirty="0"/>
          </a:p>
        </p:txBody>
      </p:sp>
      <p:sp>
        <p:nvSpPr>
          <p:cNvPr id="4" name="Segnaposto numero diapositiva 3"/>
          <p:cNvSpPr>
            <a:spLocks noGrp="1"/>
          </p:cNvSpPr>
          <p:nvPr>
            <p:ph type="sldNum" sz="quarter" idx="5"/>
          </p:nvPr>
        </p:nvSpPr>
        <p:spPr/>
        <p:txBody>
          <a:bodyPr/>
          <a:lstStyle/>
          <a:p>
            <a:fld id="{B339A585-EA4C-401A-B5E9-0E844756844C}" type="slidenum">
              <a:rPr lang="it-IT" smtClean="0"/>
              <a:t>7</a:t>
            </a:fld>
            <a:endParaRPr lang="it-IT"/>
          </a:p>
        </p:txBody>
      </p:sp>
    </p:spTree>
    <p:extLst>
      <p:ext uri="{BB962C8B-B14F-4D97-AF65-F5344CB8AC3E}">
        <p14:creationId xmlns:p14="http://schemas.microsoft.com/office/powerpoint/2010/main" val="4170525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339A585-EA4C-401A-B5E9-0E844756844C}" type="slidenum">
              <a:rPr lang="it-IT" smtClean="0"/>
              <a:t>12</a:t>
            </a:fld>
            <a:endParaRPr lang="it-IT"/>
          </a:p>
        </p:txBody>
      </p:sp>
    </p:spTree>
    <p:extLst>
      <p:ext uri="{BB962C8B-B14F-4D97-AF65-F5344CB8AC3E}">
        <p14:creationId xmlns:p14="http://schemas.microsoft.com/office/powerpoint/2010/main" val="8084578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B61BEF0D-F0BB-DE4B-95CE-6DB70DBA9567}"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51396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376986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42136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63751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56237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88405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242789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6/1/2020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175180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6/1/2020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429984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6/1/2020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987052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18814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789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61BEF0D-F0BB-DE4B-95CE-6DB70DBA9567}" type="datetimeFigureOut">
              <a:rPr lang="en-US" smtClean="0"/>
              <a:pPr/>
              <a:t>6/1/2020</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7F1E4F-1CFF-5643-939E-217C01CDF565}" type="slidenum">
              <a:rPr lang="en-US" smtClean="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6198931"/>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 id="2147483862" r:id="rId12"/>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ilcittadinomb.it/stories/Cronaca/ndrangheta-operazione-infinito-confermate-tutte-le-condanne_1065200_11/" TargetMode="External"/><Relationship Id="rId2" Type="http://schemas.openxmlformats.org/officeDocument/2006/relationships/hyperlink" Target="http://www.monzatoday.it/cronaca/desio-sentenza-infinito-seregno.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piulimbiatemenocemento.wordpress.com/2010/07/12/ndrangheta-e-mattone-a-limbiate/" TargetMode="External"/><Relationship Id="rId2" Type="http://schemas.openxmlformats.org/officeDocument/2006/relationships/hyperlink" Target="https://comune.limbiate.mb.it/giunta-comunale/" TargetMode="External"/><Relationship Id="rId1" Type="http://schemas.openxmlformats.org/officeDocument/2006/relationships/slideLayout" Target="../slideLayouts/slideLayout2.xml"/><Relationship Id="rId4" Type="http://schemas.openxmlformats.org/officeDocument/2006/relationships/hyperlink" Target="https://www.ilcittadinomb.it/stories/Cronaca/blitz-antimafia-in-brianza-scoperto-traffico-internazionale-di-cocaina_1255915_11/"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tg24.sky.it/politica/2017/09/28/ndrangheta-seregno-dimissioni-lega-consiglio-comunale.html"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hyperlink" Target="https://www.youtube.com/watch?v=XAmxSSaVMD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laprovinciadisondrio.it/stories/Cronaca/tartano-in-arrivo-il-commissario_1318131_11/" TargetMode="External"/><Relationship Id="rId2" Type="http://schemas.openxmlformats.org/officeDocument/2006/relationships/hyperlink" Target="http://www.sondriotoday.it/attualita/rapporto-ecomafia-legambiente-cemento.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facebook.com/sergio.caru.2" TargetMode="External"/><Relationship Id="rId2" Type="http://schemas.openxmlformats.org/officeDocument/2006/relationships/hyperlink" Target="https://www.facebook.com/sergio.caru" TargetMode="External"/><Relationship Id="rId1" Type="http://schemas.openxmlformats.org/officeDocument/2006/relationships/slideLayout" Target="../slideLayouts/slideLayout2.xml"/><Relationship Id="rId4" Type="http://schemas.openxmlformats.org/officeDocument/2006/relationships/hyperlink" Target="https://www.interno.gov.it/it/notizie/sospeso-consiglio-comunale-vistarino-pv"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s://www.varesenews.it/2019/05/omicidio-ndrangheta-san-giorgio-legnano-manette-rispoli-altri-4/824888/"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rl5kPDmGh4w"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3.xml"/><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hyperlink" Target="https://www.giornaledibrescia.it/brescia-e-hinterland/beni-confiscati-alle-mafie-nel-bresciano-sono-123-1.3156929"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nterno.gov.it/sites/default/files/allegati/lecco_2.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wikimafia.it/wiki/index.php?title=Locale_di_Pioltello#Attivit.C3.A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varesenews.it/2012/10/traffico-di-cocaina-sgominato-cartello-della-ndrangheta/77124/"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huffingtonpost.it/2014/10/28/ndrangheta-milano-_n_6059692.html" TargetMode="External"/><Relationship Id="rId2" Type="http://schemas.openxmlformats.org/officeDocument/2006/relationships/hyperlink" Target="https://www.ilgiorno.it/rho/cronaca/addisi-condanna-cassazione-1.438202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ilgiorno.it/monza-brianza/cronaca/corruzione-dda-tangenti-ndrangheta-1.4579092" TargetMode="External"/><Relationship Id="rId2" Type="http://schemas.openxmlformats.org/officeDocument/2006/relationships/hyperlink" Target="https://giornaledimonza.it/attualita/politica-e-tangenti-arresti-domiciliari-per-lex-sindaco-di-giussano/" TargetMode="External"/><Relationship Id="rId1" Type="http://schemas.openxmlformats.org/officeDocument/2006/relationships/slideLayout" Target="../slideLayouts/slideLayout2.xml"/><Relationship Id="rId4" Type="http://schemas.openxmlformats.org/officeDocument/2006/relationships/hyperlink" Target="https://www.ilcittadinomb.it/stories/Cronaca/accuse-di-corruzione-e-abuso-dufficio-ai-domiciliari-lex-sindaco-di-giussano_1309939_1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xmlns="" id="{4C0648FB-4388-443C-8D4E-4A9FF03360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9">
            <a:extLst>
              <a:ext uri="{FF2B5EF4-FFF2-40B4-BE49-F238E27FC236}">
                <a16:creationId xmlns:a16="http://schemas.microsoft.com/office/drawing/2014/main" xmlns="" id="{4A8D762E-DA8D-419A-BA44-68B93D3D92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a:extLst>
              <a:ext uri="{FF2B5EF4-FFF2-40B4-BE49-F238E27FC236}">
                <a16:creationId xmlns:a16="http://schemas.microsoft.com/office/drawing/2014/main" xmlns="" id="{515C742E-B4A4-47C6-9CA6-F6FF77081260}"/>
              </a:ext>
            </a:extLst>
          </p:cNvPr>
          <p:cNvSpPr>
            <a:spLocks noGrp="1"/>
          </p:cNvSpPr>
          <p:nvPr>
            <p:ph type="ctrTitle"/>
          </p:nvPr>
        </p:nvSpPr>
        <p:spPr>
          <a:xfrm>
            <a:off x="1286933" y="977048"/>
            <a:ext cx="9618133" cy="2960980"/>
          </a:xfrm>
        </p:spPr>
        <p:txBody>
          <a:bodyPr anchor="b">
            <a:normAutofit/>
          </a:bodyPr>
          <a:lstStyle/>
          <a:p>
            <a:pPr algn="l"/>
            <a:r>
              <a:rPr lang="it-IT" sz="6000">
                <a:solidFill>
                  <a:srgbClr val="FFFFFF"/>
                </a:solidFill>
              </a:rPr>
              <a:t>Giunte comunali coinvolte nelle inchieste sull’infiltrazione mafiosa in Lombardia</a:t>
            </a:r>
          </a:p>
        </p:txBody>
      </p:sp>
      <p:sp>
        <p:nvSpPr>
          <p:cNvPr id="3" name="Sottotitolo 2">
            <a:extLst>
              <a:ext uri="{FF2B5EF4-FFF2-40B4-BE49-F238E27FC236}">
                <a16:creationId xmlns:a16="http://schemas.microsoft.com/office/drawing/2014/main" xmlns="" id="{0E2DF7B9-B041-47AB-B9E3-8A7AF7FC0256}"/>
              </a:ext>
            </a:extLst>
          </p:cNvPr>
          <p:cNvSpPr>
            <a:spLocks noGrp="1"/>
          </p:cNvSpPr>
          <p:nvPr>
            <p:ph type="subTitle" idx="1"/>
          </p:nvPr>
        </p:nvSpPr>
        <p:spPr>
          <a:xfrm>
            <a:off x="7662671" y="4960137"/>
            <a:ext cx="4148329" cy="1463040"/>
          </a:xfrm>
        </p:spPr>
        <p:txBody>
          <a:bodyPr>
            <a:normAutofit/>
          </a:bodyPr>
          <a:lstStyle/>
          <a:p>
            <a:r>
              <a:rPr lang="it-IT" dirty="0"/>
              <a:t>Colnaghi, De Rosa, Di Noia, Giudici, Patella, Rivolta, Ruggiero</a:t>
            </a:r>
          </a:p>
        </p:txBody>
      </p:sp>
      <p:cxnSp>
        <p:nvCxnSpPr>
          <p:cNvPr id="19" name="Straight Connector 11">
            <a:extLst>
              <a:ext uri="{FF2B5EF4-FFF2-40B4-BE49-F238E27FC236}">
                <a16:creationId xmlns:a16="http://schemas.microsoft.com/office/drawing/2014/main" xmlns="" id="{47F95953-8E19-4C01-997F-0E959B52B7A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7552199" y="5234457"/>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522287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154C1160-A900-4FCF-9340-8141B2C659A3}"/>
              </a:ext>
            </a:extLst>
          </p:cNvPr>
          <p:cNvSpPr>
            <a:spLocks noGrp="1"/>
          </p:cNvSpPr>
          <p:nvPr>
            <p:ph type="title"/>
          </p:nvPr>
        </p:nvSpPr>
        <p:spPr>
          <a:xfrm>
            <a:off x="1024128" y="974958"/>
            <a:ext cx="9720072" cy="1499616"/>
          </a:xfrm>
        </p:spPr>
        <p:txBody>
          <a:bodyPr vert="horz" lIns="91440" tIns="45720" rIns="91440" bIns="45720" rtlCol="0" anchor="t">
            <a:normAutofit/>
          </a:bodyPr>
          <a:lstStyle/>
          <a:p>
            <a:r>
              <a:rPr lang="it-IT" b="1" dirty="0"/>
              <a:t>DESIO, MB (2010)</a:t>
            </a:r>
          </a:p>
        </p:txBody>
      </p:sp>
      <p:sp>
        <p:nvSpPr>
          <p:cNvPr id="12" name="Segnaposto contenuto 2">
            <a:extLst>
              <a:ext uri="{FF2B5EF4-FFF2-40B4-BE49-F238E27FC236}">
                <a16:creationId xmlns:a16="http://schemas.microsoft.com/office/drawing/2014/main" xmlns="" id="{1DAF7720-EF38-477B-BE74-CC2C0228FEE6}"/>
              </a:ext>
            </a:extLst>
          </p:cNvPr>
          <p:cNvSpPr>
            <a:spLocks noGrp="1"/>
          </p:cNvSpPr>
          <p:nvPr>
            <p:ph idx="1"/>
          </p:nvPr>
        </p:nvSpPr>
        <p:spPr>
          <a:xfrm>
            <a:off x="1023938" y="2286000"/>
            <a:ext cx="9720262" cy="4022725"/>
          </a:xfrm>
        </p:spPr>
        <p:txBody>
          <a:bodyPr numCol="1">
            <a:noAutofit/>
          </a:bodyPr>
          <a:lstStyle/>
          <a:p>
            <a:pPr lvl="0">
              <a:lnSpc>
                <a:spcPct val="100000"/>
              </a:lnSpc>
              <a:spcBef>
                <a:spcPts val="0"/>
              </a:spcBef>
            </a:pPr>
            <a:r>
              <a:rPr lang="it-IT" sz="2000" b="1" dirty="0">
                <a:solidFill>
                  <a:prstClr val="black"/>
                </a:solidFill>
                <a:latin typeface="Abadi" panose="020B0604020104020204" pitchFamily="34" charset="0"/>
              </a:rPr>
              <a:t>Sindaco</a:t>
            </a:r>
            <a:r>
              <a:rPr lang="it-IT" sz="2000" dirty="0">
                <a:solidFill>
                  <a:prstClr val="black"/>
                </a:solidFill>
                <a:latin typeface="Abadi" panose="020B0604020104020204" pitchFamily="34" charset="0"/>
              </a:rPr>
              <a:t> </a:t>
            </a:r>
            <a:r>
              <a:rPr lang="it-IT" sz="2000" b="1" dirty="0">
                <a:solidFill>
                  <a:prstClr val="black"/>
                </a:solidFill>
                <a:latin typeface="Abadi" panose="020B0604020104020204" pitchFamily="34" charset="0"/>
              </a:rPr>
              <a:t>al tempo del commissariamento</a:t>
            </a:r>
            <a:r>
              <a:rPr lang="it-IT" sz="2000" dirty="0">
                <a:solidFill>
                  <a:prstClr val="black"/>
                </a:solidFill>
                <a:latin typeface="Abadi" panose="020B0604020104020204" pitchFamily="34" charset="0"/>
              </a:rPr>
              <a:t>: Mariani Giampiero (Pdl)</a:t>
            </a:r>
          </a:p>
          <a:p>
            <a:pPr lvl="0">
              <a:lnSpc>
                <a:spcPct val="100000"/>
              </a:lnSpc>
              <a:spcBef>
                <a:spcPts val="0"/>
              </a:spcBef>
            </a:pPr>
            <a:r>
              <a:rPr lang="it-IT" sz="2000" b="1" dirty="0">
                <a:solidFill>
                  <a:prstClr val="black"/>
                </a:solidFill>
                <a:latin typeface="Abadi" panose="020B0604020104020204" pitchFamily="34" charset="0"/>
              </a:rPr>
              <a:t>Sindaco</a:t>
            </a:r>
            <a:r>
              <a:rPr lang="it-IT" sz="2000" dirty="0">
                <a:solidFill>
                  <a:prstClr val="black"/>
                </a:solidFill>
                <a:latin typeface="Abadi" panose="020B0604020104020204" pitchFamily="34" charset="0"/>
              </a:rPr>
              <a:t> </a:t>
            </a:r>
            <a:r>
              <a:rPr lang="it-IT" sz="2000" b="1" dirty="0">
                <a:solidFill>
                  <a:prstClr val="black"/>
                </a:solidFill>
                <a:latin typeface="Abadi" panose="020B0604020104020204" pitchFamily="34" charset="0"/>
              </a:rPr>
              <a:t>attuale</a:t>
            </a:r>
            <a:r>
              <a:rPr lang="it-IT" sz="2000" dirty="0">
                <a:solidFill>
                  <a:prstClr val="black"/>
                </a:solidFill>
                <a:latin typeface="Abadi" panose="020B0604020104020204" pitchFamily="34" charset="0"/>
              </a:rPr>
              <a:t>: Corti Roberto (P.D.)</a:t>
            </a:r>
          </a:p>
          <a:p>
            <a:pPr lvl="0">
              <a:lnSpc>
                <a:spcPct val="100000"/>
              </a:lnSpc>
              <a:spcBef>
                <a:spcPts val="0"/>
              </a:spcBef>
            </a:pPr>
            <a:r>
              <a:rPr lang="it-IT" sz="2000" b="1" dirty="0">
                <a:solidFill>
                  <a:prstClr val="black"/>
                </a:solidFill>
                <a:latin typeface="Abadi" panose="020B0604020104020204" pitchFamily="34" charset="0"/>
              </a:rPr>
              <a:t>Attività illecite</a:t>
            </a:r>
            <a:r>
              <a:rPr lang="it-IT" sz="2000" dirty="0">
                <a:solidFill>
                  <a:prstClr val="black"/>
                </a:solidFill>
                <a:latin typeface="Abadi" panose="020B0604020104020204" pitchFamily="34" charset="0"/>
              </a:rPr>
              <a:t>: presenza di una locale in città e presunto collegamento tra affiliati e politici locali. </a:t>
            </a:r>
          </a:p>
          <a:p>
            <a:pPr lvl="0">
              <a:lnSpc>
                <a:spcPct val="100000"/>
              </a:lnSpc>
              <a:spcBef>
                <a:spcPts val="0"/>
              </a:spcBef>
            </a:pPr>
            <a:r>
              <a:rPr lang="it-IT" sz="2000" b="1" dirty="0">
                <a:solidFill>
                  <a:prstClr val="black"/>
                </a:solidFill>
                <a:latin typeface="Abadi" panose="020B0604020104020204" pitchFamily="34" charset="0"/>
              </a:rPr>
              <a:t>Giro d’affari </a:t>
            </a:r>
            <a:r>
              <a:rPr lang="it-IT" sz="2000" dirty="0">
                <a:solidFill>
                  <a:prstClr val="black"/>
                </a:solidFill>
                <a:latin typeface="Abadi" panose="020B0604020104020204" pitchFamily="34" charset="0"/>
              </a:rPr>
              <a:t>(solo una parte): Rosario </a:t>
            </a:r>
            <a:r>
              <a:rPr lang="it-IT" sz="2000" dirty="0" err="1">
                <a:solidFill>
                  <a:prstClr val="black"/>
                </a:solidFill>
                <a:latin typeface="Abadi" panose="020B0604020104020204" pitchFamily="34" charset="0"/>
              </a:rPr>
              <a:t>Perri</a:t>
            </a:r>
            <a:r>
              <a:rPr lang="it-IT" sz="2000" dirty="0">
                <a:solidFill>
                  <a:prstClr val="black"/>
                </a:solidFill>
                <a:latin typeface="Abadi" panose="020B0604020104020204" pitchFamily="34" charset="0"/>
              </a:rPr>
              <a:t> afferma di aver avuto più cinquecentomila euro nascosti in casa e un conto cifrato aperto in Svizzera. </a:t>
            </a:r>
          </a:p>
          <a:p>
            <a:pPr lvl="0">
              <a:lnSpc>
                <a:spcPct val="100000"/>
              </a:lnSpc>
              <a:spcBef>
                <a:spcPts val="0"/>
              </a:spcBef>
            </a:pPr>
            <a:r>
              <a:rPr lang="it-IT" sz="2000" b="1" dirty="0">
                <a:solidFill>
                  <a:prstClr val="black"/>
                </a:solidFill>
                <a:latin typeface="Abadi" panose="020B0604020104020204" pitchFamily="34" charset="0"/>
              </a:rPr>
              <a:t>Indagine</a:t>
            </a:r>
            <a:r>
              <a:rPr lang="it-IT" sz="2000" dirty="0">
                <a:solidFill>
                  <a:prstClr val="black"/>
                </a:solidFill>
                <a:latin typeface="Abadi" panose="020B0604020104020204" pitchFamily="34" charset="0"/>
              </a:rPr>
              <a:t>: «Operazione Crimine - Infinito» dal 2003, sviluppo ancora in corso.</a:t>
            </a:r>
          </a:p>
          <a:p>
            <a:pPr lvl="0">
              <a:lnSpc>
                <a:spcPct val="100000"/>
              </a:lnSpc>
              <a:spcBef>
                <a:spcPts val="0"/>
              </a:spcBef>
            </a:pPr>
            <a:r>
              <a:rPr lang="it-IT" sz="2000" b="1" dirty="0">
                <a:solidFill>
                  <a:prstClr val="black"/>
                </a:solidFill>
                <a:latin typeface="Abadi" panose="020B0604020104020204" pitchFamily="34" charset="0"/>
              </a:rPr>
              <a:t>Esito inchiesta </a:t>
            </a:r>
            <a:r>
              <a:rPr lang="it-IT" sz="2000" dirty="0">
                <a:solidFill>
                  <a:prstClr val="black"/>
                </a:solidFill>
                <a:latin typeface="Abadi" panose="020B0604020104020204" pitchFamily="34" charset="0"/>
              </a:rPr>
              <a:t>(comune di Desio): dimissioni di massa del consiglio comunale (17 membri) che determinano la fine della giunta del sindaco Mariani.</a:t>
            </a:r>
          </a:p>
          <a:p>
            <a:pPr lvl="0">
              <a:lnSpc>
                <a:spcPct val="100000"/>
              </a:lnSpc>
              <a:spcBef>
                <a:spcPts val="0"/>
              </a:spcBef>
            </a:pPr>
            <a:r>
              <a:rPr lang="it-IT" sz="2000" b="1" dirty="0">
                <a:solidFill>
                  <a:prstClr val="black"/>
                </a:solidFill>
                <a:latin typeface="Abadi" panose="020B0604020104020204" pitchFamily="34" charset="0"/>
              </a:rPr>
              <a:t>Documenti e link:</a:t>
            </a:r>
          </a:p>
          <a:p>
            <a:pPr lvl="1">
              <a:lnSpc>
                <a:spcPct val="100000"/>
              </a:lnSpc>
              <a:spcBef>
                <a:spcPts val="0"/>
              </a:spcBef>
            </a:pPr>
            <a:r>
              <a:rPr lang="it-IT" sz="1600" dirty="0">
                <a:solidFill>
                  <a:prstClr val="black"/>
                </a:solidFill>
                <a:latin typeface="Abadi" panose="020B0604020104020204" pitchFamily="34" charset="0"/>
                <a:hlinkClick r:id="rId2"/>
              </a:rPr>
              <a:t>http://www.monzatoday.it/cronaca/desio-sentenza-infinito-seregno.html</a:t>
            </a:r>
            <a:r>
              <a:rPr lang="it-IT" sz="1600" dirty="0">
                <a:solidFill>
                  <a:prstClr val="black"/>
                </a:solidFill>
                <a:latin typeface="Abadi" panose="020B0604020104020204" pitchFamily="34" charset="0"/>
              </a:rPr>
              <a:t> </a:t>
            </a:r>
          </a:p>
          <a:p>
            <a:pPr lvl="1">
              <a:lnSpc>
                <a:spcPct val="100000"/>
              </a:lnSpc>
              <a:spcBef>
                <a:spcPts val="0"/>
              </a:spcBef>
            </a:pPr>
            <a:r>
              <a:rPr lang="it-IT" sz="1600" dirty="0">
                <a:solidFill>
                  <a:prstClr val="black"/>
                </a:solidFill>
                <a:latin typeface="Abadi" panose="020B0604020104020204" pitchFamily="34" charset="0"/>
                <a:hlinkClick r:id="rId3"/>
              </a:rPr>
              <a:t>https://www.ilcittadinomb.it/stories/Cronaca/ndrangheta-operazione-infinito-confermate-tutte-le-condanne_1065200_11/</a:t>
            </a:r>
            <a:r>
              <a:rPr lang="it-IT" sz="1600" dirty="0">
                <a:solidFill>
                  <a:prstClr val="black"/>
                </a:solidFill>
                <a:latin typeface="Abadi" panose="020B0604020104020204" pitchFamily="34" charset="0"/>
              </a:rPr>
              <a:t> </a:t>
            </a:r>
          </a:p>
        </p:txBody>
      </p:sp>
    </p:spTree>
    <p:extLst>
      <p:ext uri="{BB962C8B-B14F-4D97-AF65-F5344CB8AC3E}">
        <p14:creationId xmlns:p14="http://schemas.microsoft.com/office/powerpoint/2010/main" val="14636205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animEffect transition="in" filter="fade">
                                      <p:cBhvr>
                                        <p:cTn id="13" dur="500"/>
                                        <p:tgtEl>
                                          <p:spTgt spid="12">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2">
                                            <p:txEl>
                                              <p:pRg st="1" end="1"/>
                                            </p:txEl>
                                          </p:spTgt>
                                        </p:tgtEl>
                                        <p:attrNameLst>
                                          <p:attrName>style.visibility</p:attrName>
                                        </p:attrNameLst>
                                      </p:cBhvr>
                                      <p:to>
                                        <p:strVal val="visible"/>
                                      </p:to>
                                    </p:set>
                                    <p:animEffect transition="in" filter="fade">
                                      <p:cBhvr>
                                        <p:cTn id="18" dur="500"/>
                                        <p:tgtEl>
                                          <p:spTgt spid="12">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2">
                                            <p:txEl>
                                              <p:pRg st="2" end="2"/>
                                            </p:txEl>
                                          </p:spTgt>
                                        </p:tgtEl>
                                        <p:attrNameLst>
                                          <p:attrName>style.visibility</p:attrName>
                                        </p:attrNameLst>
                                      </p:cBhvr>
                                      <p:to>
                                        <p:strVal val="visible"/>
                                      </p:to>
                                    </p:set>
                                    <p:animEffect transition="in" filter="fade">
                                      <p:cBhvr>
                                        <p:cTn id="23" dur="500"/>
                                        <p:tgtEl>
                                          <p:spTgt spid="1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2">
                                            <p:txEl>
                                              <p:pRg st="3" end="3"/>
                                            </p:txEl>
                                          </p:spTgt>
                                        </p:tgtEl>
                                        <p:attrNameLst>
                                          <p:attrName>style.visibility</p:attrName>
                                        </p:attrNameLst>
                                      </p:cBhvr>
                                      <p:to>
                                        <p:strVal val="visible"/>
                                      </p:to>
                                    </p:set>
                                    <p:animEffect transition="in" filter="fade">
                                      <p:cBhvr>
                                        <p:cTn id="28" dur="500"/>
                                        <p:tgtEl>
                                          <p:spTgt spid="12">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2">
                                            <p:txEl>
                                              <p:pRg st="4" end="4"/>
                                            </p:txEl>
                                          </p:spTgt>
                                        </p:tgtEl>
                                        <p:attrNameLst>
                                          <p:attrName>style.visibility</p:attrName>
                                        </p:attrNameLst>
                                      </p:cBhvr>
                                      <p:to>
                                        <p:strVal val="visible"/>
                                      </p:to>
                                    </p:set>
                                    <p:animEffect transition="in" filter="fade">
                                      <p:cBhvr>
                                        <p:cTn id="33" dur="500"/>
                                        <p:tgtEl>
                                          <p:spTgt spid="12">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2">
                                            <p:txEl>
                                              <p:pRg st="5" end="5"/>
                                            </p:txEl>
                                          </p:spTgt>
                                        </p:tgtEl>
                                        <p:attrNameLst>
                                          <p:attrName>style.visibility</p:attrName>
                                        </p:attrNameLst>
                                      </p:cBhvr>
                                      <p:to>
                                        <p:strVal val="visible"/>
                                      </p:to>
                                    </p:set>
                                    <p:animEffect transition="in" filter="fade">
                                      <p:cBhvr>
                                        <p:cTn id="38" dur="500"/>
                                        <p:tgtEl>
                                          <p:spTgt spid="12">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2">
                                            <p:txEl>
                                              <p:pRg st="6" end="6"/>
                                            </p:txEl>
                                          </p:spTgt>
                                        </p:tgtEl>
                                        <p:attrNameLst>
                                          <p:attrName>style.visibility</p:attrName>
                                        </p:attrNameLst>
                                      </p:cBhvr>
                                      <p:to>
                                        <p:strVal val="visible"/>
                                      </p:to>
                                    </p:set>
                                    <p:animEffect transition="in" filter="fade">
                                      <p:cBhvr>
                                        <p:cTn id="43" dur="500"/>
                                        <p:tgtEl>
                                          <p:spTgt spid="12">
                                            <p:txEl>
                                              <p:pRg st="6" end="6"/>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2">
                                            <p:txEl>
                                              <p:pRg st="7" end="7"/>
                                            </p:txEl>
                                          </p:spTgt>
                                        </p:tgtEl>
                                        <p:attrNameLst>
                                          <p:attrName>style.visibility</p:attrName>
                                        </p:attrNameLst>
                                      </p:cBhvr>
                                      <p:to>
                                        <p:strVal val="visible"/>
                                      </p:to>
                                    </p:set>
                                    <p:animEffect transition="in" filter="fade">
                                      <p:cBhvr>
                                        <p:cTn id="46" dur="500"/>
                                        <p:tgtEl>
                                          <p:spTgt spid="12">
                                            <p:txEl>
                                              <p:pRg st="7" end="7"/>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2">
                                            <p:txEl>
                                              <p:pRg st="8" end="8"/>
                                            </p:txEl>
                                          </p:spTgt>
                                        </p:tgtEl>
                                        <p:attrNameLst>
                                          <p:attrName>style.visibility</p:attrName>
                                        </p:attrNameLst>
                                      </p:cBhvr>
                                      <p:to>
                                        <p:strVal val="visible"/>
                                      </p:to>
                                    </p:set>
                                    <p:animEffect transition="in" filter="fade">
                                      <p:cBhvr>
                                        <p:cTn id="49" dur="500"/>
                                        <p:tgtEl>
                                          <p:spTgt spid="1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42B7B99-3877-46FA-BC8B-BF2F8FD08CE5}"/>
              </a:ext>
            </a:extLst>
          </p:cNvPr>
          <p:cNvSpPr>
            <a:spLocks noGrp="1"/>
          </p:cNvSpPr>
          <p:nvPr>
            <p:ph type="title"/>
          </p:nvPr>
        </p:nvSpPr>
        <p:spPr>
          <a:xfrm>
            <a:off x="1024128" y="1034916"/>
            <a:ext cx="9720072" cy="1499616"/>
          </a:xfrm>
        </p:spPr>
        <p:txBody>
          <a:bodyPr vert="horz" lIns="91440" tIns="45720" rIns="91440" bIns="45720" rtlCol="0" anchor="t">
            <a:normAutofit/>
          </a:bodyPr>
          <a:lstStyle/>
          <a:p>
            <a:r>
              <a:rPr lang="it-IT" b="1" dirty="0"/>
              <a:t>LIMBIATE, MB (2009)</a:t>
            </a:r>
          </a:p>
        </p:txBody>
      </p:sp>
      <p:sp>
        <p:nvSpPr>
          <p:cNvPr id="7" name="Segnaposto contenuto 2">
            <a:extLst>
              <a:ext uri="{FF2B5EF4-FFF2-40B4-BE49-F238E27FC236}">
                <a16:creationId xmlns:a16="http://schemas.microsoft.com/office/drawing/2014/main" xmlns="" id="{FB577CA6-7E1E-43CA-882B-1F44AE7C796F}"/>
              </a:ext>
            </a:extLst>
          </p:cNvPr>
          <p:cNvSpPr>
            <a:spLocks noGrp="1"/>
          </p:cNvSpPr>
          <p:nvPr>
            <p:ph idx="1"/>
          </p:nvPr>
        </p:nvSpPr>
        <p:spPr/>
        <p:txBody>
          <a:bodyPr>
            <a:noAutofit/>
          </a:bodyPr>
          <a:lstStyle/>
          <a:p>
            <a:pPr>
              <a:spcBef>
                <a:spcPts val="0"/>
              </a:spcBef>
            </a:pPr>
            <a:r>
              <a:rPr lang="it-IT" sz="2000" b="1" dirty="0">
                <a:latin typeface="Abadi" panose="020B0604020104020204" pitchFamily="34" charset="0"/>
              </a:rPr>
              <a:t>Sindaco al tempo del </a:t>
            </a:r>
            <a:r>
              <a:rPr lang="it-IT" sz="2000" b="1" dirty="0" err="1">
                <a:latin typeface="Abadi" panose="020B0604020104020204" pitchFamily="34" charset="0"/>
              </a:rPr>
              <a:t>commisariamento</a:t>
            </a:r>
            <a:r>
              <a:rPr lang="it-IT" sz="2000" dirty="0">
                <a:latin typeface="Abadi" panose="020B0604020104020204" pitchFamily="34" charset="0"/>
              </a:rPr>
              <a:t>:</a:t>
            </a:r>
            <a:endParaRPr lang="it-IT" sz="2000" b="1" dirty="0">
              <a:latin typeface="Abadi" panose="020B0604020104020204" pitchFamily="34" charset="0"/>
            </a:endParaRPr>
          </a:p>
          <a:p>
            <a:pPr>
              <a:spcBef>
                <a:spcPts val="0"/>
              </a:spcBef>
            </a:pPr>
            <a:r>
              <a:rPr lang="it-IT" sz="2000" b="1" dirty="0">
                <a:latin typeface="Abadi" panose="020B0604020104020204" pitchFamily="34" charset="0"/>
              </a:rPr>
              <a:t>Sindaco attuale</a:t>
            </a:r>
            <a:r>
              <a:rPr lang="it-IT" sz="2000" dirty="0">
                <a:latin typeface="Abadi" panose="020B0604020104020204" pitchFamily="34" charset="0"/>
              </a:rPr>
              <a:t>: Antonio Romeo ;</a:t>
            </a:r>
          </a:p>
          <a:p>
            <a:pPr>
              <a:spcBef>
                <a:spcPts val="0"/>
              </a:spcBef>
            </a:pPr>
            <a:r>
              <a:rPr lang="it-IT" sz="2000" b="1" dirty="0">
                <a:latin typeface="Abadi" panose="020B0604020104020204" pitchFamily="34" charset="0"/>
              </a:rPr>
              <a:t>Giunta</a:t>
            </a:r>
            <a:r>
              <a:rPr lang="it-IT" sz="2000" dirty="0">
                <a:latin typeface="Abadi" panose="020B0604020104020204" pitchFamily="34" charset="0"/>
              </a:rPr>
              <a:t>: </a:t>
            </a:r>
            <a:r>
              <a:rPr lang="it-IT" sz="2000" dirty="0">
                <a:latin typeface="Abadi" panose="020B0604020104020204" pitchFamily="34" charset="0"/>
                <a:hlinkClick r:id="rId2"/>
              </a:rPr>
              <a:t>https://comune.limbiate.mb.it/giunta-comunale/</a:t>
            </a:r>
            <a:endParaRPr lang="it-IT" sz="2000" dirty="0">
              <a:latin typeface="Abadi" panose="020B0604020104020204" pitchFamily="34" charset="0"/>
            </a:endParaRPr>
          </a:p>
          <a:p>
            <a:pPr>
              <a:spcBef>
                <a:spcPts val="0"/>
              </a:spcBef>
            </a:pPr>
            <a:r>
              <a:rPr lang="it-IT" sz="2000" b="1" dirty="0">
                <a:latin typeface="Abadi" panose="020B0604020104020204" pitchFamily="34" charset="0"/>
              </a:rPr>
              <a:t>Attività illecite: </a:t>
            </a:r>
            <a:r>
              <a:rPr lang="it-IT" sz="2000" dirty="0">
                <a:latin typeface="Abadi" panose="020B0604020104020204" pitchFamily="34" charset="0"/>
              </a:rPr>
              <a:t>Inquisiti per presenza delle locali </a:t>
            </a:r>
            <a:r>
              <a:rPr lang="it-IT" sz="2000" dirty="0" err="1">
                <a:latin typeface="Abadi" panose="020B0604020104020204" pitchFamily="34" charset="0"/>
              </a:rPr>
              <a:t>ndranghetiste</a:t>
            </a:r>
            <a:r>
              <a:rPr lang="it-IT" sz="2000" dirty="0">
                <a:latin typeface="Abadi" panose="020B0604020104020204" pitchFamily="34" charset="0"/>
              </a:rPr>
              <a:t> a Limbiate, con corruzione di assessori comunali, traffico di droga in particolare cocaina, costruzioni di palazzine non legali; arrestato un carabiniere di Limbiate per spaccio di droga il 2 Febbraio 2020.</a:t>
            </a:r>
          </a:p>
          <a:p>
            <a:pPr>
              <a:spcBef>
                <a:spcPts val="0"/>
              </a:spcBef>
            </a:pPr>
            <a:r>
              <a:rPr lang="it-IT" sz="2000" b="1" dirty="0">
                <a:latin typeface="Abadi" panose="020B0604020104020204" pitchFamily="34" charset="0"/>
              </a:rPr>
              <a:t>Indagine: </a:t>
            </a:r>
            <a:r>
              <a:rPr lang="it-IT" sz="2000" dirty="0">
                <a:latin typeface="Abadi" panose="020B0604020104020204" pitchFamily="34" charset="0"/>
              </a:rPr>
              <a:t>Operazione Ignoto 23</a:t>
            </a:r>
          </a:p>
          <a:p>
            <a:pPr>
              <a:spcBef>
                <a:spcPts val="0"/>
              </a:spcBef>
            </a:pPr>
            <a:r>
              <a:rPr lang="it-IT" sz="2000" b="1" dirty="0">
                <a:latin typeface="Abadi" panose="020B0604020104020204" pitchFamily="34" charset="0"/>
              </a:rPr>
              <a:t>Documenti e link:</a:t>
            </a:r>
          </a:p>
          <a:p>
            <a:pPr lvl="1">
              <a:spcBef>
                <a:spcPts val="0"/>
              </a:spcBef>
            </a:pPr>
            <a:r>
              <a:rPr lang="it-IT" sz="1600" dirty="0">
                <a:latin typeface="Abadi" panose="020B0604020104020204" pitchFamily="34" charset="0"/>
                <a:hlinkClick r:id="rId3"/>
              </a:rPr>
              <a:t>https://piulimbiatemenocemento.wordpress.com/2010/07/12/ndrangheta-e-mattone-a-limbiate/</a:t>
            </a:r>
            <a:endParaRPr lang="it-IT" sz="1600" dirty="0">
              <a:latin typeface="Abadi" panose="020B0604020104020204" pitchFamily="34" charset="0"/>
            </a:endParaRPr>
          </a:p>
          <a:p>
            <a:pPr lvl="1">
              <a:spcBef>
                <a:spcPts val="0"/>
              </a:spcBef>
            </a:pPr>
            <a:r>
              <a:rPr lang="it-IT" sz="1600" dirty="0">
                <a:latin typeface="Abadi" panose="020B0604020104020204" pitchFamily="34" charset="0"/>
                <a:hlinkClick r:id="rId4"/>
              </a:rPr>
              <a:t>https://www.ilcittadinomb.it/stories/Cronaca/blitz-antimafia-in-brianza-scoperto-traffico-internazionale-di-cocaina_1255915_11/</a:t>
            </a:r>
            <a:r>
              <a:rPr lang="it-IT" sz="1600" dirty="0">
                <a:latin typeface="Abadi" panose="020B0604020104020204" pitchFamily="34" charset="0"/>
              </a:rPr>
              <a:t> </a:t>
            </a:r>
          </a:p>
        </p:txBody>
      </p:sp>
    </p:spTree>
    <p:extLst>
      <p:ext uri="{BB962C8B-B14F-4D97-AF65-F5344CB8AC3E}">
        <p14:creationId xmlns:p14="http://schemas.microsoft.com/office/powerpoint/2010/main" val="28416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fade">
                                      <p:cBhvr>
                                        <p:cTn id="13" dur="500"/>
                                        <p:tgtEl>
                                          <p:spTgt spid="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7">
                                            <p:txEl>
                                              <p:pRg st="1" end="1"/>
                                            </p:txEl>
                                          </p:spTgt>
                                        </p:tgtEl>
                                        <p:attrNameLst>
                                          <p:attrName>style.visibility</p:attrName>
                                        </p:attrNameLst>
                                      </p:cBhvr>
                                      <p:to>
                                        <p:strVal val="visible"/>
                                      </p:to>
                                    </p:set>
                                    <p:animEffect transition="in" filter="fade">
                                      <p:cBhvr>
                                        <p:cTn id="18" dur="500"/>
                                        <p:tgtEl>
                                          <p:spTgt spid="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animEffect transition="in" filter="fade">
                                      <p:cBhvr>
                                        <p:cTn id="23" dur="5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fade">
                                      <p:cBhvr>
                                        <p:cTn id="28" dur="500"/>
                                        <p:tgtEl>
                                          <p:spTgt spid="7">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7">
                                            <p:txEl>
                                              <p:pRg st="4" end="4"/>
                                            </p:txEl>
                                          </p:spTgt>
                                        </p:tgtEl>
                                        <p:attrNameLst>
                                          <p:attrName>style.visibility</p:attrName>
                                        </p:attrNameLst>
                                      </p:cBhvr>
                                      <p:to>
                                        <p:strVal val="visible"/>
                                      </p:to>
                                    </p:set>
                                    <p:animEffect transition="in" filter="fade">
                                      <p:cBhvr>
                                        <p:cTn id="33" dur="500"/>
                                        <p:tgtEl>
                                          <p:spTgt spid="7">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7">
                                            <p:txEl>
                                              <p:pRg st="5" end="5"/>
                                            </p:txEl>
                                          </p:spTgt>
                                        </p:tgtEl>
                                        <p:attrNameLst>
                                          <p:attrName>style.visibility</p:attrName>
                                        </p:attrNameLst>
                                      </p:cBhvr>
                                      <p:to>
                                        <p:strVal val="visible"/>
                                      </p:to>
                                    </p:set>
                                    <p:animEffect transition="in" filter="fade">
                                      <p:cBhvr>
                                        <p:cTn id="38" dur="500"/>
                                        <p:tgtEl>
                                          <p:spTgt spid="7">
                                            <p:txEl>
                                              <p:pRg st="5" end="5"/>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7">
                                            <p:txEl>
                                              <p:pRg st="6" end="6"/>
                                            </p:txEl>
                                          </p:spTgt>
                                        </p:tgtEl>
                                        <p:attrNameLst>
                                          <p:attrName>style.visibility</p:attrName>
                                        </p:attrNameLst>
                                      </p:cBhvr>
                                      <p:to>
                                        <p:strVal val="visible"/>
                                      </p:to>
                                    </p:set>
                                    <p:animEffect transition="in" filter="fade">
                                      <p:cBhvr>
                                        <p:cTn id="41" dur="500"/>
                                        <p:tgtEl>
                                          <p:spTgt spid="7">
                                            <p:txEl>
                                              <p:pRg st="6" end="6"/>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7">
                                            <p:txEl>
                                              <p:pRg st="7" end="7"/>
                                            </p:txEl>
                                          </p:spTgt>
                                        </p:tgtEl>
                                        <p:attrNameLst>
                                          <p:attrName>style.visibility</p:attrName>
                                        </p:attrNameLst>
                                      </p:cBhvr>
                                      <p:to>
                                        <p:strVal val="visible"/>
                                      </p:to>
                                    </p:set>
                                    <p:animEffect transition="in" filter="fade">
                                      <p:cBhvr>
                                        <p:cTn id="44"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5147E641-6F91-4435-8E1E-B619BA20C07E}"/>
              </a:ext>
            </a:extLst>
          </p:cNvPr>
          <p:cNvSpPr>
            <a:spLocks noGrp="1"/>
          </p:cNvSpPr>
          <p:nvPr>
            <p:ph type="title"/>
          </p:nvPr>
        </p:nvSpPr>
        <p:spPr>
          <a:xfrm>
            <a:off x="1047987" y="895833"/>
            <a:ext cx="6478504" cy="1161147"/>
          </a:xfrm>
        </p:spPr>
        <p:txBody>
          <a:bodyPr>
            <a:normAutofit/>
          </a:bodyPr>
          <a:lstStyle/>
          <a:p>
            <a:r>
              <a:rPr lang="it-IT" b="1" dirty="0"/>
              <a:t>SEREGNO, MB (2015)</a:t>
            </a:r>
            <a:br>
              <a:rPr lang="it-IT" b="1" dirty="0"/>
            </a:br>
            <a:endParaRPr lang="it-IT" sz="1800" i="1" dirty="0"/>
          </a:p>
        </p:txBody>
      </p:sp>
      <p:sp>
        <p:nvSpPr>
          <p:cNvPr id="6" name="Segnaposto contenuto 4">
            <a:extLst>
              <a:ext uri="{FF2B5EF4-FFF2-40B4-BE49-F238E27FC236}">
                <a16:creationId xmlns:a16="http://schemas.microsoft.com/office/drawing/2014/main" xmlns="" id="{05421885-67EE-427C-8623-2D22EBE686AA}"/>
              </a:ext>
            </a:extLst>
          </p:cNvPr>
          <p:cNvSpPr>
            <a:spLocks noGrp="1"/>
          </p:cNvSpPr>
          <p:nvPr>
            <p:ph sz="half" idx="1"/>
          </p:nvPr>
        </p:nvSpPr>
        <p:spPr>
          <a:xfrm>
            <a:off x="1023937" y="2056980"/>
            <a:ext cx="10973621" cy="4251745"/>
          </a:xfrm>
        </p:spPr>
        <p:txBody>
          <a:bodyPr vert="horz" lIns="45720" tIns="45720" rIns="45720" bIns="45720" rtlCol="0">
            <a:noAutofit/>
          </a:bodyPr>
          <a:lstStyle/>
          <a:p>
            <a:pPr>
              <a:spcBef>
                <a:spcPts val="0"/>
              </a:spcBef>
            </a:pPr>
            <a:r>
              <a:rPr lang="it-IT" sz="2000" b="1" dirty="0">
                <a:latin typeface="Abadi" panose="020B0604020104020204" pitchFamily="34" charset="0"/>
              </a:rPr>
              <a:t>Sindaco al tempo del </a:t>
            </a:r>
            <a:r>
              <a:rPr lang="it-IT" sz="2000" b="1" dirty="0" err="1">
                <a:latin typeface="Abadi" panose="020B0604020104020204" pitchFamily="34" charset="0"/>
              </a:rPr>
              <a:t>commisariamento</a:t>
            </a:r>
            <a:r>
              <a:rPr lang="it-IT" sz="2000" b="1" dirty="0">
                <a:latin typeface="Abadi" panose="020B0604020104020204" pitchFamily="34" charset="0"/>
              </a:rPr>
              <a:t>: </a:t>
            </a:r>
            <a:r>
              <a:rPr lang="it-IT" sz="2000" dirty="0">
                <a:latin typeface="Abadi" panose="020B0604020104020204" pitchFamily="34" charset="0"/>
              </a:rPr>
              <a:t>Edoardo Mazza (Forza Italia).</a:t>
            </a:r>
          </a:p>
          <a:p>
            <a:pPr>
              <a:spcBef>
                <a:spcPts val="0"/>
              </a:spcBef>
            </a:pPr>
            <a:r>
              <a:rPr lang="it-IT" sz="2000" b="1" dirty="0">
                <a:latin typeface="Abadi" panose="020B0604020104020204" pitchFamily="34" charset="0"/>
              </a:rPr>
              <a:t>Sindaco attuale: </a:t>
            </a:r>
            <a:r>
              <a:rPr lang="it-IT" sz="2000" dirty="0">
                <a:latin typeface="Abadi" panose="020B0604020104020204" pitchFamily="34" charset="0"/>
              </a:rPr>
              <a:t>Alberto Rossi (PD).</a:t>
            </a:r>
          </a:p>
          <a:p>
            <a:pPr>
              <a:spcBef>
                <a:spcPts val="0"/>
              </a:spcBef>
            </a:pPr>
            <a:r>
              <a:rPr lang="it-IT" sz="2000" b="1" dirty="0">
                <a:latin typeface="Abadi" panose="020B0604020104020204" pitchFamily="34" charset="0"/>
              </a:rPr>
              <a:t>Inquisiti: </a:t>
            </a:r>
            <a:r>
              <a:rPr lang="it-IT" sz="2000" dirty="0">
                <a:latin typeface="Abadi" panose="020B0604020104020204" pitchFamily="34" charset="0"/>
              </a:rPr>
              <a:t>Mario Mantovani (ex vicepresidente della Regione Lombardia indagato per corruzione, Forza Italia )</a:t>
            </a:r>
          </a:p>
          <a:p>
            <a:pPr>
              <a:spcBef>
                <a:spcPts val="0"/>
              </a:spcBef>
            </a:pPr>
            <a:r>
              <a:rPr lang="it-IT" sz="2000" b="1" dirty="0">
                <a:latin typeface="Abadi" panose="020B0604020104020204" pitchFamily="34" charset="0"/>
              </a:rPr>
              <a:t>Attività illecite:</a:t>
            </a:r>
            <a:r>
              <a:rPr lang="it-IT" sz="2000" dirty="0">
                <a:latin typeface="Abadi" panose="020B0604020104020204" pitchFamily="34" charset="0"/>
              </a:rPr>
              <a:t> infiltrazione dell’ndrangheta nel mondo della politica e dell’imprenditoria, episodi di corruzione, traffico di droga ed estorsioni.</a:t>
            </a:r>
          </a:p>
          <a:p>
            <a:pPr>
              <a:spcBef>
                <a:spcPts val="0"/>
              </a:spcBef>
            </a:pPr>
            <a:r>
              <a:rPr lang="it-IT" sz="2000" b="1" dirty="0">
                <a:latin typeface="Abadi" panose="020B0604020104020204" pitchFamily="34" charset="0"/>
              </a:rPr>
              <a:t>Giro d’affari:</a:t>
            </a:r>
            <a:r>
              <a:rPr lang="it-IT" sz="2000" dirty="0">
                <a:latin typeface="Abadi" panose="020B0604020104020204" pitchFamily="34" charset="0"/>
              </a:rPr>
              <a:t> sono stati sequestrati 7,5 chili di cocaina e 400mila euro in contanti ed è emerso che la "locale" di Mariano Comense riusciva a piazzare sul mercato oltre 50 chili di cocaina in un mese e a inviare un milione di euro a San Luca (RC)</a:t>
            </a:r>
          </a:p>
          <a:p>
            <a:pPr algn="just">
              <a:spcBef>
                <a:spcPts val="0"/>
              </a:spcBef>
            </a:pPr>
            <a:r>
              <a:rPr lang="it-IT" sz="2000" b="1" dirty="0">
                <a:latin typeface="Abadi" panose="020B0604020104020204" pitchFamily="34" charset="0"/>
              </a:rPr>
              <a:t>Esito: </a:t>
            </a:r>
            <a:r>
              <a:rPr lang="it-IT" sz="2000" dirty="0">
                <a:latin typeface="Abadi" panose="020B0604020104020204" pitchFamily="34" charset="0"/>
              </a:rPr>
              <a:t>l’inchiesta ha portato alle dimissioni di gran parte dei componenti della giunta di Seregno come il vicesindaco Giacinto Mariani (Lega Nord), indagato per abuso d'ufficio nella maxi inchiesta. Insieme a lui, l’intero gruppo consiliare della Lega Nord al consiglio comunale, formato da otto consiglieri, ha deciso di firmare la rinuncia alle proprie cariche.</a:t>
            </a:r>
          </a:p>
          <a:p>
            <a:pPr algn="just">
              <a:spcBef>
                <a:spcPts val="0"/>
              </a:spcBef>
            </a:pPr>
            <a:r>
              <a:rPr lang="it-IT" sz="2000" b="1" dirty="0">
                <a:latin typeface="Abadi" panose="020B0604020104020204" pitchFamily="34" charset="0"/>
              </a:rPr>
              <a:t>Documenti e link:</a:t>
            </a:r>
          </a:p>
          <a:p>
            <a:pPr lvl="1">
              <a:spcBef>
                <a:spcPts val="0"/>
              </a:spcBef>
            </a:pPr>
            <a:r>
              <a:rPr lang="it-IT" sz="1600" b="1" dirty="0">
                <a:latin typeface="Abadi" panose="020B0604020104020204" pitchFamily="34" charset="0"/>
                <a:hlinkClick r:id="rId3"/>
              </a:rPr>
              <a:t>https://tg24.sky.it/politica/2017/09/28/ndrangheta-seregno-dimissioni-lega-consiglio-comunale.html </a:t>
            </a:r>
            <a:endParaRPr lang="it-IT" sz="1600" b="1" dirty="0">
              <a:latin typeface="Abadi" panose="020B0604020104020204" pitchFamily="34" charset="0"/>
            </a:endParaRPr>
          </a:p>
          <a:p>
            <a:pPr lvl="1">
              <a:spcBef>
                <a:spcPts val="0"/>
              </a:spcBef>
            </a:pPr>
            <a:r>
              <a:rPr lang="it-IT" sz="1600" b="1" dirty="0">
                <a:latin typeface="Abadi" panose="020B0604020104020204" pitchFamily="34" charset="0"/>
                <a:hlinkClick r:id="rId4"/>
              </a:rPr>
              <a:t>https://www.youtube.com/watch?v=XAmxSSaVMDs</a:t>
            </a:r>
            <a:r>
              <a:rPr lang="it-IT" sz="1600" b="1" dirty="0">
                <a:latin typeface="Abadi" panose="020B0604020104020204" pitchFamily="34" charset="0"/>
              </a:rPr>
              <a:t> </a:t>
            </a:r>
            <a:br>
              <a:rPr lang="it-IT" sz="1600" b="1" dirty="0">
                <a:latin typeface="Abadi" panose="020B0604020104020204" pitchFamily="34" charset="0"/>
              </a:rPr>
            </a:br>
            <a:r>
              <a:rPr lang="it-IT" sz="1600" b="1" dirty="0">
                <a:latin typeface="Abadi" panose="020B0604020104020204" pitchFamily="34" charset="0"/>
              </a:rPr>
              <a:t/>
            </a:r>
            <a:br>
              <a:rPr lang="it-IT" sz="1600" b="1" dirty="0">
                <a:latin typeface="Abadi" panose="020B0604020104020204" pitchFamily="34" charset="0"/>
              </a:rPr>
            </a:br>
            <a:r>
              <a:rPr lang="it-IT" sz="1600" b="1" dirty="0">
                <a:latin typeface="Abadi" panose="020B0604020104020204" pitchFamily="34" charset="0"/>
              </a:rPr>
              <a:t> </a:t>
            </a:r>
          </a:p>
        </p:txBody>
      </p:sp>
    </p:spTree>
    <p:extLst>
      <p:ext uri="{BB962C8B-B14F-4D97-AF65-F5344CB8AC3E}">
        <p14:creationId xmlns:p14="http://schemas.microsoft.com/office/powerpoint/2010/main" val="24533559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fade">
                                      <p:cBhvr>
                                        <p:cTn id="13" dur="5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fade">
                                      <p:cBhvr>
                                        <p:cTn id="18" dur="5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500"/>
                                        <p:tgtEl>
                                          <p:spTgt spid="6">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Effect transition="in" filter="fade">
                                      <p:cBhvr>
                                        <p:cTn id="33" dur="500"/>
                                        <p:tgtEl>
                                          <p:spTgt spid="6">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6">
                                            <p:txEl>
                                              <p:pRg st="5" end="5"/>
                                            </p:txEl>
                                          </p:spTgt>
                                        </p:tgtEl>
                                        <p:attrNameLst>
                                          <p:attrName>style.visibility</p:attrName>
                                        </p:attrNameLst>
                                      </p:cBhvr>
                                      <p:to>
                                        <p:strVal val="visible"/>
                                      </p:to>
                                    </p:set>
                                    <p:animEffect transition="in" filter="fade">
                                      <p:cBhvr>
                                        <p:cTn id="38" dur="500"/>
                                        <p:tgtEl>
                                          <p:spTgt spid="6">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Effect transition="in" filter="fade">
                                      <p:cBhvr>
                                        <p:cTn id="43" dur="500"/>
                                        <p:tgtEl>
                                          <p:spTgt spid="6">
                                            <p:txEl>
                                              <p:pRg st="6" end="6"/>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6">
                                            <p:txEl>
                                              <p:pRg st="7" end="7"/>
                                            </p:txEl>
                                          </p:spTgt>
                                        </p:tgtEl>
                                        <p:attrNameLst>
                                          <p:attrName>style.visibility</p:attrName>
                                        </p:attrNameLst>
                                      </p:cBhvr>
                                      <p:to>
                                        <p:strVal val="visible"/>
                                      </p:to>
                                    </p:set>
                                    <p:animEffect transition="in" filter="fade">
                                      <p:cBhvr>
                                        <p:cTn id="46" dur="500"/>
                                        <p:tgtEl>
                                          <p:spTgt spid="6">
                                            <p:txEl>
                                              <p:pRg st="7" end="7"/>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6">
                                            <p:txEl>
                                              <p:pRg st="8" end="8"/>
                                            </p:txEl>
                                          </p:spTgt>
                                        </p:tgtEl>
                                        <p:attrNameLst>
                                          <p:attrName>style.visibility</p:attrName>
                                        </p:attrNameLst>
                                      </p:cBhvr>
                                      <p:to>
                                        <p:strVal val="visible"/>
                                      </p:to>
                                    </p:set>
                                    <p:animEffect transition="in" filter="fade">
                                      <p:cBhvr>
                                        <p:cTn id="49"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5E98031-247E-40C4-8202-740BE2D13624}"/>
              </a:ext>
            </a:extLst>
          </p:cNvPr>
          <p:cNvSpPr>
            <a:spLocks noGrp="1"/>
          </p:cNvSpPr>
          <p:nvPr>
            <p:ph type="title"/>
          </p:nvPr>
        </p:nvSpPr>
        <p:spPr>
          <a:xfrm>
            <a:off x="1024128" y="1004936"/>
            <a:ext cx="9720072" cy="1499616"/>
          </a:xfrm>
        </p:spPr>
        <p:txBody>
          <a:bodyPr vert="horz" lIns="91440" tIns="45720" rIns="91440" bIns="45720" rtlCol="0" anchor="t">
            <a:normAutofit/>
          </a:bodyPr>
          <a:lstStyle/>
          <a:p>
            <a:r>
              <a:rPr lang="it-IT" b="1" dirty="0"/>
              <a:t>TARTANO, SO (2012)</a:t>
            </a:r>
          </a:p>
        </p:txBody>
      </p:sp>
      <p:sp>
        <p:nvSpPr>
          <p:cNvPr id="6" name="Segnaposto contenuto 2">
            <a:extLst>
              <a:ext uri="{FF2B5EF4-FFF2-40B4-BE49-F238E27FC236}">
                <a16:creationId xmlns:a16="http://schemas.microsoft.com/office/drawing/2014/main" xmlns="" id="{423FF9CA-0BB1-47B1-A4C9-6BD47B14592B}"/>
              </a:ext>
            </a:extLst>
          </p:cNvPr>
          <p:cNvSpPr>
            <a:spLocks noGrp="1"/>
          </p:cNvSpPr>
          <p:nvPr>
            <p:ph idx="1"/>
          </p:nvPr>
        </p:nvSpPr>
        <p:spPr>
          <a:xfrm>
            <a:off x="1023938" y="2084832"/>
            <a:ext cx="9720262" cy="4223893"/>
          </a:xfrm>
        </p:spPr>
        <p:txBody>
          <a:bodyPr>
            <a:noAutofit/>
          </a:bodyPr>
          <a:lstStyle/>
          <a:p>
            <a:pPr>
              <a:lnSpc>
                <a:spcPct val="100000"/>
              </a:lnSpc>
              <a:spcBef>
                <a:spcPts val="0"/>
              </a:spcBef>
            </a:pPr>
            <a:r>
              <a:rPr lang="it-IT" sz="2000" b="1" dirty="0">
                <a:latin typeface="Abadi" panose="020B0604020104020204" pitchFamily="34" charset="0"/>
              </a:rPr>
              <a:t>Sindaco al tempo del commissariamento: </a:t>
            </a:r>
            <a:r>
              <a:rPr lang="it-IT" sz="2000" dirty="0">
                <a:latin typeface="Abadi" panose="020B0604020104020204" pitchFamily="34" charset="0"/>
              </a:rPr>
              <a:t>Oscar Barbetta.</a:t>
            </a:r>
          </a:p>
          <a:p>
            <a:pPr>
              <a:lnSpc>
                <a:spcPct val="100000"/>
              </a:lnSpc>
              <a:spcBef>
                <a:spcPts val="0"/>
              </a:spcBef>
              <a:spcAft>
                <a:spcPts val="0"/>
              </a:spcAft>
            </a:pPr>
            <a:r>
              <a:rPr lang="it-IT" sz="2000" b="1" dirty="0">
                <a:latin typeface="Abadi" panose="020B0604020104020204" pitchFamily="34" charset="0"/>
              </a:rPr>
              <a:t>Sindaco attuale: </a:t>
            </a:r>
            <a:r>
              <a:rPr lang="it-IT" sz="2000" dirty="0">
                <a:latin typeface="Abadi" panose="020B0604020104020204" pitchFamily="34" charset="0"/>
              </a:rPr>
              <a:t>Oscar Barbetta</a:t>
            </a:r>
          </a:p>
          <a:p>
            <a:pPr>
              <a:lnSpc>
                <a:spcPct val="100000"/>
              </a:lnSpc>
              <a:spcBef>
                <a:spcPts val="0"/>
              </a:spcBef>
              <a:spcAft>
                <a:spcPts val="0"/>
              </a:spcAft>
            </a:pPr>
            <a:r>
              <a:rPr lang="it-IT" sz="2000" b="1" dirty="0">
                <a:latin typeface="Abadi" panose="020B0604020104020204" pitchFamily="34" charset="0"/>
              </a:rPr>
              <a:t>Attività illecite: </a:t>
            </a:r>
            <a:r>
              <a:rPr lang="it-IT" sz="2000" dirty="0">
                <a:latin typeface="Abadi" panose="020B0604020104020204" pitchFamily="34" charset="0"/>
              </a:rPr>
              <a:t>individuato gruppo transnazionale in stretti rapporti con ‘ndrangheta; ciclo illegale di cemento e costruzioni di immobili.</a:t>
            </a:r>
          </a:p>
          <a:p>
            <a:pPr>
              <a:lnSpc>
                <a:spcPct val="100000"/>
              </a:lnSpc>
              <a:spcBef>
                <a:spcPts val="0"/>
              </a:spcBef>
              <a:spcAft>
                <a:spcPts val="0"/>
              </a:spcAft>
            </a:pPr>
            <a:r>
              <a:rPr lang="it-IT" sz="2000" b="1" dirty="0">
                <a:latin typeface="Abadi" panose="020B0604020104020204" pitchFamily="34" charset="0"/>
              </a:rPr>
              <a:t>Giro d’affari: </a:t>
            </a:r>
            <a:r>
              <a:rPr lang="it-IT" sz="2000" dirty="0">
                <a:latin typeface="Abadi" panose="020B0604020104020204" pitchFamily="34" charset="0"/>
              </a:rPr>
              <a:t>17.820.917</a:t>
            </a:r>
            <a:r>
              <a:rPr lang="it-IT" sz="2000" dirty="0"/>
              <a:t> </a:t>
            </a:r>
            <a:r>
              <a:rPr lang="it-IT" sz="2000" dirty="0">
                <a:latin typeface="Abadi" panose="020B0604020104020204" pitchFamily="34" charset="0"/>
              </a:rPr>
              <a:t>euro.</a:t>
            </a:r>
          </a:p>
          <a:p>
            <a:pPr>
              <a:lnSpc>
                <a:spcPct val="100000"/>
              </a:lnSpc>
              <a:spcBef>
                <a:spcPts val="0"/>
              </a:spcBef>
              <a:spcAft>
                <a:spcPts val="0"/>
              </a:spcAft>
            </a:pPr>
            <a:r>
              <a:rPr lang="it-IT" sz="2000" b="1" dirty="0">
                <a:latin typeface="Abadi" panose="020B0604020104020204" pitchFamily="34" charset="0"/>
              </a:rPr>
              <a:t>Indagine: </a:t>
            </a:r>
            <a:r>
              <a:rPr lang="it-IT" sz="2000" dirty="0">
                <a:latin typeface="Abadi" panose="020B0604020104020204" pitchFamily="34" charset="0"/>
              </a:rPr>
              <a:t>operazione </a:t>
            </a:r>
            <a:r>
              <a:rPr lang="it-IT" sz="2000" dirty="0" err="1">
                <a:latin typeface="Abadi" panose="020B0604020104020204" pitchFamily="34" charset="0"/>
              </a:rPr>
              <a:t>Iron</a:t>
            </a:r>
            <a:r>
              <a:rPr lang="it-IT" sz="2000" dirty="0">
                <a:latin typeface="Abadi" panose="020B0604020104020204" pitchFamily="34" charset="0"/>
              </a:rPr>
              <a:t>-Efesto</a:t>
            </a:r>
          </a:p>
          <a:p>
            <a:pPr>
              <a:lnSpc>
                <a:spcPct val="100000"/>
              </a:lnSpc>
              <a:spcBef>
                <a:spcPts val="0"/>
              </a:spcBef>
              <a:spcAft>
                <a:spcPts val="0"/>
              </a:spcAft>
            </a:pPr>
            <a:r>
              <a:rPr lang="it-IT" sz="2000" b="1" dirty="0">
                <a:latin typeface="Abadi" panose="020B0604020104020204" pitchFamily="34" charset="0"/>
              </a:rPr>
              <a:t>Esito inchiesta: </a:t>
            </a:r>
            <a:r>
              <a:rPr lang="it-IT" sz="2000" dirty="0">
                <a:latin typeface="Abadi" panose="020B0604020104020204" pitchFamily="34" charset="0"/>
              </a:rPr>
              <a:t>sequestro dei beni e condanna per il capo dell’organizzazione; Barbetta condannato per peculato.</a:t>
            </a:r>
          </a:p>
          <a:p>
            <a:pPr>
              <a:lnSpc>
                <a:spcPct val="100000"/>
              </a:lnSpc>
            </a:pPr>
            <a:r>
              <a:rPr lang="it-IT" sz="2000" b="1" dirty="0">
                <a:latin typeface="Abadi" panose="020B0604020104020204" pitchFamily="34" charset="0"/>
              </a:rPr>
              <a:t>Documenti e link:</a:t>
            </a:r>
            <a:endParaRPr lang="it-IT" sz="2000" b="1" dirty="0">
              <a:latin typeface="Abadi" panose="020B0604020104020204" pitchFamily="34" charset="0"/>
              <a:hlinkClick r:id="rId2"/>
            </a:endParaRPr>
          </a:p>
          <a:p>
            <a:pPr lvl="1">
              <a:lnSpc>
                <a:spcPct val="100000"/>
              </a:lnSpc>
            </a:pPr>
            <a:r>
              <a:rPr lang="it-IT" sz="1800" dirty="0">
                <a:latin typeface="Abadi" panose="020B0604020104020204" pitchFamily="34" charset="0"/>
                <a:hlinkClick r:id="rId2"/>
              </a:rPr>
              <a:t>http://www.sondriotoday.it/</a:t>
            </a:r>
            <a:r>
              <a:rPr lang="it-IT" sz="1800" dirty="0" err="1">
                <a:latin typeface="Abadi" panose="020B0604020104020204" pitchFamily="34" charset="0"/>
                <a:hlinkClick r:id="rId2"/>
              </a:rPr>
              <a:t>attualita</a:t>
            </a:r>
            <a:r>
              <a:rPr lang="it-IT" sz="1800" dirty="0">
                <a:latin typeface="Abadi" panose="020B0604020104020204" pitchFamily="34" charset="0"/>
                <a:hlinkClick r:id="rId2"/>
              </a:rPr>
              <a:t>/rapporto-ecomafia-legambiente-cemento.html</a:t>
            </a:r>
            <a:r>
              <a:rPr lang="it-IT" sz="1800" dirty="0">
                <a:latin typeface="Abadi" panose="020B0604020104020204" pitchFamily="34" charset="0"/>
              </a:rPr>
              <a:t>;</a:t>
            </a:r>
          </a:p>
          <a:p>
            <a:pPr lvl="1">
              <a:lnSpc>
                <a:spcPct val="100000"/>
              </a:lnSpc>
            </a:pPr>
            <a:r>
              <a:rPr lang="it-IT" sz="1800" dirty="0">
                <a:latin typeface="Abadi" panose="020B0604020104020204" pitchFamily="34" charset="0"/>
                <a:hlinkClick r:id="rId3"/>
              </a:rPr>
              <a:t>https://www.laprovinciadisondrio.it/stories/Cronaca/tartano-in-arrivo-il-commissario_1318131_11/</a:t>
            </a:r>
            <a:r>
              <a:rPr lang="it-IT" sz="1800" dirty="0">
                <a:latin typeface="Abadi" panose="020B0604020104020204" pitchFamily="34" charset="0"/>
              </a:rPr>
              <a:t>;</a:t>
            </a:r>
          </a:p>
          <a:p>
            <a:pPr>
              <a:lnSpc>
                <a:spcPct val="100000"/>
              </a:lnSpc>
            </a:pPr>
            <a:endParaRPr lang="it-IT" sz="2000" dirty="0">
              <a:latin typeface="Abadi" panose="020B0604020104020204" pitchFamily="34" charset="0"/>
            </a:endParaRPr>
          </a:p>
        </p:txBody>
      </p:sp>
    </p:spTree>
    <p:extLst>
      <p:ext uri="{BB962C8B-B14F-4D97-AF65-F5344CB8AC3E}">
        <p14:creationId xmlns:p14="http://schemas.microsoft.com/office/powerpoint/2010/main" val="33746357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fade">
                                      <p:cBhvr>
                                        <p:cTn id="13" dur="5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fade">
                                      <p:cBhvr>
                                        <p:cTn id="18" dur="5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500"/>
                                        <p:tgtEl>
                                          <p:spTgt spid="6">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Effect transition="in" filter="fade">
                                      <p:cBhvr>
                                        <p:cTn id="33" dur="500"/>
                                        <p:tgtEl>
                                          <p:spTgt spid="6">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6">
                                            <p:txEl>
                                              <p:pRg st="5" end="5"/>
                                            </p:txEl>
                                          </p:spTgt>
                                        </p:tgtEl>
                                        <p:attrNameLst>
                                          <p:attrName>style.visibility</p:attrName>
                                        </p:attrNameLst>
                                      </p:cBhvr>
                                      <p:to>
                                        <p:strVal val="visible"/>
                                      </p:to>
                                    </p:set>
                                    <p:animEffect transition="in" filter="fade">
                                      <p:cBhvr>
                                        <p:cTn id="38" dur="500"/>
                                        <p:tgtEl>
                                          <p:spTgt spid="6">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Effect transition="in" filter="fade">
                                      <p:cBhvr>
                                        <p:cTn id="43" dur="500"/>
                                        <p:tgtEl>
                                          <p:spTgt spid="6">
                                            <p:txEl>
                                              <p:pRg st="6" end="6"/>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6">
                                            <p:txEl>
                                              <p:pRg st="7" end="7"/>
                                            </p:txEl>
                                          </p:spTgt>
                                        </p:tgtEl>
                                        <p:attrNameLst>
                                          <p:attrName>style.visibility</p:attrName>
                                        </p:attrNameLst>
                                      </p:cBhvr>
                                      <p:to>
                                        <p:strVal val="visible"/>
                                      </p:to>
                                    </p:set>
                                    <p:animEffect transition="in" filter="fade">
                                      <p:cBhvr>
                                        <p:cTn id="46" dur="500"/>
                                        <p:tgtEl>
                                          <p:spTgt spid="6">
                                            <p:txEl>
                                              <p:pRg st="7" end="7"/>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6">
                                            <p:txEl>
                                              <p:pRg st="8" end="8"/>
                                            </p:txEl>
                                          </p:spTgt>
                                        </p:tgtEl>
                                        <p:attrNameLst>
                                          <p:attrName>style.visibility</p:attrName>
                                        </p:attrNameLst>
                                      </p:cBhvr>
                                      <p:to>
                                        <p:strVal val="visible"/>
                                      </p:to>
                                    </p:set>
                                    <p:animEffect transition="in" filter="fade">
                                      <p:cBhvr>
                                        <p:cTn id="49"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A75AF47-2C49-4576-9F91-EDFA1F54158C}"/>
              </a:ext>
            </a:extLst>
          </p:cNvPr>
          <p:cNvSpPr>
            <a:spLocks noGrp="1"/>
          </p:cNvSpPr>
          <p:nvPr>
            <p:ph type="title"/>
          </p:nvPr>
        </p:nvSpPr>
        <p:spPr>
          <a:xfrm>
            <a:off x="1024128" y="989946"/>
            <a:ext cx="9720072" cy="988751"/>
          </a:xfrm>
        </p:spPr>
        <p:txBody>
          <a:bodyPr vert="horz" lIns="91440" tIns="45720" rIns="91440" bIns="45720" rtlCol="0" anchor="t">
            <a:normAutofit/>
          </a:bodyPr>
          <a:lstStyle/>
          <a:p>
            <a:r>
              <a:rPr lang="it-IT" b="1" dirty="0"/>
              <a:t>VISTARINO, PV (2019)</a:t>
            </a:r>
          </a:p>
        </p:txBody>
      </p:sp>
      <p:sp>
        <p:nvSpPr>
          <p:cNvPr id="12" name="Segnaposto contenuto 3">
            <a:extLst>
              <a:ext uri="{FF2B5EF4-FFF2-40B4-BE49-F238E27FC236}">
                <a16:creationId xmlns:a16="http://schemas.microsoft.com/office/drawing/2014/main" xmlns="" id="{A3C93310-3C35-4D11-A7E9-6D8971C92DFC}"/>
              </a:ext>
            </a:extLst>
          </p:cNvPr>
          <p:cNvSpPr txBox="1">
            <a:spLocks noGrp="1"/>
          </p:cNvSpPr>
          <p:nvPr>
            <p:ph idx="1"/>
          </p:nvPr>
        </p:nvSpPr>
        <p:spPr>
          <a:xfrm>
            <a:off x="1023938" y="2286000"/>
            <a:ext cx="9720262" cy="3089051"/>
          </a:xfrm>
          <a:prstGeom prst="rect">
            <a:avLst/>
          </a:prstGeom>
          <a:noFill/>
        </p:spPr>
        <p:txBody>
          <a:bodyPr wrap="square" rtlCol="0">
            <a:spAutoFit/>
          </a:bodyPr>
          <a:lstStyle/>
          <a:p>
            <a:pPr>
              <a:spcBef>
                <a:spcPts val="0"/>
              </a:spcBef>
            </a:pPr>
            <a:r>
              <a:rPr lang="it-IT" sz="2000" b="1" dirty="0">
                <a:latin typeface="Abadi" panose="020B0604020104020204" pitchFamily="34" charset="0"/>
              </a:rPr>
              <a:t>Sindaco al tempo</a:t>
            </a:r>
            <a:r>
              <a:rPr lang="it-IT" sz="2000" dirty="0">
                <a:latin typeface="Abadi" panose="020B0604020104020204" pitchFamily="34" charset="0"/>
              </a:rPr>
              <a:t>: Sergio Carù</a:t>
            </a:r>
          </a:p>
          <a:p>
            <a:pPr>
              <a:spcBef>
                <a:spcPts val="0"/>
              </a:spcBef>
            </a:pPr>
            <a:r>
              <a:rPr lang="it-IT" sz="2000" b="1" dirty="0">
                <a:latin typeface="Abadi" panose="020B0604020104020204" pitchFamily="34" charset="0"/>
              </a:rPr>
              <a:t>Sindaco attuale</a:t>
            </a:r>
            <a:r>
              <a:rPr lang="it-IT" sz="2000" dirty="0">
                <a:latin typeface="Abadi" panose="020B0604020104020204" pitchFamily="34" charset="0"/>
              </a:rPr>
              <a:t>: Virginio Dagrada</a:t>
            </a:r>
          </a:p>
          <a:p>
            <a:pPr>
              <a:spcBef>
                <a:spcPts val="0"/>
              </a:spcBef>
            </a:pPr>
            <a:r>
              <a:rPr lang="it-IT" sz="2000" b="1" dirty="0">
                <a:latin typeface="Abadi" panose="020B0604020104020204" pitchFamily="34" charset="0"/>
              </a:rPr>
              <a:t>Attività illecite</a:t>
            </a:r>
            <a:r>
              <a:rPr lang="it-IT" sz="2000" dirty="0">
                <a:latin typeface="Abadi" panose="020B0604020104020204" pitchFamily="34" charset="0"/>
              </a:rPr>
              <a:t>: Nessuna</a:t>
            </a:r>
            <a:endParaRPr lang="it-IT" sz="2000" b="1" dirty="0">
              <a:latin typeface="Abadi" panose="020B0604020104020204" pitchFamily="34" charset="0"/>
            </a:endParaRPr>
          </a:p>
          <a:p>
            <a:pPr>
              <a:spcBef>
                <a:spcPts val="0"/>
              </a:spcBef>
            </a:pPr>
            <a:r>
              <a:rPr lang="it-IT" sz="2000" b="1" dirty="0">
                <a:latin typeface="Abadi" panose="020B0604020104020204" pitchFamily="34" charset="0"/>
              </a:rPr>
              <a:t>Giro d’affari</a:t>
            </a:r>
            <a:r>
              <a:rPr lang="it-IT" sz="2000" dirty="0">
                <a:latin typeface="Abadi" panose="020B0604020104020204" pitchFamily="34" charset="0"/>
              </a:rPr>
              <a:t>: Nessuno</a:t>
            </a:r>
          </a:p>
          <a:p>
            <a:pPr>
              <a:spcBef>
                <a:spcPts val="0"/>
              </a:spcBef>
            </a:pPr>
            <a:r>
              <a:rPr lang="it-IT" sz="2000" b="1" dirty="0">
                <a:latin typeface="Abadi" panose="020B0604020104020204" pitchFamily="34" charset="0"/>
              </a:rPr>
              <a:t>Indagine</a:t>
            </a:r>
            <a:r>
              <a:rPr lang="it-IT" sz="2000" dirty="0">
                <a:latin typeface="Abadi" panose="020B0604020104020204" pitchFamily="34" charset="0"/>
              </a:rPr>
              <a:t>: Nessuno</a:t>
            </a:r>
          </a:p>
          <a:p>
            <a:pPr>
              <a:spcBef>
                <a:spcPts val="0"/>
              </a:spcBef>
            </a:pPr>
            <a:r>
              <a:rPr lang="it-IT" sz="2000" b="1" dirty="0">
                <a:latin typeface="Abadi" panose="020B0604020104020204" pitchFamily="34" charset="0"/>
              </a:rPr>
              <a:t>Esito</a:t>
            </a:r>
            <a:r>
              <a:rPr lang="it-IT" sz="2000" dirty="0">
                <a:latin typeface="Abadi" panose="020B0604020104020204" pitchFamily="34" charset="0"/>
              </a:rPr>
              <a:t>: In corso</a:t>
            </a:r>
          </a:p>
          <a:p>
            <a:pPr>
              <a:spcBef>
                <a:spcPts val="0"/>
              </a:spcBef>
            </a:pPr>
            <a:r>
              <a:rPr lang="it-IT" sz="2000" b="1" dirty="0">
                <a:latin typeface="Abadi" panose="020B0604020104020204" pitchFamily="34" charset="0"/>
              </a:rPr>
              <a:t>Contatti</a:t>
            </a:r>
            <a:r>
              <a:rPr lang="it-IT" sz="2000" dirty="0">
                <a:latin typeface="Abadi" panose="020B0604020104020204" pitchFamily="34" charset="0"/>
              </a:rPr>
              <a:t>: </a:t>
            </a:r>
          </a:p>
          <a:p>
            <a:pPr lvl="1">
              <a:spcBef>
                <a:spcPts val="0"/>
              </a:spcBef>
            </a:pPr>
            <a:r>
              <a:rPr lang="it-IT" sz="1800" dirty="0">
                <a:latin typeface="Abadi" panose="020B0604020104020204" pitchFamily="34" charset="0"/>
              </a:rPr>
              <a:t>Facebook (account professionale): </a:t>
            </a:r>
            <a:r>
              <a:rPr lang="it-IT" sz="1800" dirty="0">
                <a:latin typeface="Abadi" panose="020B0604020104020204" pitchFamily="34" charset="0"/>
                <a:hlinkClick r:id="rId2"/>
              </a:rPr>
              <a:t>https://www.facebook.com/sergio.caru</a:t>
            </a:r>
            <a:endParaRPr lang="it-IT" sz="1800" dirty="0">
              <a:latin typeface="Abadi" panose="020B0604020104020204" pitchFamily="34" charset="0"/>
            </a:endParaRPr>
          </a:p>
          <a:p>
            <a:pPr lvl="1">
              <a:spcBef>
                <a:spcPts val="0"/>
              </a:spcBef>
            </a:pPr>
            <a:r>
              <a:rPr lang="it-IT" sz="1800" dirty="0">
                <a:latin typeface="Abadi" panose="020B0604020104020204" pitchFamily="34" charset="0"/>
              </a:rPr>
              <a:t>Facebook (account personale): </a:t>
            </a:r>
            <a:r>
              <a:rPr lang="it-IT" sz="1800" dirty="0">
                <a:latin typeface="Abadi" panose="020B0604020104020204" pitchFamily="34" charset="0"/>
                <a:hlinkClick r:id="rId3"/>
              </a:rPr>
              <a:t>https://www.facebook.com/sergio.caru.2</a:t>
            </a:r>
            <a:endParaRPr lang="it-IT" sz="1800" dirty="0">
              <a:latin typeface="Abadi" panose="020B0604020104020204" pitchFamily="34" charset="0"/>
            </a:endParaRPr>
          </a:p>
          <a:p>
            <a:pPr>
              <a:spcBef>
                <a:spcPts val="0"/>
              </a:spcBef>
            </a:pPr>
            <a:r>
              <a:rPr lang="it-IT" sz="2000" b="1" dirty="0">
                <a:latin typeface="Abadi" panose="020B0604020104020204" pitchFamily="34" charset="0"/>
              </a:rPr>
              <a:t>Link</a:t>
            </a:r>
            <a:r>
              <a:rPr lang="it-IT" sz="2000" dirty="0">
                <a:latin typeface="Abadi" panose="020B0604020104020204" pitchFamily="34" charset="0"/>
              </a:rPr>
              <a:t>: </a:t>
            </a:r>
            <a:r>
              <a:rPr lang="it-IT" sz="2000" dirty="0">
                <a:latin typeface="Abadi" panose="020B0604020104020204" pitchFamily="34" charset="0"/>
                <a:hlinkClick r:id="rId4"/>
              </a:rPr>
              <a:t>https://www.interno.gov.it/it/notizie/sospeso-consiglio-comunale-vistarino-pv</a:t>
            </a:r>
            <a:r>
              <a:rPr lang="it-IT" sz="2000" dirty="0">
                <a:latin typeface="Abadi" panose="020B0604020104020204" pitchFamily="34" charset="0"/>
              </a:rPr>
              <a:t> </a:t>
            </a:r>
          </a:p>
        </p:txBody>
      </p:sp>
    </p:spTree>
    <p:extLst>
      <p:ext uri="{BB962C8B-B14F-4D97-AF65-F5344CB8AC3E}">
        <p14:creationId xmlns:p14="http://schemas.microsoft.com/office/powerpoint/2010/main" val="5632028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animEffect transition="in" filter="fade">
                                      <p:cBhvr>
                                        <p:cTn id="13" dur="500"/>
                                        <p:tgtEl>
                                          <p:spTgt spid="12">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2">
                                            <p:txEl>
                                              <p:pRg st="1" end="1"/>
                                            </p:txEl>
                                          </p:spTgt>
                                        </p:tgtEl>
                                        <p:attrNameLst>
                                          <p:attrName>style.visibility</p:attrName>
                                        </p:attrNameLst>
                                      </p:cBhvr>
                                      <p:to>
                                        <p:strVal val="visible"/>
                                      </p:to>
                                    </p:set>
                                    <p:animEffect transition="in" filter="fade">
                                      <p:cBhvr>
                                        <p:cTn id="18" dur="500"/>
                                        <p:tgtEl>
                                          <p:spTgt spid="12">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2">
                                            <p:txEl>
                                              <p:pRg st="2" end="2"/>
                                            </p:txEl>
                                          </p:spTgt>
                                        </p:tgtEl>
                                        <p:attrNameLst>
                                          <p:attrName>style.visibility</p:attrName>
                                        </p:attrNameLst>
                                      </p:cBhvr>
                                      <p:to>
                                        <p:strVal val="visible"/>
                                      </p:to>
                                    </p:set>
                                    <p:animEffect transition="in" filter="fade">
                                      <p:cBhvr>
                                        <p:cTn id="23" dur="500"/>
                                        <p:tgtEl>
                                          <p:spTgt spid="1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2">
                                            <p:txEl>
                                              <p:pRg st="3" end="3"/>
                                            </p:txEl>
                                          </p:spTgt>
                                        </p:tgtEl>
                                        <p:attrNameLst>
                                          <p:attrName>style.visibility</p:attrName>
                                        </p:attrNameLst>
                                      </p:cBhvr>
                                      <p:to>
                                        <p:strVal val="visible"/>
                                      </p:to>
                                    </p:set>
                                    <p:animEffect transition="in" filter="fade">
                                      <p:cBhvr>
                                        <p:cTn id="28" dur="500"/>
                                        <p:tgtEl>
                                          <p:spTgt spid="12">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2">
                                            <p:txEl>
                                              <p:pRg st="4" end="4"/>
                                            </p:txEl>
                                          </p:spTgt>
                                        </p:tgtEl>
                                        <p:attrNameLst>
                                          <p:attrName>style.visibility</p:attrName>
                                        </p:attrNameLst>
                                      </p:cBhvr>
                                      <p:to>
                                        <p:strVal val="visible"/>
                                      </p:to>
                                    </p:set>
                                    <p:animEffect transition="in" filter="fade">
                                      <p:cBhvr>
                                        <p:cTn id="33" dur="500"/>
                                        <p:tgtEl>
                                          <p:spTgt spid="12">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2">
                                            <p:txEl>
                                              <p:pRg st="5" end="5"/>
                                            </p:txEl>
                                          </p:spTgt>
                                        </p:tgtEl>
                                        <p:attrNameLst>
                                          <p:attrName>style.visibility</p:attrName>
                                        </p:attrNameLst>
                                      </p:cBhvr>
                                      <p:to>
                                        <p:strVal val="visible"/>
                                      </p:to>
                                    </p:set>
                                    <p:animEffect transition="in" filter="fade">
                                      <p:cBhvr>
                                        <p:cTn id="38" dur="500"/>
                                        <p:tgtEl>
                                          <p:spTgt spid="12">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2">
                                            <p:txEl>
                                              <p:pRg st="6" end="6"/>
                                            </p:txEl>
                                          </p:spTgt>
                                        </p:tgtEl>
                                        <p:attrNameLst>
                                          <p:attrName>style.visibility</p:attrName>
                                        </p:attrNameLst>
                                      </p:cBhvr>
                                      <p:to>
                                        <p:strVal val="visible"/>
                                      </p:to>
                                    </p:set>
                                    <p:animEffect transition="in" filter="fade">
                                      <p:cBhvr>
                                        <p:cTn id="43" dur="500"/>
                                        <p:tgtEl>
                                          <p:spTgt spid="12">
                                            <p:txEl>
                                              <p:pRg st="6" end="6"/>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2">
                                            <p:txEl>
                                              <p:pRg st="7" end="7"/>
                                            </p:txEl>
                                          </p:spTgt>
                                        </p:tgtEl>
                                        <p:attrNameLst>
                                          <p:attrName>style.visibility</p:attrName>
                                        </p:attrNameLst>
                                      </p:cBhvr>
                                      <p:to>
                                        <p:strVal val="visible"/>
                                      </p:to>
                                    </p:set>
                                    <p:animEffect transition="in" filter="fade">
                                      <p:cBhvr>
                                        <p:cTn id="46" dur="500"/>
                                        <p:tgtEl>
                                          <p:spTgt spid="12">
                                            <p:txEl>
                                              <p:pRg st="7" end="7"/>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2">
                                            <p:txEl>
                                              <p:pRg st="8" end="8"/>
                                            </p:txEl>
                                          </p:spTgt>
                                        </p:tgtEl>
                                        <p:attrNameLst>
                                          <p:attrName>style.visibility</p:attrName>
                                        </p:attrNameLst>
                                      </p:cBhvr>
                                      <p:to>
                                        <p:strVal val="visible"/>
                                      </p:to>
                                    </p:set>
                                    <p:animEffect transition="in" filter="fade">
                                      <p:cBhvr>
                                        <p:cTn id="49" dur="500"/>
                                        <p:tgtEl>
                                          <p:spTgt spid="12">
                                            <p:txEl>
                                              <p:pRg st="8" end="8"/>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2">
                                            <p:txEl>
                                              <p:pRg st="9" end="9"/>
                                            </p:txEl>
                                          </p:spTgt>
                                        </p:tgtEl>
                                        <p:attrNameLst>
                                          <p:attrName>style.visibility</p:attrName>
                                        </p:attrNameLst>
                                      </p:cBhvr>
                                      <p:to>
                                        <p:strVal val="visible"/>
                                      </p:to>
                                    </p:set>
                                    <p:animEffect transition="in" filter="fade">
                                      <p:cBhvr>
                                        <p:cTn id="54" dur="500"/>
                                        <p:tgtEl>
                                          <p:spTgt spid="1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2E510D9-919F-4D17-B26A-8F6D67055969}"/>
              </a:ext>
            </a:extLst>
          </p:cNvPr>
          <p:cNvSpPr>
            <a:spLocks noGrp="1"/>
          </p:cNvSpPr>
          <p:nvPr>
            <p:ph type="title"/>
          </p:nvPr>
        </p:nvSpPr>
        <p:spPr>
          <a:xfrm>
            <a:off x="1024128" y="825056"/>
            <a:ext cx="9720072" cy="1499616"/>
          </a:xfrm>
        </p:spPr>
        <p:txBody>
          <a:bodyPr>
            <a:normAutofit/>
          </a:bodyPr>
          <a:lstStyle/>
          <a:p>
            <a:r>
              <a:rPr lang="it-IT" b="1" dirty="0"/>
              <a:t>LEGNANO, MI (2008-19)</a:t>
            </a:r>
            <a:r>
              <a:rPr lang="it-IT" dirty="0"/>
              <a:t/>
            </a:r>
            <a:br>
              <a:rPr lang="it-IT" dirty="0"/>
            </a:br>
            <a:endParaRPr lang="it-IT" i="1" dirty="0"/>
          </a:p>
        </p:txBody>
      </p:sp>
      <p:sp>
        <p:nvSpPr>
          <p:cNvPr id="6" name="Segnaposto contenuto 2">
            <a:extLst>
              <a:ext uri="{FF2B5EF4-FFF2-40B4-BE49-F238E27FC236}">
                <a16:creationId xmlns:a16="http://schemas.microsoft.com/office/drawing/2014/main" xmlns="" id="{DF64F016-0A10-489A-89CF-9003796EF8F5}"/>
              </a:ext>
            </a:extLst>
          </p:cNvPr>
          <p:cNvSpPr>
            <a:spLocks noGrp="1"/>
          </p:cNvSpPr>
          <p:nvPr>
            <p:ph sz="half" idx="1"/>
          </p:nvPr>
        </p:nvSpPr>
        <p:spPr>
          <a:xfrm>
            <a:off x="1023937" y="2286000"/>
            <a:ext cx="10689841" cy="4022725"/>
          </a:xfrm>
        </p:spPr>
        <p:txBody>
          <a:bodyPr vert="horz" lIns="45720" tIns="45720" rIns="45720" bIns="45720" rtlCol="0">
            <a:noAutofit/>
          </a:bodyPr>
          <a:lstStyle/>
          <a:p>
            <a:pPr>
              <a:lnSpc>
                <a:spcPct val="100000"/>
              </a:lnSpc>
              <a:spcBef>
                <a:spcPts val="0"/>
              </a:spcBef>
            </a:pPr>
            <a:r>
              <a:rPr lang="it-IT" sz="2000" b="1" dirty="0">
                <a:latin typeface="Abadi" panose="020B0604020104020204" pitchFamily="34" charset="0"/>
              </a:rPr>
              <a:t>Sindaco al tempo: </a:t>
            </a:r>
            <a:r>
              <a:rPr lang="it-IT" sz="2000" dirty="0">
                <a:latin typeface="Abadi" panose="020B0604020104020204" pitchFamily="34" charset="0"/>
              </a:rPr>
              <a:t>Lorenzo Vitali (centrodestra).</a:t>
            </a:r>
          </a:p>
          <a:p>
            <a:pPr>
              <a:lnSpc>
                <a:spcPct val="100000"/>
              </a:lnSpc>
              <a:spcBef>
                <a:spcPts val="0"/>
              </a:spcBef>
            </a:pPr>
            <a:r>
              <a:rPr lang="it-IT" sz="2000" b="1" dirty="0">
                <a:latin typeface="Abadi" panose="020B0604020104020204" pitchFamily="34" charset="0"/>
              </a:rPr>
              <a:t>Sindaco attuale: </a:t>
            </a:r>
            <a:r>
              <a:rPr lang="it-IT" sz="2000" dirty="0">
                <a:latin typeface="Abadi" panose="020B0604020104020204" pitchFamily="34" charset="0"/>
              </a:rPr>
              <a:t>Gianbattista Fratus (centrodestra).</a:t>
            </a:r>
          </a:p>
          <a:p>
            <a:pPr>
              <a:lnSpc>
                <a:spcPct val="100000"/>
              </a:lnSpc>
              <a:spcBef>
                <a:spcPts val="0"/>
              </a:spcBef>
            </a:pPr>
            <a:r>
              <a:rPr lang="it-IT" sz="2000" b="1" dirty="0">
                <a:latin typeface="Abadi" panose="020B0604020104020204" pitchFamily="34" charset="0"/>
              </a:rPr>
              <a:t>Attività illecite: </a:t>
            </a:r>
            <a:r>
              <a:rPr lang="it-IT" sz="2000" dirty="0">
                <a:latin typeface="Abadi" panose="020B0604020104020204" pitchFamily="34" charset="0"/>
              </a:rPr>
              <a:t>omicidio mafioso a causa dell’impropria gestione delle casse dei clan</a:t>
            </a:r>
          </a:p>
          <a:p>
            <a:pPr>
              <a:lnSpc>
                <a:spcPct val="100000"/>
              </a:lnSpc>
              <a:spcBef>
                <a:spcPts val="0"/>
              </a:spcBef>
            </a:pPr>
            <a:r>
              <a:rPr lang="it-IT" sz="2000" b="1" dirty="0">
                <a:latin typeface="Abadi" panose="020B0604020104020204" pitchFamily="34" charset="0"/>
              </a:rPr>
              <a:t>Indagine: </a:t>
            </a:r>
            <a:r>
              <a:rPr lang="it-IT" sz="2000" dirty="0">
                <a:latin typeface="Abadi" panose="020B0604020104020204" pitchFamily="34" charset="0"/>
              </a:rPr>
              <a:t>operazione «Stige»</a:t>
            </a:r>
            <a:r>
              <a:rPr lang="it-IT" sz="2000" b="1" dirty="0">
                <a:latin typeface="Abadi" panose="020B0604020104020204" pitchFamily="34" charset="0"/>
              </a:rPr>
              <a:t>.</a:t>
            </a:r>
          </a:p>
          <a:p>
            <a:pPr>
              <a:lnSpc>
                <a:spcPct val="100000"/>
              </a:lnSpc>
              <a:spcBef>
                <a:spcPts val="0"/>
              </a:spcBef>
            </a:pPr>
            <a:r>
              <a:rPr lang="it-IT" sz="2000" b="1" dirty="0">
                <a:latin typeface="Abadi" panose="020B0604020104020204" pitchFamily="34" charset="0"/>
              </a:rPr>
              <a:t>Esito: </a:t>
            </a:r>
            <a:r>
              <a:rPr lang="it-IT" sz="2000" dirty="0">
                <a:latin typeface="Abadi" panose="020B0604020104020204" pitchFamily="34" charset="0"/>
              </a:rPr>
              <a:t>arresto del boss Vincenzo Rispoli e impedimento di ritorno al «locale» di Legnano.</a:t>
            </a:r>
          </a:p>
          <a:p>
            <a:pPr>
              <a:lnSpc>
                <a:spcPct val="100000"/>
              </a:lnSpc>
              <a:spcBef>
                <a:spcPts val="0"/>
              </a:spcBef>
            </a:pPr>
            <a:r>
              <a:rPr lang="it-IT" sz="2000" b="1" dirty="0">
                <a:latin typeface="Abadi" panose="020B0604020104020204" pitchFamily="34" charset="0"/>
              </a:rPr>
              <a:t>Documenti e link:</a:t>
            </a:r>
            <a:endParaRPr lang="it-IT" sz="2000" b="1" dirty="0">
              <a:latin typeface="Abadi" panose="020B0604020104020204" pitchFamily="34" charset="0"/>
              <a:hlinkClick r:id="rId2"/>
            </a:endParaRPr>
          </a:p>
          <a:p>
            <a:pPr lvl="1">
              <a:lnSpc>
                <a:spcPct val="100000"/>
              </a:lnSpc>
              <a:spcBef>
                <a:spcPts val="0"/>
              </a:spcBef>
            </a:pPr>
            <a:r>
              <a:rPr lang="it-IT" sz="1600" b="1" dirty="0">
                <a:latin typeface="Abadi" panose="020B0604020104020204" pitchFamily="34" charset="0"/>
                <a:hlinkClick r:id="rId2"/>
              </a:rPr>
              <a:t>https://www.varesenews.it/2019/05/omicidio-ndrangheta-san-giorgio-legnano-manette-rispoli-altri-4/824888/</a:t>
            </a:r>
            <a:endParaRPr lang="it-IT" sz="1600" b="1" dirty="0">
              <a:latin typeface="Abadi" panose="020B0604020104020204" pitchFamily="34" charset="0"/>
            </a:endParaRPr>
          </a:p>
        </p:txBody>
      </p:sp>
    </p:spTree>
    <p:extLst>
      <p:ext uri="{BB962C8B-B14F-4D97-AF65-F5344CB8AC3E}">
        <p14:creationId xmlns:p14="http://schemas.microsoft.com/office/powerpoint/2010/main" val="47782557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fade">
                                      <p:cBhvr>
                                        <p:cTn id="13" dur="5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fade">
                                      <p:cBhvr>
                                        <p:cTn id="18" dur="5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500"/>
                                        <p:tgtEl>
                                          <p:spTgt spid="6">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Effect transition="in" filter="fade">
                                      <p:cBhvr>
                                        <p:cTn id="33" dur="500"/>
                                        <p:tgtEl>
                                          <p:spTgt spid="6">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6">
                                            <p:txEl>
                                              <p:pRg st="5" end="5"/>
                                            </p:txEl>
                                          </p:spTgt>
                                        </p:tgtEl>
                                        <p:attrNameLst>
                                          <p:attrName>style.visibility</p:attrName>
                                        </p:attrNameLst>
                                      </p:cBhvr>
                                      <p:to>
                                        <p:strVal val="visible"/>
                                      </p:to>
                                    </p:set>
                                    <p:animEffect transition="in" filter="fade">
                                      <p:cBhvr>
                                        <p:cTn id="38" dur="500"/>
                                        <p:tgtEl>
                                          <p:spTgt spid="6">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Effect transition="in" filter="fade">
                                      <p:cBhvr>
                                        <p:cTn id="43"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F27CB67-2AD5-42BE-B3CD-40822EBB61F8}"/>
              </a:ext>
            </a:extLst>
          </p:cNvPr>
          <p:cNvSpPr>
            <a:spLocks noGrp="1"/>
          </p:cNvSpPr>
          <p:nvPr>
            <p:ph type="title"/>
          </p:nvPr>
        </p:nvSpPr>
        <p:spPr/>
        <p:txBody>
          <a:bodyPr/>
          <a:lstStyle/>
          <a:p>
            <a:r>
              <a:rPr lang="it-IT" dirty="0"/>
              <a:t>Grazie per l’attenzione</a:t>
            </a:r>
          </a:p>
        </p:txBody>
      </p:sp>
      <p:sp>
        <p:nvSpPr>
          <p:cNvPr id="3" name="Segnaposto testo 2">
            <a:extLst>
              <a:ext uri="{FF2B5EF4-FFF2-40B4-BE49-F238E27FC236}">
                <a16:creationId xmlns:a16="http://schemas.microsoft.com/office/drawing/2014/main" xmlns="" id="{689BC235-0DDA-4E85-BBAE-A5F3BF371871}"/>
              </a:ext>
            </a:extLst>
          </p:cNvPr>
          <p:cNvSpPr>
            <a:spLocks noGrp="1"/>
          </p:cNvSpPr>
          <p:nvPr>
            <p:ph type="body" sz="half" idx="2"/>
          </p:nvPr>
        </p:nvSpPr>
        <p:spPr/>
        <p:txBody>
          <a:bodyPr/>
          <a:lstStyle/>
          <a:p>
            <a:endParaRPr lang="it-IT"/>
          </a:p>
        </p:txBody>
      </p:sp>
    </p:spTree>
    <p:extLst>
      <p:ext uri="{BB962C8B-B14F-4D97-AF65-F5344CB8AC3E}">
        <p14:creationId xmlns:p14="http://schemas.microsoft.com/office/powerpoint/2010/main" val="334902532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EBDC9EA-CB2B-4A79-878C-FBD187CED640}"/>
              </a:ext>
            </a:extLst>
          </p:cNvPr>
          <p:cNvSpPr>
            <a:spLocks noGrp="1"/>
          </p:cNvSpPr>
          <p:nvPr>
            <p:ph type="title"/>
          </p:nvPr>
        </p:nvSpPr>
        <p:spPr/>
        <p:txBody>
          <a:bodyPr>
            <a:normAutofit/>
          </a:bodyPr>
          <a:lstStyle/>
          <a:p>
            <a:pPr algn="ctr"/>
            <a:r>
              <a:rPr lang="it-IT" sz="2800" b="1" dirty="0"/>
              <a:t>IL </a:t>
            </a:r>
            <a:r>
              <a:rPr lang="it-IT" sz="4500" b="1" dirty="0"/>
              <a:t>COMMISARIAMENTO</a:t>
            </a:r>
          </a:p>
        </p:txBody>
      </p:sp>
      <p:sp>
        <p:nvSpPr>
          <p:cNvPr id="4" name="Sottotitolo 2">
            <a:extLst>
              <a:ext uri="{FF2B5EF4-FFF2-40B4-BE49-F238E27FC236}">
                <a16:creationId xmlns:a16="http://schemas.microsoft.com/office/drawing/2014/main" xmlns="" id="{E55A53B0-72D3-46D2-9698-1D69DC6FE90C}"/>
              </a:ext>
            </a:extLst>
          </p:cNvPr>
          <p:cNvSpPr>
            <a:spLocks noGrp="1"/>
          </p:cNvSpPr>
          <p:nvPr>
            <p:ph idx="1"/>
          </p:nvPr>
        </p:nvSpPr>
        <p:spPr>
          <a:xfrm>
            <a:off x="1577538" y="2133600"/>
            <a:ext cx="8915400" cy="3778250"/>
          </a:xfrm>
        </p:spPr>
        <p:txBody>
          <a:bodyPr>
            <a:normAutofit lnSpcReduction="10000"/>
          </a:bodyPr>
          <a:lstStyle/>
          <a:p>
            <a:pPr algn="just"/>
            <a:r>
              <a:rPr lang="it-IT" sz="2600" dirty="0">
                <a:latin typeface="Abadi" panose="020B0604020104020204" pitchFamily="34" charset="0"/>
              </a:rPr>
              <a:t>Motivi commissariamento:</a:t>
            </a:r>
            <a:endParaRPr lang="it-IT" sz="2400" dirty="0">
              <a:latin typeface="Abadi" panose="020B0604020104020204" pitchFamily="34" charset="0"/>
            </a:endParaRPr>
          </a:p>
          <a:p>
            <a:pPr marL="514350" indent="-514350" algn="just">
              <a:buFont typeface="Arial" panose="020B0604020202020204" pitchFamily="34" charset="0"/>
              <a:buChar char="•"/>
            </a:pPr>
            <a:r>
              <a:rPr lang="it-IT" sz="2600" dirty="0">
                <a:latin typeface="Abadi" panose="020B0604020104020204" pitchFamily="34" charset="0"/>
              </a:rPr>
              <a:t>Azioni da parte del consiglio che vadano contro la legge o la Costituzione</a:t>
            </a:r>
          </a:p>
          <a:p>
            <a:pPr marL="514350" indent="-514350" algn="just">
              <a:buFont typeface="Arial" panose="020B0604020202020204" pitchFamily="34" charset="0"/>
              <a:buChar char="•"/>
            </a:pPr>
            <a:r>
              <a:rPr lang="it-IT" sz="2600" dirty="0">
                <a:latin typeface="Abadi" panose="020B0604020104020204" pitchFamily="34" charset="0"/>
              </a:rPr>
              <a:t>Quando non si può assicurare il corretto funzionamento degli organi</a:t>
            </a:r>
          </a:p>
          <a:p>
            <a:pPr marL="514350" indent="-514350" algn="just">
              <a:buFont typeface="Arial" panose="020B0604020202020204" pitchFamily="34" charset="0"/>
              <a:buChar char="•"/>
            </a:pPr>
            <a:r>
              <a:rPr lang="it-IT" sz="2600" dirty="0">
                <a:latin typeface="Abadi" panose="020B0604020104020204" pitchFamily="34" charset="0"/>
              </a:rPr>
              <a:t>Per la mancata approvazione del bilancio nei termini previsti.</a:t>
            </a:r>
          </a:p>
          <a:p>
            <a:pPr marL="514350" indent="-514350" algn="just">
              <a:buFont typeface="Arial" panose="020B0604020202020204" pitchFamily="34" charset="0"/>
              <a:buChar char="•"/>
            </a:pPr>
            <a:r>
              <a:rPr lang="it-IT" sz="2600" dirty="0">
                <a:latin typeface="Abadi" panose="020B0604020104020204" pitchFamily="34" charset="0"/>
              </a:rPr>
              <a:t>Sciolto se emergono elementi su collegamenti diretti o indiretti degli amministratori con la criminalità organizzata </a:t>
            </a:r>
          </a:p>
          <a:p>
            <a:pPr marL="514350" indent="-514350" algn="just">
              <a:buFont typeface="Arial" panose="020B0604020202020204" pitchFamily="34" charset="0"/>
              <a:buChar char="•"/>
            </a:pPr>
            <a:endParaRPr lang="it-IT" sz="2400" dirty="0">
              <a:latin typeface="Abadi" panose="020B0604020104020204" pitchFamily="34" charset="0"/>
            </a:endParaRPr>
          </a:p>
          <a:p>
            <a:pPr marL="514350" indent="-514350" algn="just">
              <a:buFont typeface="Arial" panose="020B0604020202020204" pitchFamily="34" charset="0"/>
              <a:buChar char="•"/>
            </a:pPr>
            <a:endParaRPr lang="it-IT" sz="2400" dirty="0">
              <a:latin typeface="Abadi" panose="020B0604020104020204" pitchFamily="34" charset="0"/>
            </a:endParaRPr>
          </a:p>
          <a:p>
            <a:pPr marL="514350" indent="-514350" algn="just">
              <a:buFont typeface="Arial" panose="020B0604020202020204" pitchFamily="34" charset="0"/>
              <a:buChar char="•"/>
            </a:pPr>
            <a:endParaRPr lang="it-IT" sz="2400" dirty="0">
              <a:latin typeface="Abadi" panose="020B0604020104020204" pitchFamily="34" charset="0"/>
            </a:endParaRPr>
          </a:p>
        </p:txBody>
      </p:sp>
    </p:spTree>
    <p:extLst>
      <p:ext uri="{BB962C8B-B14F-4D97-AF65-F5344CB8AC3E}">
        <p14:creationId xmlns:p14="http://schemas.microsoft.com/office/powerpoint/2010/main" val="30933039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1000"/>
                                        <p:tgtEl>
                                          <p:spTgt spid="4">
                                            <p:txEl>
                                              <p:pRg st="0" end="0"/>
                                            </p:txEl>
                                          </p:spTgt>
                                        </p:tgtEl>
                                      </p:cBhvr>
                                    </p:animEffect>
                                    <p:anim calcmode="lin" valueType="num">
                                      <p:cBhvr>
                                        <p:cTn id="1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fade">
                                      <p:cBhvr>
                                        <p:cTn id="20" dur="1000"/>
                                        <p:tgtEl>
                                          <p:spTgt spid="4">
                                            <p:txEl>
                                              <p:pRg st="1" end="1"/>
                                            </p:txEl>
                                          </p:spTgt>
                                        </p:tgtEl>
                                      </p:cBhvr>
                                    </p:animEffect>
                                    <p:anim calcmode="lin" valueType="num">
                                      <p:cBhvr>
                                        <p:cTn id="21"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fade">
                                      <p:cBhvr>
                                        <p:cTn id="27" dur="1000"/>
                                        <p:tgtEl>
                                          <p:spTgt spid="4">
                                            <p:txEl>
                                              <p:pRg st="2" end="2"/>
                                            </p:txEl>
                                          </p:spTgt>
                                        </p:tgtEl>
                                      </p:cBhvr>
                                    </p:animEffect>
                                    <p:anim calcmode="lin" valueType="num">
                                      <p:cBhvr>
                                        <p:cTn id="2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4">
                                            <p:txEl>
                                              <p:pRg st="3" end="3"/>
                                            </p:txEl>
                                          </p:spTgt>
                                        </p:tgtEl>
                                        <p:attrNameLst>
                                          <p:attrName>style.visibility</p:attrName>
                                        </p:attrNameLst>
                                      </p:cBhvr>
                                      <p:to>
                                        <p:strVal val="visible"/>
                                      </p:to>
                                    </p:set>
                                    <p:animEffect transition="in" filter="fade">
                                      <p:cBhvr>
                                        <p:cTn id="34" dur="1000"/>
                                        <p:tgtEl>
                                          <p:spTgt spid="4">
                                            <p:txEl>
                                              <p:pRg st="3" end="3"/>
                                            </p:txEl>
                                          </p:spTgt>
                                        </p:tgtEl>
                                      </p:cBhvr>
                                    </p:animEffect>
                                    <p:anim calcmode="lin" valueType="num">
                                      <p:cBhvr>
                                        <p:cTn id="3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4">
                                            <p:txEl>
                                              <p:pRg st="4" end="4"/>
                                            </p:txEl>
                                          </p:spTgt>
                                        </p:tgtEl>
                                        <p:attrNameLst>
                                          <p:attrName>style.visibility</p:attrName>
                                        </p:attrNameLst>
                                      </p:cBhvr>
                                      <p:to>
                                        <p:strVal val="visible"/>
                                      </p:to>
                                    </p:set>
                                    <p:animEffect transition="in" filter="fade">
                                      <p:cBhvr>
                                        <p:cTn id="41" dur="1000"/>
                                        <p:tgtEl>
                                          <p:spTgt spid="4">
                                            <p:txEl>
                                              <p:pRg st="4" end="4"/>
                                            </p:txEl>
                                          </p:spTgt>
                                        </p:tgtEl>
                                      </p:cBhvr>
                                    </p:animEffect>
                                    <p:anim calcmode="lin" valueType="num">
                                      <p:cBhvr>
                                        <p:cTn id="4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a:extLst>
              <a:ext uri="{FF2B5EF4-FFF2-40B4-BE49-F238E27FC236}">
                <a16:creationId xmlns:a16="http://schemas.microsoft.com/office/drawing/2014/main" xmlns="" id="{15338062-D7FE-4678-B813-627E8513AC92}"/>
              </a:ext>
            </a:extLst>
          </p:cNvPr>
          <p:cNvSpPr>
            <a:spLocks noGrp="1"/>
          </p:cNvSpPr>
          <p:nvPr>
            <p:ph type="title"/>
          </p:nvPr>
        </p:nvSpPr>
        <p:spPr>
          <a:xfrm>
            <a:off x="1673158" y="908698"/>
            <a:ext cx="9831456" cy="1281112"/>
          </a:xfrm>
        </p:spPr>
        <p:txBody>
          <a:bodyPr vert="horz" lIns="91440" tIns="45720" rIns="91440" bIns="45720" rtlCol="0" anchor="t">
            <a:normAutofit fontScale="90000"/>
          </a:bodyPr>
          <a:lstStyle/>
          <a:p>
            <a:r>
              <a:rPr lang="it-IT" b="1" dirty="0"/>
              <a:t>STATISTICHE SUI COMUNI COMMISSARIATI</a:t>
            </a:r>
          </a:p>
        </p:txBody>
      </p:sp>
      <p:sp>
        <p:nvSpPr>
          <p:cNvPr id="4" name="Sottotitolo 2">
            <a:extLst>
              <a:ext uri="{FF2B5EF4-FFF2-40B4-BE49-F238E27FC236}">
                <a16:creationId xmlns:a16="http://schemas.microsoft.com/office/drawing/2014/main" xmlns="" id="{20962A08-4C34-4E64-B5DB-4950335948BF}"/>
              </a:ext>
            </a:extLst>
          </p:cNvPr>
          <p:cNvSpPr>
            <a:spLocks noGrp="1"/>
          </p:cNvSpPr>
          <p:nvPr>
            <p:ph idx="1"/>
          </p:nvPr>
        </p:nvSpPr>
        <p:spPr>
          <a:xfrm>
            <a:off x="1394085" y="2053652"/>
            <a:ext cx="10570935" cy="3858198"/>
          </a:xfrm>
        </p:spPr>
        <p:txBody>
          <a:bodyPr>
            <a:noAutofit/>
          </a:bodyPr>
          <a:lstStyle/>
          <a:p>
            <a:pPr algn="just" fontAlgn="base">
              <a:spcBef>
                <a:spcPts val="1200"/>
              </a:spcBef>
            </a:pPr>
            <a:r>
              <a:rPr lang="it-IT" sz="2000" dirty="0">
                <a:latin typeface="Abadi" panose="020B0604020104020204" pitchFamily="34" charset="0"/>
              </a:rPr>
              <a:t>Il commissariamento degli enti locali sembra essere uno dei pochi fattori che </a:t>
            </a:r>
            <a:r>
              <a:rPr lang="it-IT" sz="2000" b="1" dirty="0">
                <a:latin typeface="Abadi" panose="020B0604020104020204" pitchFamily="34" charset="0"/>
              </a:rPr>
              <a:t>riesce ad unire il nostro paese</a:t>
            </a:r>
            <a:r>
              <a:rPr lang="it-IT" sz="2000" dirty="0">
                <a:latin typeface="Abadi" panose="020B0604020104020204" pitchFamily="34" charset="0"/>
              </a:rPr>
              <a:t>. Da nord a sud, negli ultimi 10 anni, sono più di 1.500 i consigli comunali che sono stati sciolti per vari motivi: dalle dimissioni dei sindaci, alla mancata approvazione del bilancio, alle infiltrazioni di tipo mafioso.</a:t>
            </a:r>
          </a:p>
          <a:p>
            <a:pPr algn="just" fontAlgn="base">
              <a:spcBef>
                <a:spcPts val="1200"/>
              </a:spcBef>
            </a:pPr>
            <a:r>
              <a:rPr lang="it-IT" sz="2000" b="1" dirty="0">
                <a:latin typeface="Abadi" panose="020B0604020104020204" pitchFamily="34" charset="0"/>
              </a:rPr>
              <a:t>A guidare la classifica regionale</a:t>
            </a:r>
            <a:r>
              <a:rPr lang="it-IT" sz="2000" dirty="0">
                <a:latin typeface="Abadi" panose="020B0604020104020204" pitchFamily="34" charset="0"/>
              </a:rPr>
              <a:t>, con i dati aggregati dal 2006 al 2014, </a:t>
            </a:r>
            <a:r>
              <a:rPr lang="it-IT" sz="2000" b="1" dirty="0">
                <a:latin typeface="Abadi" panose="020B0604020104020204" pitchFamily="34" charset="0"/>
              </a:rPr>
              <a:t>troviamo la Campania</a:t>
            </a:r>
            <a:r>
              <a:rPr lang="it-IT" sz="2000" dirty="0">
                <a:latin typeface="Abadi" panose="020B0604020104020204" pitchFamily="34" charset="0"/>
              </a:rPr>
              <a:t>, con 271 comuni commissariati. Se in media ogni anno nel periodo analizzato venivano commissariati circa 170 comuni, </a:t>
            </a:r>
            <a:r>
              <a:rPr lang="it-IT" sz="2000" b="1" dirty="0">
                <a:latin typeface="Abadi" panose="020B0604020104020204" pitchFamily="34" charset="0"/>
              </a:rPr>
              <a:t>il record dell’anno 2013 è della Lombardia</a:t>
            </a:r>
            <a:r>
              <a:rPr lang="it-IT" sz="2000" dirty="0">
                <a:latin typeface="Abadi" panose="020B0604020104020204" pitchFamily="34" charset="0"/>
              </a:rPr>
              <a:t>, con 43 enti locali, dato più alto nel territorio nazionale dal 2006.</a:t>
            </a:r>
          </a:p>
          <a:p>
            <a:pPr algn="just" fontAlgn="base">
              <a:spcBef>
                <a:spcPts val="1200"/>
              </a:spcBef>
            </a:pPr>
            <a:r>
              <a:rPr lang="it-IT" sz="2000" dirty="0">
                <a:latin typeface="Abadi" panose="020B0604020104020204" pitchFamily="34" charset="0"/>
                <a:hlinkClick r:id="rId3"/>
              </a:rPr>
              <a:t>https://www.youtube.com/watch?v=rl5kPDmGh4w</a:t>
            </a:r>
            <a:r>
              <a:rPr lang="it-IT" sz="2000" dirty="0">
                <a:latin typeface="Abadi" panose="020B0604020104020204" pitchFamily="34" charset="0"/>
              </a:rPr>
              <a:t> </a:t>
            </a:r>
          </a:p>
          <a:p>
            <a:pPr algn="just">
              <a:spcBef>
                <a:spcPts val="1200"/>
              </a:spcBef>
            </a:pPr>
            <a:endParaRPr lang="it-IT" sz="2000" dirty="0">
              <a:latin typeface="Abadi" panose="020B0604020104020204" pitchFamily="34" charset="0"/>
            </a:endParaRPr>
          </a:p>
        </p:txBody>
      </p:sp>
    </p:spTree>
    <p:extLst>
      <p:ext uri="{BB962C8B-B14F-4D97-AF65-F5344CB8AC3E}">
        <p14:creationId xmlns:p14="http://schemas.microsoft.com/office/powerpoint/2010/main" val="37159433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1000"/>
                                        <p:tgtEl>
                                          <p:spTgt spid="4">
                                            <p:txEl>
                                              <p:pRg st="0" end="0"/>
                                            </p:txEl>
                                          </p:spTgt>
                                        </p:tgtEl>
                                      </p:cBhvr>
                                    </p:animEffect>
                                    <p:anim calcmode="lin" valueType="num">
                                      <p:cBhvr>
                                        <p:cTn id="1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fade">
                                      <p:cBhvr>
                                        <p:cTn id="20" dur="1000"/>
                                        <p:tgtEl>
                                          <p:spTgt spid="4">
                                            <p:txEl>
                                              <p:pRg st="1" end="1"/>
                                            </p:txEl>
                                          </p:spTgt>
                                        </p:tgtEl>
                                      </p:cBhvr>
                                    </p:animEffect>
                                    <p:anim calcmode="lin" valueType="num">
                                      <p:cBhvr>
                                        <p:cTn id="21"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fade">
                                      <p:cBhvr>
                                        <p:cTn id="27" dur="1000"/>
                                        <p:tgtEl>
                                          <p:spTgt spid="4">
                                            <p:txEl>
                                              <p:pRg st="2" end="2"/>
                                            </p:txEl>
                                          </p:spTgt>
                                        </p:tgtEl>
                                      </p:cBhvr>
                                    </p:animEffect>
                                    <p:anim calcmode="lin" valueType="num">
                                      <p:cBhvr>
                                        <p:cTn id="2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xmlns="" id="{B73DEAEA-BFDB-410C-89E7-02514506C82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xmlns="" id="{6EAAB671-E1B2-4834-B3F6-E0A2D3BE86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xmlns="" id="{41DE443D-9A89-4F4F-B174-24C80A1E69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457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B34E3164-F487-4F42-9E73-153A80BE3F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571998"/>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xmlns="" id="{026C7EEF-CA0D-4A39-8043-8E6447AF9701}"/>
              </a:ext>
            </a:extLst>
          </p:cNvPr>
          <p:cNvSpPr>
            <a:spLocks noGrp="1"/>
          </p:cNvSpPr>
          <p:nvPr>
            <p:ph type="title"/>
          </p:nvPr>
        </p:nvSpPr>
        <p:spPr>
          <a:xfrm>
            <a:off x="457200" y="4960137"/>
            <a:ext cx="7772400" cy="1463040"/>
          </a:xfrm>
        </p:spPr>
        <p:txBody>
          <a:bodyPr vert="horz" lIns="91440" tIns="45720" rIns="91440" bIns="45720" rtlCol="0" anchor="ctr">
            <a:normAutofit/>
          </a:bodyPr>
          <a:lstStyle/>
          <a:p>
            <a:r>
              <a:rPr lang="en-US">
                <a:solidFill>
                  <a:srgbClr val="FFFFFF"/>
                </a:solidFill>
              </a:rPr>
              <a:t>Giunte comunali:</a:t>
            </a:r>
          </a:p>
        </p:txBody>
      </p:sp>
      <p:pic>
        <p:nvPicPr>
          <p:cNvPr id="6" name="Graphic 5">
            <a:extLst>
              <a:ext uri="{FF2B5EF4-FFF2-40B4-BE49-F238E27FC236}">
                <a16:creationId xmlns:a16="http://schemas.microsoft.com/office/drawing/2014/main" xmlns="" id="{3B8F63A7-C85C-40BB-9F3C-6D32636F6C1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4439869" y="640080"/>
            <a:ext cx="3306457" cy="3306457"/>
          </a:xfrm>
          <a:prstGeom prst="rect">
            <a:avLst/>
          </a:prstGeom>
        </p:spPr>
      </p:pic>
      <p:cxnSp>
        <p:nvCxnSpPr>
          <p:cNvPr id="17" name="Straight Connector 16">
            <a:extLst>
              <a:ext uri="{FF2B5EF4-FFF2-40B4-BE49-F238E27FC236}">
                <a16:creationId xmlns:a16="http://schemas.microsoft.com/office/drawing/2014/main" xmlns="" id="{A3301547-2A66-4702-AF5D-6FD5ED317F2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8406507" y="5220212"/>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5721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olo 1">
            <a:extLst>
              <a:ext uri="{FF2B5EF4-FFF2-40B4-BE49-F238E27FC236}">
                <a16:creationId xmlns:a16="http://schemas.microsoft.com/office/drawing/2014/main" xmlns="" id="{5FB1147E-64C8-4947-81DC-2B82484E48A0}"/>
              </a:ext>
            </a:extLst>
          </p:cNvPr>
          <p:cNvSpPr>
            <a:spLocks noGrp="1"/>
          </p:cNvSpPr>
          <p:nvPr>
            <p:ph type="title"/>
          </p:nvPr>
        </p:nvSpPr>
        <p:spPr>
          <a:xfrm>
            <a:off x="1024128" y="974957"/>
            <a:ext cx="9720072" cy="1499616"/>
          </a:xfrm>
        </p:spPr>
        <p:txBody>
          <a:bodyPr vert="horz" lIns="91440" tIns="45720" rIns="91440" bIns="45720" rtlCol="0" anchor="t">
            <a:normAutofit/>
          </a:bodyPr>
          <a:lstStyle/>
          <a:p>
            <a:r>
              <a:rPr lang="it-IT" b="1" dirty="0"/>
              <a:t>CAPRIANO DEL COLLE, BS (2019)</a:t>
            </a:r>
          </a:p>
        </p:txBody>
      </p:sp>
      <p:sp>
        <p:nvSpPr>
          <p:cNvPr id="6" name="Segnaposto contenuto 2">
            <a:extLst>
              <a:ext uri="{FF2B5EF4-FFF2-40B4-BE49-F238E27FC236}">
                <a16:creationId xmlns:a16="http://schemas.microsoft.com/office/drawing/2014/main" xmlns="" id="{8C237A38-CC89-4BE6-9E78-D0DFAE052EEE}"/>
              </a:ext>
            </a:extLst>
          </p:cNvPr>
          <p:cNvSpPr>
            <a:spLocks noGrp="1"/>
          </p:cNvSpPr>
          <p:nvPr>
            <p:ph idx="1"/>
          </p:nvPr>
        </p:nvSpPr>
        <p:spPr/>
        <p:txBody>
          <a:bodyPr>
            <a:normAutofit/>
          </a:bodyPr>
          <a:lstStyle/>
          <a:p>
            <a:pPr algn="just"/>
            <a:r>
              <a:rPr lang="it-IT" sz="2000" b="1" dirty="0">
                <a:latin typeface="Abadi" panose="020B0604020104020204" pitchFamily="34" charset="0"/>
              </a:rPr>
              <a:t>Nome sindaco attuale </a:t>
            </a:r>
            <a:r>
              <a:rPr lang="it-IT" sz="2000" dirty="0">
                <a:latin typeface="Abadi" panose="020B0604020104020204" pitchFamily="34" charset="0"/>
              </a:rPr>
              <a:t>: Edoardo Spagnoli.</a:t>
            </a:r>
          </a:p>
          <a:p>
            <a:pPr algn="just"/>
            <a:r>
              <a:rPr lang="it-IT" sz="2000" b="1" dirty="0">
                <a:latin typeface="Abadi" panose="020B0604020104020204" pitchFamily="34" charset="0"/>
              </a:rPr>
              <a:t>Esito</a:t>
            </a:r>
            <a:r>
              <a:rPr lang="it-IT" sz="2000" dirty="0">
                <a:latin typeface="Abadi" panose="020B0604020104020204" pitchFamily="34" charset="0"/>
              </a:rPr>
              <a:t>: appartamenti, autorimesse e box, ma anche terreni ed edifici a uso commerciale e industriale, sottratti alla criminalità organizzata.</a:t>
            </a:r>
          </a:p>
          <a:p>
            <a:pPr algn="just"/>
            <a:r>
              <a:rPr lang="it-IT" sz="2000" b="1" dirty="0">
                <a:latin typeface="Abadi" panose="020B0604020104020204" pitchFamily="34" charset="0"/>
              </a:rPr>
              <a:t>Documenti e link</a:t>
            </a:r>
            <a:r>
              <a:rPr lang="it-IT" sz="2000" dirty="0">
                <a:latin typeface="Abadi" panose="020B0604020104020204" pitchFamily="34" charset="0"/>
              </a:rPr>
              <a:t>: </a:t>
            </a:r>
            <a:r>
              <a:rPr lang="it-IT" sz="2000" dirty="0">
                <a:latin typeface="Abadi" panose="020B0604020104020204" pitchFamily="34" charset="0"/>
                <a:hlinkClick r:id="rId3"/>
              </a:rPr>
              <a:t>https://www.giornaledibrescia.it/brescia-e-hinterland/beni-confiscati-alle-mafie-nel-bresciano-sono-123-1.3156929</a:t>
            </a:r>
            <a:endParaRPr lang="it-IT" sz="2000" dirty="0">
              <a:latin typeface="Abadi" panose="020B0604020104020204" pitchFamily="34" charset="0"/>
            </a:endParaRPr>
          </a:p>
        </p:txBody>
      </p:sp>
    </p:spTree>
    <p:extLst>
      <p:ext uri="{BB962C8B-B14F-4D97-AF65-F5344CB8AC3E}">
        <p14:creationId xmlns:p14="http://schemas.microsoft.com/office/powerpoint/2010/main" val="18466766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fade">
                                      <p:cBhvr>
                                        <p:cTn id="13" dur="5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fade">
                                      <p:cBhvr>
                                        <p:cTn id="18" dur="5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fade">
                                      <p:cBhvr>
                                        <p:cTn id="23"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olo 1">
            <a:extLst>
              <a:ext uri="{FF2B5EF4-FFF2-40B4-BE49-F238E27FC236}">
                <a16:creationId xmlns:a16="http://schemas.microsoft.com/office/drawing/2014/main" xmlns="" id="{B78A6B70-928B-42FF-BDED-56B3D16AD32B}"/>
              </a:ext>
            </a:extLst>
          </p:cNvPr>
          <p:cNvSpPr>
            <a:spLocks noGrp="1"/>
          </p:cNvSpPr>
          <p:nvPr>
            <p:ph type="title"/>
          </p:nvPr>
        </p:nvSpPr>
        <p:spPr>
          <a:xfrm>
            <a:off x="1024128" y="944976"/>
            <a:ext cx="9720072" cy="1499616"/>
          </a:xfrm>
        </p:spPr>
        <p:txBody>
          <a:bodyPr vert="horz" lIns="91440" tIns="45720" rIns="91440" bIns="45720" rtlCol="0" anchor="t">
            <a:normAutofit/>
          </a:bodyPr>
          <a:lstStyle/>
          <a:p>
            <a:r>
              <a:rPr lang="it-IT" b="1" dirty="0"/>
              <a:t>SUEGLIO, LC (2019)</a:t>
            </a:r>
          </a:p>
        </p:txBody>
      </p:sp>
      <p:sp>
        <p:nvSpPr>
          <p:cNvPr id="6" name="Segnaposto contenuto 2">
            <a:extLst>
              <a:ext uri="{FF2B5EF4-FFF2-40B4-BE49-F238E27FC236}">
                <a16:creationId xmlns:a16="http://schemas.microsoft.com/office/drawing/2014/main" xmlns="" id="{F3648B3D-CB94-42F8-9599-E35643733392}"/>
              </a:ext>
            </a:extLst>
          </p:cNvPr>
          <p:cNvSpPr>
            <a:spLocks noGrp="1"/>
          </p:cNvSpPr>
          <p:nvPr>
            <p:ph idx="1"/>
          </p:nvPr>
        </p:nvSpPr>
        <p:spPr/>
        <p:txBody>
          <a:bodyPr>
            <a:noAutofit/>
          </a:bodyPr>
          <a:lstStyle/>
          <a:p>
            <a:r>
              <a:rPr lang="it-IT" sz="2000" b="1" dirty="0">
                <a:latin typeface="Abadi" panose="020B0604020104020204" pitchFamily="34" charset="0"/>
              </a:rPr>
              <a:t>Sindaco al tempo del commissariamento</a:t>
            </a:r>
            <a:r>
              <a:rPr lang="it-IT" sz="2000" dirty="0">
                <a:latin typeface="Abadi" panose="020B0604020104020204" pitchFamily="34" charset="0"/>
              </a:rPr>
              <a:t>: Dott.ssa Simona Monica Cantini</a:t>
            </a:r>
          </a:p>
          <a:p>
            <a:r>
              <a:rPr lang="it-IT" sz="2000" b="1" dirty="0">
                <a:latin typeface="Abadi" panose="020B0604020104020204" pitchFamily="34" charset="0"/>
              </a:rPr>
              <a:t>Giunta</a:t>
            </a:r>
            <a:r>
              <a:rPr lang="it-IT" sz="2000" dirty="0">
                <a:latin typeface="Abadi" panose="020B0604020104020204" pitchFamily="34" charset="0"/>
              </a:rPr>
              <a:t>: Cantini Renata (assessore e vicesindaco), </a:t>
            </a:r>
            <a:r>
              <a:rPr lang="it-IT" sz="2000" dirty="0" err="1">
                <a:latin typeface="Abadi" panose="020B0604020104020204" pitchFamily="34" charset="0"/>
              </a:rPr>
              <a:t>Petilli</a:t>
            </a:r>
            <a:r>
              <a:rPr lang="it-IT" sz="2000" dirty="0">
                <a:latin typeface="Abadi" panose="020B0604020104020204" pitchFamily="34" charset="0"/>
              </a:rPr>
              <a:t> Aldo (assessore esterno)</a:t>
            </a:r>
          </a:p>
          <a:p>
            <a:r>
              <a:rPr lang="it-IT" sz="2000" b="1" dirty="0">
                <a:latin typeface="Abadi" panose="020B0604020104020204" pitchFamily="34" charset="0"/>
              </a:rPr>
              <a:t>Motivo del commissariamento</a:t>
            </a:r>
            <a:r>
              <a:rPr lang="it-IT" sz="2000" dirty="0">
                <a:latin typeface="Abadi" panose="020B0604020104020204" pitchFamily="34" charset="0"/>
              </a:rPr>
              <a:t>: dimissioni del sindaco a causa della, testuali parole, «mancanza di dialogo con i cittadini». Le dimissioni sono diventate irrevocabili quindi il Prefetto di Lecco ha sospeso l’organo comunale e ha nominato la Dott.ssa Marcella Nicoletti, Vice Prefetto Aggiunto, Commissario Prefettizio.</a:t>
            </a:r>
          </a:p>
          <a:p>
            <a:r>
              <a:rPr lang="it-IT" sz="2000" b="1" dirty="0">
                <a:latin typeface="Abadi" panose="020B0604020104020204" pitchFamily="34" charset="0"/>
              </a:rPr>
              <a:t>Il documento ufficiale: </a:t>
            </a:r>
          </a:p>
          <a:p>
            <a:pPr lvl="1"/>
            <a:r>
              <a:rPr lang="it-IT" sz="1600" dirty="0">
                <a:latin typeface="Abadi" panose="020B0604020104020204" pitchFamily="34" charset="0"/>
                <a:hlinkClick r:id="rId2"/>
              </a:rPr>
              <a:t>https://www.interno.gov.it/sites/default/files/allegati/lecco_2.pdf</a:t>
            </a:r>
            <a:endParaRPr lang="it-IT" sz="1600" dirty="0">
              <a:latin typeface="Abadi" panose="020B0604020104020204" pitchFamily="34" charset="0"/>
            </a:endParaRPr>
          </a:p>
        </p:txBody>
      </p:sp>
    </p:spTree>
    <p:extLst>
      <p:ext uri="{BB962C8B-B14F-4D97-AF65-F5344CB8AC3E}">
        <p14:creationId xmlns:p14="http://schemas.microsoft.com/office/powerpoint/2010/main" val="32944841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fade">
                                      <p:cBhvr>
                                        <p:cTn id="13" dur="5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fade">
                                      <p:cBhvr>
                                        <p:cTn id="18" dur="5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500"/>
                                        <p:tgtEl>
                                          <p:spTgt spid="6">
                                            <p:txEl>
                                              <p:pRg st="3" end="3"/>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Effect transition="in" filter="fade">
                                      <p:cBhvr>
                                        <p:cTn id="31"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8B1CA9F-A52B-4345-A512-5B51D382648C}"/>
              </a:ext>
            </a:extLst>
          </p:cNvPr>
          <p:cNvSpPr>
            <a:spLocks noGrp="1"/>
          </p:cNvSpPr>
          <p:nvPr>
            <p:ph type="title"/>
          </p:nvPr>
        </p:nvSpPr>
        <p:spPr>
          <a:xfrm>
            <a:off x="1024128" y="959966"/>
            <a:ext cx="9720072" cy="1499616"/>
          </a:xfrm>
        </p:spPr>
        <p:txBody>
          <a:bodyPr vert="horz" lIns="91440" tIns="45720" rIns="91440" bIns="45720" rtlCol="0" anchor="t">
            <a:normAutofit/>
          </a:bodyPr>
          <a:lstStyle/>
          <a:p>
            <a:r>
              <a:rPr lang="it-IT" b="1" dirty="0"/>
              <a:t>PIOLTELLO, MI (2019)</a:t>
            </a:r>
          </a:p>
        </p:txBody>
      </p:sp>
      <p:sp>
        <p:nvSpPr>
          <p:cNvPr id="7" name="Segnaposto contenuto 2">
            <a:extLst>
              <a:ext uri="{FF2B5EF4-FFF2-40B4-BE49-F238E27FC236}">
                <a16:creationId xmlns:a16="http://schemas.microsoft.com/office/drawing/2014/main" xmlns="" id="{473CCD9B-04F7-4D56-931B-C90F0A9DDB49}"/>
              </a:ext>
            </a:extLst>
          </p:cNvPr>
          <p:cNvSpPr>
            <a:spLocks noGrp="1"/>
          </p:cNvSpPr>
          <p:nvPr>
            <p:ph idx="1"/>
          </p:nvPr>
        </p:nvSpPr>
        <p:spPr/>
        <p:txBody>
          <a:bodyPr>
            <a:noAutofit/>
          </a:bodyPr>
          <a:lstStyle/>
          <a:p>
            <a:pPr>
              <a:spcBef>
                <a:spcPts val="0"/>
              </a:spcBef>
            </a:pPr>
            <a:r>
              <a:rPr lang="it-IT" sz="2000" b="1" dirty="0">
                <a:latin typeface="Abadi" panose="020B0604020104020204" pitchFamily="34" charset="0"/>
              </a:rPr>
              <a:t>Nome sindaco al tempo</a:t>
            </a:r>
            <a:r>
              <a:rPr lang="it-IT" sz="2000" dirty="0">
                <a:latin typeface="Abadi" panose="020B0604020104020204" pitchFamily="34" charset="0"/>
              </a:rPr>
              <a:t>: Roberto </a:t>
            </a:r>
            <a:r>
              <a:rPr lang="it-IT" sz="2000" dirty="0" err="1">
                <a:latin typeface="Abadi" panose="020B0604020104020204" pitchFamily="34" charset="0"/>
              </a:rPr>
              <a:t>Biolchini</a:t>
            </a:r>
            <a:endParaRPr lang="it-IT" sz="2000" dirty="0">
              <a:latin typeface="Abadi" panose="020B0604020104020204" pitchFamily="34" charset="0"/>
            </a:endParaRPr>
          </a:p>
          <a:p>
            <a:pPr>
              <a:spcBef>
                <a:spcPts val="0"/>
              </a:spcBef>
            </a:pPr>
            <a:r>
              <a:rPr lang="it-IT" sz="2000" b="1" dirty="0">
                <a:latin typeface="Abadi" panose="020B0604020104020204" pitchFamily="34" charset="0"/>
              </a:rPr>
              <a:t>Nome sindaco attuale: </a:t>
            </a:r>
            <a:r>
              <a:rPr lang="it-IT" sz="2000" dirty="0">
                <a:latin typeface="Abadi" panose="020B0604020104020204" pitchFamily="34" charset="0"/>
              </a:rPr>
              <a:t> Ivonne Cosciotti</a:t>
            </a:r>
            <a:endParaRPr lang="it-IT" sz="2000" b="1" dirty="0">
              <a:latin typeface="Abadi" panose="020B0604020104020204" pitchFamily="34" charset="0"/>
            </a:endParaRPr>
          </a:p>
          <a:p>
            <a:pPr>
              <a:spcBef>
                <a:spcPts val="0"/>
              </a:spcBef>
            </a:pPr>
            <a:r>
              <a:rPr lang="it-IT" sz="2000" b="1" dirty="0">
                <a:latin typeface="Abadi" panose="020B0604020104020204" pitchFamily="34" charset="0"/>
              </a:rPr>
              <a:t>Tipo di attività </a:t>
            </a:r>
            <a:r>
              <a:rPr lang="it-IT" sz="2000" dirty="0">
                <a:latin typeface="Abadi" panose="020B0604020104020204" pitchFamily="34" charset="0"/>
              </a:rPr>
              <a:t>: traffico di stupefacenti (cocaina); si era costruito un vero e proprio cartello della droga dedito al traffico internazionale direttamente dalla Colombia e dall’Ecuador.</a:t>
            </a:r>
          </a:p>
          <a:p>
            <a:pPr>
              <a:spcBef>
                <a:spcPts val="0"/>
              </a:spcBef>
            </a:pPr>
            <a:r>
              <a:rPr lang="it-IT" sz="2000" b="1" dirty="0">
                <a:latin typeface="Abadi" panose="020B0604020104020204" pitchFamily="34" charset="0"/>
              </a:rPr>
              <a:t>Indagine </a:t>
            </a:r>
            <a:r>
              <a:rPr lang="it-IT" sz="2000" dirty="0">
                <a:latin typeface="Abadi" panose="020B0604020104020204" pitchFamily="34" charset="0"/>
              </a:rPr>
              <a:t>:  Operazione Crimine-Infinito.  (operazione contro le cosche calabresi).</a:t>
            </a:r>
          </a:p>
          <a:p>
            <a:pPr>
              <a:spcBef>
                <a:spcPts val="0"/>
              </a:spcBef>
            </a:pPr>
            <a:r>
              <a:rPr lang="it-IT" sz="2000" b="1" dirty="0">
                <a:latin typeface="Abadi" panose="020B0604020104020204" pitchFamily="34" charset="0"/>
              </a:rPr>
              <a:t>Esito</a:t>
            </a:r>
            <a:r>
              <a:rPr lang="it-IT" sz="2000" dirty="0">
                <a:latin typeface="Abadi" panose="020B0604020104020204" pitchFamily="34" charset="0"/>
              </a:rPr>
              <a:t>: tramite l’operazione viene alla luce la Locale di Pioltello e vengono arrestati il boss Alessandro Manno e i suoi complici.</a:t>
            </a:r>
          </a:p>
          <a:p>
            <a:pPr>
              <a:spcBef>
                <a:spcPts val="0"/>
              </a:spcBef>
            </a:pPr>
            <a:r>
              <a:rPr lang="it-IT" sz="2000" b="1" dirty="0">
                <a:latin typeface="Abadi" panose="020B0604020104020204" pitchFamily="34" charset="0"/>
              </a:rPr>
              <a:t>Documenti e link:</a:t>
            </a:r>
          </a:p>
          <a:p>
            <a:pPr lvl="1">
              <a:spcBef>
                <a:spcPts val="0"/>
              </a:spcBef>
            </a:pPr>
            <a:r>
              <a:rPr lang="it-IT" sz="1600" dirty="0">
                <a:latin typeface="Abadi" panose="020B0604020104020204" pitchFamily="34" charset="0"/>
                <a:hlinkClick r:id="rId3"/>
              </a:rPr>
              <a:t>https://www.wikimafia.it/wiki/index.php?title=Locale_di_Pioltello#Attivit.C3.A0</a:t>
            </a:r>
            <a:endParaRPr lang="it-IT" sz="1600" dirty="0">
              <a:latin typeface="Abadi" panose="020B0604020104020204" pitchFamily="34" charset="0"/>
            </a:endParaRPr>
          </a:p>
          <a:p>
            <a:pPr lvl="1">
              <a:spcBef>
                <a:spcPts val="0"/>
              </a:spcBef>
            </a:pPr>
            <a:r>
              <a:rPr lang="it-IT" sz="1600" dirty="0">
                <a:latin typeface="Abadi" panose="020B0604020104020204" pitchFamily="34" charset="0"/>
                <a:hlinkClick r:id="rId4"/>
              </a:rPr>
              <a:t>https://www.varesenews.it/2012/10/traffico-di-cocaina-sgominato-cartello-della-ndrangheta/77124/</a:t>
            </a:r>
            <a:endParaRPr lang="it-IT" sz="1600" dirty="0">
              <a:latin typeface="Abadi" panose="020B0604020104020204" pitchFamily="34" charset="0"/>
            </a:endParaRPr>
          </a:p>
          <a:p>
            <a:pPr>
              <a:spcBef>
                <a:spcPts val="0"/>
              </a:spcBef>
            </a:pPr>
            <a:endParaRPr lang="it-IT" sz="2000" dirty="0">
              <a:latin typeface="Abadi" panose="020B0604020104020204" pitchFamily="34" charset="0"/>
            </a:endParaRPr>
          </a:p>
        </p:txBody>
      </p:sp>
    </p:spTree>
    <p:extLst>
      <p:ext uri="{BB962C8B-B14F-4D97-AF65-F5344CB8AC3E}">
        <p14:creationId xmlns:p14="http://schemas.microsoft.com/office/powerpoint/2010/main" val="36693112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fade">
                                      <p:cBhvr>
                                        <p:cTn id="13" dur="500"/>
                                        <p:tgtEl>
                                          <p:spTgt spid="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7">
                                            <p:txEl>
                                              <p:pRg st="1" end="1"/>
                                            </p:txEl>
                                          </p:spTgt>
                                        </p:tgtEl>
                                        <p:attrNameLst>
                                          <p:attrName>style.visibility</p:attrName>
                                        </p:attrNameLst>
                                      </p:cBhvr>
                                      <p:to>
                                        <p:strVal val="visible"/>
                                      </p:to>
                                    </p:set>
                                    <p:animEffect transition="in" filter="fade">
                                      <p:cBhvr>
                                        <p:cTn id="18" dur="500"/>
                                        <p:tgtEl>
                                          <p:spTgt spid="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animEffect transition="in" filter="fade">
                                      <p:cBhvr>
                                        <p:cTn id="23" dur="5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fade">
                                      <p:cBhvr>
                                        <p:cTn id="28" dur="500"/>
                                        <p:tgtEl>
                                          <p:spTgt spid="7">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7">
                                            <p:txEl>
                                              <p:pRg st="4" end="4"/>
                                            </p:txEl>
                                          </p:spTgt>
                                        </p:tgtEl>
                                        <p:attrNameLst>
                                          <p:attrName>style.visibility</p:attrName>
                                        </p:attrNameLst>
                                      </p:cBhvr>
                                      <p:to>
                                        <p:strVal val="visible"/>
                                      </p:to>
                                    </p:set>
                                    <p:animEffect transition="in" filter="fade">
                                      <p:cBhvr>
                                        <p:cTn id="33" dur="500"/>
                                        <p:tgtEl>
                                          <p:spTgt spid="7">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7">
                                            <p:txEl>
                                              <p:pRg st="5" end="5"/>
                                            </p:txEl>
                                          </p:spTgt>
                                        </p:tgtEl>
                                        <p:attrNameLst>
                                          <p:attrName>style.visibility</p:attrName>
                                        </p:attrNameLst>
                                      </p:cBhvr>
                                      <p:to>
                                        <p:strVal val="visible"/>
                                      </p:to>
                                    </p:set>
                                    <p:animEffect transition="in" filter="fade">
                                      <p:cBhvr>
                                        <p:cTn id="38" dur="500"/>
                                        <p:tgtEl>
                                          <p:spTgt spid="7">
                                            <p:txEl>
                                              <p:pRg st="5" end="5"/>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7">
                                            <p:txEl>
                                              <p:pRg st="6" end="6"/>
                                            </p:txEl>
                                          </p:spTgt>
                                        </p:tgtEl>
                                        <p:attrNameLst>
                                          <p:attrName>style.visibility</p:attrName>
                                        </p:attrNameLst>
                                      </p:cBhvr>
                                      <p:to>
                                        <p:strVal val="visible"/>
                                      </p:to>
                                    </p:set>
                                    <p:animEffect transition="in" filter="fade">
                                      <p:cBhvr>
                                        <p:cTn id="41" dur="500"/>
                                        <p:tgtEl>
                                          <p:spTgt spid="7">
                                            <p:txEl>
                                              <p:pRg st="6" end="6"/>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7">
                                            <p:txEl>
                                              <p:pRg st="7" end="7"/>
                                            </p:txEl>
                                          </p:spTgt>
                                        </p:tgtEl>
                                        <p:attrNameLst>
                                          <p:attrName>style.visibility</p:attrName>
                                        </p:attrNameLst>
                                      </p:cBhvr>
                                      <p:to>
                                        <p:strVal val="visible"/>
                                      </p:to>
                                    </p:set>
                                    <p:animEffect transition="in" filter="fade">
                                      <p:cBhvr>
                                        <p:cTn id="44"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2">
            <a:extLst>
              <a:ext uri="{FF2B5EF4-FFF2-40B4-BE49-F238E27FC236}">
                <a16:creationId xmlns:a16="http://schemas.microsoft.com/office/drawing/2014/main" xmlns="" id="{897648E9-52D6-46D5-9D62-DDF5448A4604}"/>
              </a:ext>
            </a:extLst>
          </p:cNvPr>
          <p:cNvSpPr>
            <a:spLocks noGrp="1"/>
          </p:cNvSpPr>
          <p:nvPr>
            <p:ph idx="1"/>
          </p:nvPr>
        </p:nvSpPr>
        <p:spPr>
          <a:xfrm>
            <a:off x="1023938" y="2084388"/>
            <a:ext cx="9720262" cy="4224337"/>
          </a:xfrm>
        </p:spPr>
        <p:txBody>
          <a:bodyPr vert="horz" lIns="91440" tIns="45720" rIns="91440" bIns="45720" rtlCol="0">
            <a:noAutofit/>
          </a:bodyPr>
          <a:lstStyle/>
          <a:p>
            <a:pPr>
              <a:lnSpc>
                <a:spcPct val="100000"/>
              </a:lnSpc>
              <a:spcBef>
                <a:spcPts val="0"/>
              </a:spcBef>
            </a:pPr>
            <a:r>
              <a:rPr lang="it-IT" sz="2000" b="1" dirty="0">
                <a:latin typeface="Abadi" panose="020B0604020104020204" pitchFamily="34" charset="0"/>
              </a:rPr>
              <a:t>Sindaco al tempo: </a:t>
            </a:r>
            <a:r>
              <a:rPr lang="it-IT" sz="2000" dirty="0">
                <a:latin typeface="Abadi" panose="020B0604020104020204" pitchFamily="34" charset="0"/>
              </a:rPr>
              <a:t>Pietro</a:t>
            </a:r>
            <a:r>
              <a:rPr lang="it-IT" sz="2000" b="1" dirty="0">
                <a:latin typeface="Abadi" panose="020B0604020104020204" pitchFamily="34" charset="0"/>
              </a:rPr>
              <a:t> </a:t>
            </a:r>
            <a:r>
              <a:rPr lang="it-IT" sz="2000" dirty="0">
                <a:latin typeface="Abadi" panose="020B0604020104020204" pitchFamily="34" charset="0"/>
              </a:rPr>
              <a:t>Romano</a:t>
            </a:r>
            <a:endParaRPr lang="it-IT" sz="2000" b="1" dirty="0">
              <a:latin typeface="Abadi" panose="020B0604020104020204" pitchFamily="34" charset="0"/>
            </a:endParaRPr>
          </a:p>
          <a:p>
            <a:pPr>
              <a:lnSpc>
                <a:spcPct val="100000"/>
              </a:lnSpc>
              <a:spcBef>
                <a:spcPts val="0"/>
              </a:spcBef>
            </a:pPr>
            <a:r>
              <a:rPr lang="it-IT" sz="2000" b="1" dirty="0">
                <a:latin typeface="Abadi" panose="020B0604020104020204" pitchFamily="34" charset="0"/>
              </a:rPr>
              <a:t>Sindaco attuale: </a:t>
            </a:r>
            <a:r>
              <a:rPr lang="it-IT" sz="2000" dirty="0">
                <a:latin typeface="Abadi" panose="020B0604020104020204" pitchFamily="34" charset="0"/>
              </a:rPr>
              <a:t>Pietro Romano</a:t>
            </a:r>
            <a:endParaRPr lang="it-IT" sz="2000" b="1" dirty="0">
              <a:latin typeface="Abadi" panose="020B0604020104020204" pitchFamily="34" charset="0"/>
            </a:endParaRPr>
          </a:p>
          <a:p>
            <a:pPr>
              <a:lnSpc>
                <a:spcPct val="100000"/>
              </a:lnSpc>
              <a:spcBef>
                <a:spcPts val="0"/>
              </a:spcBef>
            </a:pPr>
            <a:r>
              <a:rPr lang="it-IT" sz="2000" b="1" dirty="0">
                <a:latin typeface="Abadi" panose="020B0604020104020204" pitchFamily="34" charset="0"/>
              </a:rPr>
              <a:t>Nome inquisito</a:t>
            </a:r>
            <a:r>
              <a:rPr lang="it-IT" sz="2000" dirty="0">
                <a:latin typeface="Abadi" panose="020B0604020104020204" pitchFamily="34" charset="0"/>
              </a:rPr>
              <a:t>: L. C. </a:t>
            </a:r>
            <a:r>
              <a:rPr lang="it-IT" sz="2000" dirty="0" err="1">
                <a:latin typeface="Abadi" panose="020B0604020104020204" pitchFamily="34" charset="0"/>
              </a:rPr>
              <a:t>Addisi</a:t>
            </a:r>
            <a:r>
              <a:rPr lang="it-IT" sz="2000" dirty="0">
                <a:latin typeface="Abadi" panose="020B0604020104020204" pitchFamily="34" charset="0"/>
              </a:rPr>
              <a:t> (</a:t>
            </a:r>
            <a:r>
              <a:rPr lang="it-IT" sz="2000" dirty="0" err="1">
                <a:latin typeface="Abadi" panose="020B0604020104020204" pitchFamily="34" charset="0"/>
              </a:rPr>
              <a:t>pd</a:t>
            </a:r>
            <a:r>
              <a:rPr lang="it-IT" sz="2000" dirty="0">
                <a:latin typeface="Abadi" panose="020B0604020104020204" pitchFamily="34" charset="0"/>
              </a:rPr>
              <a:t>). </a:t>
            </a:r>
            <a:endParaRPr lang="it-IT" sz="2000" b="1" dirty="0">
              <a:latin typeface="Abadi" panose="020B0604020104020204" pitchFamily="34" charset="0"/>
            </a:endParaRPr>
          </a:p>
          <a:p>
            <a:pPr>
              <a:lnSpc>
                <a:spcPct val="100000"/>
              </a:lnSpc>
              <a:spcBef>
                <a:spcPts val="0"/>
              </a:spcBef>
            </a:pPr>
            <a:r>
              <a:rPr lang="it-IT" sz="2000" b="1" dirty="0">
                <a:latin typeface="Abadi" panose="020B0604020104020204" pitchFamily="34" charset="0"/>
              </a:rPr>
              <a:t>Attività illecite</a:t>
            </a:r>
            <a:r>
              <a:rPr lang="it-IT" sz="2000" dirty="0">
                <a:latin typeface="Abadi" panose="020B0604020104020204" pitchFamily="34" charset="0"/>
              </a:rPr>
              <a:t>: riciclaggio e abuso d'ufficio con l'aggravante di aver favorito l'associazione mafiosa. </a:t>
            </a:r>
            <a:endParaRPr lang="it-IT" sz="2000" b="1" dirty="0">
              <a:latin typeface="Abadi" panose="020B0604020104020204" pitchFamily="34" charset="0"/>
            </a:endParaRPr>
          </a:p>
          <a:p>
            <a:pPr>
              <a:lnSpc>
                <a:spcPct val="100000"/>
              </a:lnSpc>
              <a:spcBef>
                <a:spcPts val="0"/>
              </a:spcBef>
            </a:pPr>
            <a:r>
              <a:rPr lang="it-IT" sz="2000" b="1" dirty="0">
                <a:latin typeface="Abadi" panose="020B0604020104020204" pitchFamily="34" charset="0"/>
              </a:rPr>
              <a:t>Giro d’affari: </a:t>
            </a:r>
            <a:r>
              <a:rPr lang="it-IT" sz="2000" dirty="0">
                <a:latin typeface="Abadi" panose="020B0604020104020204" pitchFamily="34" charset="0"/>
              </a:rPr>
              <a:t>ha aiutato la cosca calabrese con un investimento di 122000 euro.</a:t>
            </a:r>
          </a:p>
          <a:p>
            <a:pPr>
              <a:lnSpc>
                <a:spcPct val="100000"/>
              </a:lnSpc>
              <a:spcBef>
                <a:spcPts val="0"/>
              </a:spcBef>
            </a:pPr>
            <a:r>
              <a:rPr lang="it-IT" sz="2000" b="1" dirty="0">
                <a:latin typeface="Abadi" panose="020B0604020104020204" pitchFamily="34" charset="0"/>
              </a:rPr>
              <a:t>Indagine</a:t>
            </a:r>
            <a:r>
              <a:rPr lang="it-IT" sz="2000" dirty="0">
                <a:latin typeface="Abadi" panose="020B0604020104020204" pitchFamily="34" charset="0"/>
              </a:rPr>
              <a:t>: «Quadrifoglio» durante ottobre 2014</a:t>
            </a:r>
            <a:r>
              <a:rPr lang="it-IT" sz="2000" b="1" dirty="0">
                <a:latin typeface="Abadi" panose="020B0604020104020204" pitchFamily="34" charset="0"/>
              </a:rPr>
              <a:t>.</a:t>
            </a:r>
          </a:p>
          <a:p>
            <a:pPr>
              <a:lnSpc>
                <a:spcPct val="100000"/>
              </a:lnSpc>
              <a:spcBef>
                <a:spcPts val="0"/>
              </a:spcBef>
            </a:pPr>
            <a:r>
              <a:rPr lang="it-IT" sz="2000" b="1" dirty="0">
                <a:latin typeface="Abadi" panose="020B0604020104020204" pitchFamily="34" charset="0"/>
              </a:rPr>
              <a:t>Esito: </a:t>
            </a:r>
            <a:r>
              <a:rPr lang="it-IT" sz="2000" dirty="0">
                <a:latin typeface="Abadi" panose="020B0604020104020204" pitchFamily="34" charset="0"/>
              </a:rPr>
              <a:t>tredici condanne in Cassazione.</a:t>
            </a:r>
          </a:p>
          <a:p>
            <a:pPr>
              <a:lnSpc>
                <a:spcPct val="100000"/>
              </a:lnSpc>
              <a:spcBef>
                <a:spcPts val="0"/>
              </a:spcBef>
            </a:pPr>
            <a:r>
              <a:rPr lang="it-IT" sz="2000" b="1" dirty="0">
                <a:latin typeface="Abadi" panose="020B0604020104020204" pitchFamily="34" charset="0"/>
              </a:rPr>
              <a:t>Documenti e link:</a:t>
            </a:r>
          </a:p>
          <a:p>
            <a:pPr lvl="1">
              <a:lnSpc>
                <a:spcPct val="100000"/>
              </a:lnSpc>
              <a:spcBef>
                <a:spcPts val="0"/>
              </a:spcBef>
            </a:pPr>
            <a:r>
              <a:rPr lang="it-IT" sz="1800" dirty="0">
                <a:latin typeface="Abadi" panose="020B0604020104020204" pitchFamily="34" charset="0"/>
                <a:hlinkClick r:id="rId2"/>
              </a:rPr>
              <a:t>https://www.ilgiorno.it/rho/cronaca/addisi-condanna-cassazione-1.4382027</a:t>
            </a:r>
            <a:r>
              <a:rPr lang="it-IT" sz="1800" dirty="0">
                <a:latin typeface="Abadi" panose="020B0604020104020204" pitchFamily="34" charset="0"/>
              </a:rPr>
              <a:t> </a:t>
            </a:r>
          </a:p>
          <a:p>
            <a:pPr lvl="1">
              <a:lnSpc>
                <a:spcPct val="100000"/>
              </a:lnSpc>
              <a:spcBef>
                <a:spcPts val="0"/>
              </a:spcBef>
            </a:pPr>
            <a:r>
              <a:rPr lang="it-IT" sz="1800" dirty="0">
                <a:latin typeface="Abadi" panose="020B0604020104020204" pitchFamily="34" charset="0"/>
                <a:hlinkClick r:id="rId3"/>
              </a:rPr>
              <a:t>https://www.huffingtonpost.it/2014/10/28/ndrangheta-milano-_n_6059692.html</a:t>
            </a:r>
            <a:r>
              <a:rPr lang="it-IT" sz="1800" dirty="0">
                <a:latin typeface="Abadi" panose="020B0604020104020204" pitchFamily="34" charset="0"/>
              </a:rPr>
              <a:t> </a:t>
            </a:r>
          </a:p>
          <a:p>
            <a:pPr>
              <a:lnSpc>
                <a:spcPct val="100000"/>
              </a:lnSpc>
              <a:spcBef>
                <a:spcPts val="0"/>
              </a:spcBef>
            </a:pPr>
            <a:endParaRPr lang="it-IT" sz="2000" b="1" dirty="0">
              <a:latin typeface="Abadi" panose="020B0604020104020204" pitchFamily="34" charset="0"/>
            </a:endParaRPr>
          </a:p>
        </p:txBody>
      </p:sp>
      <p:sp>
        <p:nvSpPr>
          <p:cNvPr id="9" name="Titolo 1">
            <a:extLst>
              <a:ext uri="{FF2B5EF4-FFF2-40B4-BE49-F238E27FC236}">
                <a16:creationId xmlns:a16="http://schemas.microsoft.com/office/drawing/2014/main" xmlns="" id="{AE4FA8D3-2CAD-49DB-B948-6CDAC55C0031}"/>
              </a:ext>
            </a:extLst>
          </p:cNvPr>
          <p:cNvSpPr>
            <a:spLocks noGrp="1"/>
          </p:cNvSpPr>
          <p:nvPr>
            <p:ph type="title"/>
          </p:nvPr>
        </p:nvSpPr>
        <p:spPr>
          <a:xfrm>
            <a:off x="1023938" y="915568"/>
            <a:ext cx="9720262" cy="1498600"/>
          </a:xfrm>
        </p:spPr>
        <p:txBody>
          <a:bodyPr vert="horz" lIns="91440" tIns="45720" rIns="91440" bIns="45720" rtlCol="0" anchor="t">
            <a:normAutofit/>
          </a:bodyPr>
          <a:lstStyle/>
          <a:p>
            <a:r>
              <a:rPr lang="it-IT" b="1" dirty="0"/>
              <a:t>RHO, MI (2014)</a:t>
            </a:r>
          </a:p>
        </p:txBody>
      </p:sp>
    </p:spTree>
    <p:extLst>
      <p:ext uri="{BB962C8B-B14F-4D97-AF65-F5344CB8AC3E}">
        <p14:creationId xmlns:p14="http://schemas.microsoft.com/office/powerpoint/2010/main" val="6254964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fade">
                                      <p:cBhvr>
                                        <p:cTn id="13" dur="5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fade">
                                      <p:cBhvr>
                                        <p:cTn id="18" dur="5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500"/>
                                        <p:tgtEl>
                                          <p:spTgt spid="6">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Effect transition="in" filter="fade">
                                      <p:cBhvr>
                                        <p:cTn id="33" dur="500"/>
                                        <p:tgtEl>
                                          <p:spTgt spid="6">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6">
                                            <p:txEl>
                                              <p:pRg st="5" end="5"/>
                                            </p:txEl>
                                          </p:spTgt>
                                        </p:tgtEl>
                                        <p:attrNameLst>
                                          <p:attrName>style.visibility</p:attrName>
                                        </p:attrNameLst>
                                      </p:cBhvr>
                                      <p:to>
                                        <p:strVal val="visible"/>
                                      </p:to>
                                    </p:set>
                                    <p:animEffect transition="in" filter="fade">
                                      <p:cBhvr>
                                        <p:cTn id="38" dur="500"/>
                                        <p:tgtEl>
                                          <p:spTgt spid="6">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Effect transition="in" filter="fade">
                                      <p:cBhvr>
                                        <p:cTn id="43" dur="500"/>
                                        <p:tgtEl>
                                          <p:spTgt spid="6">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6">
                                            <p:txEl>
                                              <p:pRg st="7" end="7"/>
                                            </p:txEl>
                                          </p:spTgt>
                                        </p:tgtEl>
                                        <p:attrNameLst>
                                          <p:attrName>style.visibility</p:attrName>
                                        </p:attrNameLst>
                                      </p:cBhvr>
                                      <p:to>
                                        <p:strVal val="visible"/>
                                      </p:to>
                                    </p:set>
                                    <p:animEffect transition="in" filter="fade">
                                      <p:cBhvr>
                                        <p:cTn id="48" dur="500"/>
                                        <p:tgtEl>
                                          <p:spTgt spid="6">
                                            <p:txEl>
                                              <p:pRg st="7" end="7"/>
                                            </p:txEl>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6">
                                            <p:txEl>
                                              <p:pRg st="8" end="8"/>
                                            </p:txEl>
                                          </p:spTgt>
                                        </p:tgtEl>
                                        <p:attrNameLst>
                                          <p:attrName>style.visibility</p:attrName>
                                        </p:attrNameLst>
                                      </p:cBhvr>
                                      <p:to>
                                        <p:strVal val="visible"/>
                                      </p:to>
                                    </p:set>
                                    <p:animEffect transition="in" filter="fade">
                                      <p:cBhvr>
                                        <p:cTn id="51" dur="500"/>
                                        <p:tgtEl>
                                          <p:spTgt spid="6">
                                            <p:txEl>
                                              <p:pRg st="8" end="8"/>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6">
                                            <p:txEl>
                                              <p:pRg st="9" end="9"/>
                                            </p:txEl>
                                          </p:spTgt>
                                        </p:tgtEl>
                                        <p:attrNameLst>
                                          <p:attrName>style.visibility</p:attrName>
                                        </p:attrNameLst>
                                      </p:cBhvr>
                                      <p:to>
                                        <p:strVal val="visible"/>
                                      </p:to>
                                    </p:set>
                                    <p:animEffect transition="in" filter="fade">
                                      <p:cBhvr>
                                        <p:cTn id="54"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a:extLst>
              <a:ext uri="{FF2B5EF4-FFF2-40B4-BE49-F238E27FC236}">
                <a16:creationId xmlns:a16="http://schemas.microsoft.com/office/drawing/2014/main" xmlns="" id="{CD89D7FA-D819-4C31-B4FD-09FD5B756342}"/>
              </a:ext>
            </a:extLst>
          </p:cNvPr>
          <p:cNvSpPr>
            <a:spLocks noGrp="1"/>
          </p:cNvSpPr>
          <p:nvPr>
            <p:ph type="title"/>
          </p:nvPr>
        </p:nvSpPr>
        <p:spPr>
          <a:xfrm>
            <a:off x="1023938" y="555808"/>
            <a:ext cx="9720262" cy="1498600"/>
          </a:xfrm>
        </p:spPr>
        <p:txBody>
          <a:bodyPr/>
          <a:lstStyle/>
          <a:p>
            <a:r>
              <a:rPr lang="it-IT" b="1" dirty="0"/>
              <a:t>GIUSSANO, MB (2019)</a:t>
            </a:r>
          </a:p>
        </p:txBody>
      </p:sp>
      <p:sp>
        <p:nvSpPr>
          <p:cNvPr id="9" name="Segnaposto contenuto 2">
            <a:extLst>
              <a:ext uri="{FF2B5EF4-FFF2-40B4-BE49-F238E27FC236}">
                <a16:creationId xmlns:a16="http://schemas.microsoft.com/office/drawing/2014/main" xmlns="" id="{5E866A91-4036-4D65-A490-C584760819EB}"/>
              </a:ext>
            </a:extLst>
          </p:cNvPr>
          <p:cNvSpPr>
            <a:spLocks noGrp="1"/>
          </p:cNvSpPr>
          <p:nvPr>
            <p:ph idx="1"/>
          </p:nvPr>
        </p:nvSpPr>
        <p:spPr>
          <a:xfrm>
            <a:off x="1023938" y="2084388"/>
            <a:ext cx="10833282" cy="4224337"/>
          </a:xfrm>
        </p:spPr>
        <p:txBody>
          <a:bodyPr>
            <a:noAutofit/>
          </a:bodyPr>
          <a:lstStyle/>
          <a:p>
            <a:pPr algn="just">
              <a:spcBef>
                <a:spcPts val="0"/>
              </a:spcBef>
            </a:pPr>
            <a:r>
              <a:rPr lang="it-IT" sz="2000" b="1" dirty="0">
                <a:latin typeface="Abadi" panose="020B0604020104020204" pitchFamily="34" charset="0"/>
              </a:rPr>
              <a:t>Sindaco al tempo</a:t>
            </a:r>
            <a:r>
              <a:rPr lang="it-IT" sz="2000" dirty="0">
                <a:latin typeface="Abadi" panose="020B0604020104020204" pitchFamily="34" charset="0"/>
              </a:rPr>
              <a:t>: Gianpaolo Riva</a:t>
            </a:r>
          </a:p>
          <a:p>
            <a:pPr algn="just">
              <a:spcBef>
                <a:spcPts val="0"/>
              </a:spcBef>
            </a:pPr>
            <a:r>
              <a:rPr lang="it-IT" sz="2000" b="1" dirty="0">
                <a:latin typeface="Abadi" panose="020B0604020104020204" pitchFamily="34" charset="0"/>
              </a:rPr>
              <a:t>Sindaco attuale: </a:t>
            </a:r>
            <a:r>
              <a:rPr lang="it-IT" sz="2000" dirty="0">
                <a:latin typeface="Abadi" panose="020B0604020104020204" pitchFamily="34" charset="0"/>
              </a:rPr>
              <a:t>Marco Citterio</a:t>
            </a:r>
          </a:p>
          <a:p>
            <a:pPr algn="just">
              <a:spcBef>
                <a:spcPts val="0"/>
              </a:spcBef>
            </a:pPr>
            <a:r>
              <a:rPr lang="it-IT" sz="2000" b="1" dirty="0">
                <a:latin typeface="Abadi" panose="020B0604020104020204" pitchFamily="34" charset="0"/>
              </a:rPr>
              <a:t>Attività illecite: </a:t>
            </a:r>
            <a:r>
              <a:rPr lang="it-IT" sz="2000" dirty="0">
                <a:latin typeface="Abadi" panose="020B0604020104020204" pitchFamily="34" charset="0"/>
              </a:rPr>
              <a:t>corruzione per un atto contrario ai doveri d’ufficio in favore di imprenditori legati alla Locale di Giussano.</a:t>
            </a:r>
          </a:p>
          <a:p>
            <a:pPr algn="just">
              <a:spcBef>
                <a:spcPts val="0"/>
              </a:spcBef>
            </a:pPr>
            <a:r>
              <a:rPr lang="it-IT" sz="2000" b="1" dirty="0">
                <a:latin typeface="Abadi" panose="020B0604020104020204" pitchFamily="34" charset="0"/>
              </a:rPr>
              <a:t>Giro d’affari:</a:t>
            </a:r>
            <a:r>
              <a:rPr lang="it-IT" sz="2000" dirty="0">
                <a:latin typeface="Abadi" panose="020B0604020104020204" pitchFamily="34" charset="0"/>
              </a:rPr>
              <a:t> 30mila euro</a:t>
            </a:r>
          </a:p>
          <a:p>
            <a:pPr algn="just">
              <a:spcBef>
                <a:spcPts val="0"/>
              </a:spcBef>
            </a:pPr>
            <a:r>
              <a:rPr lang="it-IT" sz="2000" b="1" dirty="0">
                <a:latin typeface="Abadi" panose="020B0604020104020204" pitchFamily="34" charset="0"/>
              </a:rPr>
              <a:t>Indagine</a:t>
            </a:r>
            <a:r>
              <a:rPr lang="it-IT" sz="2000" dirty="0">
                <a:latin typeface="Abadi" panose="020B0604020104020204" pitchFamily="34" charset="0"/>
              </a:rPr>
              <a:t>: maxi-operazione di Guardia di Finanza e Carabinieri, coordinata dalla Direzione Distrettuale Antimafia</a:t>
            </a:r>
          </a:p>
          <a:p>
            <a:pPr algn="just">
              <a:spcBef>
                <a:spcPts val="0"/>
              </a:spcBef>
            </a:pPr>
            <a:r>
              <a:rPr lang="it-IT" sz="2000" b="1" dirty="0">
                <a:latin typeface="Abadi" panose="020B0604020104020204" pitchFamily="34" charset="0"/>
              </a:rPr>
              <a:t>Esito</a:t>
            </a:r>
            <a:r>
              <a:rPr lang="it-IT" sz="2000" dirty="0">
                <a:latin typeface="Abadi" panose="020B0604020104020204" pitchFamily="34" charset="0"/>
              </a:rPr>
              <a:t>: Riva condannato ai domiciliari a maggio 2019, revocati il 25 luglio con indagini ancora in corso</a:t>
            </a:r>
          </a:p>
          <a:p>
            <a:pPr algn="just">
              <a:spcBef>
                <a:spcPts val="0"/>
              </a:spcBef>
            </a:pPr>
            <a:r>
              <a:rPr lang="it-IT" sz="2000" b="1" dirty="0">
                <a:latin typeface="Abadi" panose="020B0604020104020204" pitchFamily="34" charset="0"/>
              </a:rPr>
              <a:t>Documenti e link:</a:t>
            </a:r>
          </a:p>
          <a:p>
            <a:pPr lvl="1" algn="just">
              <a:spcBef>
                <a:spcPts val="0"/>
              </a:spcBef>
            </a:pPr>
            <a:r>
              <a:rPr lang="it-IT" sz="2000" dirty="0">
                <a:latin typeface="Abadi" panose="020B0604020104020204" pitchFamily="34" charset="0"/>
                <a:hlinkClick r:id="rId2"/>
              </a:rPr>
              <a:t>https://giornaledimonza.it/attualita/politica-e-tangenti-arresti-domiciliari-per-lex-sindaco-di-giussano/</a:t>
            </a:r>
            <a:r>
              <a:rPr lang="it-IT" sz="2000" dirty="0">
                <a:latin typeface="Abadi" panose="020B0604020104020204" pitchFamily="34" charset="0"/>
              </a:rPr>
              <a:t> </a:t>
            </a:r>
          </a:p>
          <a:p>
            <a:pPr lvl="1" algn="just">
              <a:spcBef>
                <a:spcPts val="0"/>
              </a:spcBef>
            </a:pPr>
            <a:r>
              <a:rPr lang="it-IT" sz="2000" dirty="0">
                <a:latin typeface="Abadi" panose="020B0604020104020204" pitchFamily="34" charset="0"/>
                <a:hlinkClick r:id="rId3"/>
              </a:rPr>
              <a:t>https://www.ilgiorno.it/monza-brianza/cronaca/corruzione-dda-tangenti-ndrangheta-1.4579092</a:t>
            </a:r>
            <a:r>
              <a:rPr lang="it-IT" sz="2000" dirty="0">
                <a:latin typeface="Abadi" panose="020B0604020104020204" pitchFamily="34" charset="0"/>
              </a:rPr>
              <a:t> </a:t>
            </a:r>
          </a:p>
          <a:p>
            <a:pPr lvl="1" algn="just">
              <a:spcBef>
                <a:spcPts val="0"/>
              </a:spcBef>
            </a:pPr>
            <a:r>
              <a:rPr lang="it-IT" sz="2000" dirty="0">
                <a:latin typeface="Abadi" panose="020B0604020104020204" pitchFamily="34" charset="0"/>
                <a:hlinkClick r:id="rId4"/>
              </a:rPr>
              <a:t>https://www.ilcittadinomb.it/stories/Cronaca/accuse-di-corruzione-e-abuso-dufficio-ai-domiciliari-lex-sindaco-di-giussano_1309939_11/</a:t>
            </a:r>
            <a:r>
              <a:rPr lang="it-IT" sz="2000" dirty="0">
                <a:latin typeface="Abadi" panose="020B0604020104020204" pitchFamily="34" charset="0"/>
              </a:rPr>
              <a:t> </a:t>
            </a:r>
          </a:p>
        </p:txBody>
      </p:sp>
    </p:spTree>
    <p:extLst>
      <p:ext uri="{BB962C8B-B14F-4D97-AF65-F5344CB8AC3E}">
        <p14:creationId xmlns:p14="http://schemas.microsoft.com/office/powerpoint/2010/main" val="4446278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Effect transition="in" filter="fade">
                                      <p:cBhvr>
                                        <p:cTn id="13" dur="500"/>
                                        <p:tgtEl>
                                          <p:spTgt spid="9">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9">
                                            <p:txEl>
                                              <p:pRg st="1" end="1"/>
                                            </p:txEl>
                                          </p:spTgt>
                                        </p:tgtEl>
                                        <p:attrNameLst>
                                          <p:attrName>style.visibility</p:attrName>
                                        </p:attrNameLst>
                                      </p:cBhvr>
                                      <p:to>
                                        <p:strVal val="visible"/>
                                      </p:to>
                                    </p:set>
                                    <p:animEffect transition="in" filter="fade">
                                      <p:cBhvr>
                                        <p:cTn id="18" dur="500"/>
                                        <p:tgtEl>
                                          <p:spTgt spid="9">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animEffect transition="in" filter="fade">
                                      <p:cBhvr>
                                        <p:cTn id="23" dur="500"/>
                                        <p:tgtEl>
                                          <p:spTgt spid="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txEl>
                                              <p:pRg st="3" end="3"/>
                                            </p:txEl>
                                          </p:spTgt>
                                        </p:tgtEl>
                                        <p:attrNameLst>
                                          <p:attrName>style.visibility</p:attrName>
                                        </p:attrNameLst>
                                      </p:cBhvr>
                                      <p:to>
                                        <p:strVal val="visible"/>
                                      </p:to>
                                    </p:set>
                                    <p:animEffect transition="in" filter="fade">
                                      <p:cBhvr>
                                        <p:cTn id="28" dur="500"/>
                                        <p:tgtEl>
                                          <p:spTgt spid="9">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9">
                                            <p:txEl>
                                              <p:pRg st="4" end="4"/>
                                            </p:txEl>
                                          </p:spTgt>
                                        </p:tgtEl>
                                        <p:attrNameLst>
                                          <p:attrName>style.visibility</p:attrName>
                                        </p:attrNameLst>
                                      </p:cBhvr>
                                      <p:to>
                                        <p:strVal val="visible"/>
                                      </p:to>
                                    </p:set>
                                    <p:animEffect transition="in" filter="fade">
                                      <p:cBhvr>
                                        <p:cTn id="33" dur="500"/>
                                        <p:tgtEl>
                                          <p:spTgt spid="9">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9">
                                            <p:txEl>
                                              <p:pRg st="5" end="5"/>
                                            </p:txEl>
                                          </p:spTgt>
                                        </p:tgtEl>
                                        <p:attrNameLst>
                                          <p:attrName>style.visibility</p:attrName>
                                        </p:attrNameLst>
                                      </p:cBhvr>
                                      <p:to>
                                        <p:strVal val="visible"/>
                                      </p:to>
                                    </p:set>
                                    <p:animEffect transition="in" filter="fade">
                                      <p:cBhvr>
                                        <p:cTn id="38" dur="500"/>
                                        <p:tgtEl>
                                          <p:spTgt spid="9">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9">
                                            <p:txEl>
                                              <p:pRg st="6" end="6"/>
                                            </p:txEl>
                                          </p:spTgt>
                                        </p:tgtEl>
                                        <p:attrNameLst>
                                          <p:attrName>style.visibility</p:attrName>
                                        </p:attrNameLst>
                                      </p:cBhvr>
                                      <p:to>
                                        <p:strVal val="visible"/>
                                      </p:to>
                                    </p:set>
                                    <p:animEffect transition="in" filter="fade">
                                      <p:cBhvr>
                                        <p:cTn id="43" dur="500"/>
                                        <p:tgtEl>
                                          <p:spTgt spid="9">
                                            <p:txEl>
                                              <p:pRg st="6" end="6"/>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9">
                                            <p:txEl>
                                              <p:pRg st="7" end="7"/>
                                            </p:txEl>
                                          </p:spTgt>
                                        </p:tgtEl>
                                        <p:attrNameLst>
                                          <p:attrName>style.visibility</p:attrName>
                                        </p:attrNameLst>
                                      </p:cBhvr>
                                      <p:to>
                                        <p:strVal val="visible"/>
                                      </p:to>
                                    </p:set>
                                    <p:animEffect transition="in" filter="fade">
                                      <p:cBhvr>
                                        <p:cTn id="46" dur="500"/>
                                        <p:tgtEl>
                                          <p:spTgt spid="9">
                                            <p:txEl>
                                              <p:pRg st="7" end="7"/>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9">
                                            <p:txEl>
                                              <p:pRg st="8" end="8"/>
                                            </p:txEl>
                                          </p:spTgt>
                                        </p:tgtEl>
                                        <p:attrNameLst>
                                          <p:attrName>style.visibility</p:attrName>
                                        </p:attrNameLst>
                                      </p:cBhvr>
                                      <p:to>
                                        <p:strVal val="visible"/>
                                      </p:to>
                                    </p:set>
                                    <p:animEffect transition="in" filter="fade">
                                      <p:cBhvr>
                                        <p:cTn id="49" dur="500"/>
                                        <p:tgtEl>
                                          <p:spTgt spid="9">
                                            <p:txEl>
                                              <p:pRg st="8" end="8"/>
                                            </p:txEl>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9">
                                            <p:txEl>
                                              <p:pRg st="9" end="9"/>
                                            </p:txEl>
                                          </p:spTgt>
                                        </p:tgtEl>
                                        <p:attrNameLst>
                                          <p:attrName>style.visibility</p:attrName>
                                        </p:attrNameLst>
                                      </p:cBhvr>
                                      <p:to>
                                        <p:strVal val="visible"/>
                                      </p:to>
                                    </p:set>
                                    <p:animEffect transition="in" filter="fade">
                                      <p:cBhvr>
                                        <p:cTn id="52" dur="500"/>
                                        <p:tgtEl>
                                          <p:spTgt spid="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Integrale">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1454</Words>
  <Application>Microsoft Office PowerPoint</Application>
  <PresentationFormat>Widescreen</PresentationFormat>
  <Paragraphs>134</Paragraphs>
  <Slides>16</Slides>
  <Notes>5</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16</vt:i4>
      </vt:variant>
    </vt:vector>
  </HeadingPairs>
  <TitlesOfParts>
    <vt:vector size="23" baseType="lpstr">
      <vt:lpstr>Abadi</vt:lpstr>
      <vt:lpstr>Arial</vt:lpstr>
      <vt:lpstr>Calibri</vt:lpstr>
      <vt:lpstr>Tw Cen MT</vt:lpstr>
      <vt:lpstr>Tw Cen MT Condensed</vt:lpstr>
      <vt:lpstr>Wingdings 3</vt:lpstr>
      <vt:lpstr>Integrale</vt:lpstr>
      <vt:lpstr>Giunte comunali coinvolte nelle inchieste sull’infiltrazione mafiosa in Lombardia</vt:lpstr>
      <vt:lpstr>IL COMMISARIAMENTO</vt:lpstr>
      <vt:lpstr>STATISTICHE SUI COMUNI COMMISSARIATI</vt:lpstr>
      <vt:lpstr>Giunte comunali:</vt:lpstr>
      <vt:lpstr>CAPRIANO DEL COLLE, BS (2019)</vt:lpstr>
      <vt:lpstr>SUEGLIO, LC (2019)</vt:lpstr>
      <vt:lpstr>PIOLTELLO, MI (2019)</vt:lpstr>
      <vt:lpstr>RHO, MI (2014)</vt:lpstr>
      <vt:lpstr>GIUSSANO, MB (2019)</vt:lpstr>
      <vt:lpstr>DESIO, MB (2010)</vt:lpstr>
      <vt:lpstr>LIMBIATE, MB (2009)</vt:lpstr>
      <vt:lpstr>SEREGNO, MB (2015) </vt:lpstr>
      <vt:lpstr>TARTANO, SO (2012)</vt:lpstr>
      <vt:lpstr>VISTARINO, PV (2019)</vt:lpstr>
      <vt:lpstr>LEGNANO, MI (2008-19) </vt:lpstr>
      <vt:lpstr>Grazie per l’attenzione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Giunte comunali coinvolte nelle inchieste sull’infiltrazione mafiosa in Lombardia</dc:title>
  <dc:creator>Elena Nespoli</dc:creator>
  <cp:lastModifiedBy>Grazia</cp:lastModifiedBy>
  <cp:revision>8</cp:revision>
  <dcterms:created xsi:type="dcterms:W3CDTF">2020-02-26T16:40:08Z</dcterms:created>
  <dcterms:modified xsi:type="dcterms:W3CDTF">2020-06-01T14:02:13Z</dcterms:modified>
</cp:coreProperties>
</file>