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83"/>
  </p:notesMasterIdLst>
  <p:sldIdLst>
    <p:sldId id="257" r:id="rId7"/>
    <p:sldId id="271" r:id="rId8"/>
    <p:sldId id="258" r:id="rId9"/>
    <p:sldId id="331" r:id="rId10"/>
    <p:sldId id="410" r:id="rId11"/>
    <p:sldId id="333" r:id="rId12"/>
    <p:sldId id="334" r:id="rId13"/>
    <p:sldId id="335" r:id="rId14"/>
    <p:sldId id="336" r:id="rId15"/>
    <p:sldId id="337" r:id="rId16"/>
    <p:sldId id="339" r:id="rId17"/>
    <p:sldId id="409" r:id="rId18"/>
    <p:sldId id="340" r:id="rId19"/>
    <p:sldId id="341" r:id="rId20"/>
    <p:sldId id="355" r:id="rId21"/>
    <p:sldId id="342" r:id="rId22"/>
    <p:sldId id="343" r:id="rId23"/>
    <p:sldId id="346" r:id="rId24"/>
    <p:sldId id="347" r:id="rId25"/>
    <p:sldId id="348" r:id="rId26"/>
    <p:sldId id="349" r:id="rId27"/>
    <p:sldId id="350" r:id="rId28"/>
    <p:sldId id="411" r:id="rId29"/>
    <p:sldId id="352" r:id="rId30"/>
    <p:sldId id="353" r:id="rId31"/>
    <p:sldId id="354" r:id="rId32"/>
    <p:sldId id="272" r:id="rId33"/>
    <p:sldId id="397" r:id="rId34"/>
    <p:sldId id="412" r:id="rId35"/>
    <p:sldId id="399" r:id="rId36"/>
    <p:sldId id="413" r:id="rId37"/>
    <p:sldId id="403" r:id="rId38"/>
    <p:sldId id="405" r:id="rId39"/>
    <p:sldId id="406" r:id="rId40"/>
    <p:sldId id="407" r:id="rId41"/>
    <p:sldId id="362" r:id="rId42"/>
    <p:sldId id="357" r:id="rId43"/>
    <p:sldId id="358" r:id="rId44"/>
    <p:sldId id="359" r:id="rId45"/>
    <p:sldId id="360" r:id="rId46"/>
    <p:sldId id="361" r:id="rId47"/>
    <p:sldId id="414" r:id="rId48"/>
    <p:sldId id="415" r:id="rId49"/>
    <p:sldId id="416" r:id="rId50"/>
    <p:sldId id="417" r:id="rId51"/>
    <p:sldId id="418" r:id="rId52"/>
    <p:sldId id="419" r:id="rId53"/>
    <p:sldId id="420" r:id="rId54"/>
    <p:sldId id="421" r:id="rId55"/>
    <p:sldId id="422" r:id="rId56"/>
    <p:sldId id="423" r:id="rId57"/>
    <p:sldId id="303" r:id="rId58"/>
    <p:sldId id="372" r:id="rId59"/>
    <p:sldId id="373" r:id="rId60"/>
    <p:sldId id="374" r:id="rId61"/>
    <p:sldId id="375" r:id="rId62"/>
    <p:sldId id="376" r:id="rId63"/>
    <p:sldId id="377" r:id="rId64"/>
    <p:sldId id="378" r:id="rId65"/>
    <p:sldId id="379" r:id="rId66"/>
    <p:sldId id="380" r:id="rId67"/>
    <p:sldId id="382" r:id="rId68"/>
    <p:sldId id="383" r:id="rId69"/>
    <p:sldId id="384" r:id="rId70"/>
    <p:sldId id="385" r:id="rId71"/>
    <p:sldId id="386" r:id="rId72"/>
    <p:sldId id="320" r:id="rId73"/>
    <p:sldId id="388" r:id="rId74"/>
    <p:sldId id="389" r:id="rId75"/>
    <p:sldId id="390" r:id="rId76"/>
    <p:sldId id="391" r:id="rId77"/>
    <p:sldId id="392" r:id="rId78"/>
    <p:sldId id="393" r:id="rId79"/>
    <p:sldId id="394" r:id="rId80"/>
    <p:sldId id="395" r:id="rId81"/>
    <p:sldId id="396" r:id="rId82"/>
  </p:sldIdLst>
  <p:sldSz cx="9144000" cy="6858000" type="screen4x3"/>
  <p:notesSz cx="6858000" cy="9144000"/>
  <p:custShowLst>
    <p:custShow name="Presentazione personalizzata 1" id="0">
      <p:sldLst/>
    </p:custShow>
  </p:custShow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zione predefinita" id="{59D5BB69-E86E-463A-9E7E-31906E5C9255}">
          <p14:sldIdLst>
            <p14:sldId id="257"/>
            <p14:sldId id="271"/>
            <p14:sldId id="258"/>
            <p14:sldId id="331"/>
            <p14:sldId id="410"/>
            <p14:sldId id="333"/>
            <p14:sldId id="334"/>
            <p14:sldId id="335"/>
            <p14:sldId id="336"/>
            <p14:sldId id="337"/>
            <p14:sldId id="339"/>
            <p14:sldId id="409"/>
            <p14:sldId id="340"/>
            <p14:sldId id="341"/>
            <p14:sldId id="355"/>
            <p14:sldId id="342"/>
            <p14:sldId id="343"/>
            <p14:sldId id="346"/>
            <p14:sldId id="347"/>
            <p14:sldId id="348"/>
            <p14:sldId id="349"/>
            <p14:sldId id="350"/>
            <p14:sldId id="411"/>
            <p14:sldId id="352"/>
            <p14:sldId id="353"/>
            <p14:sldId id="354"/>
            <p14:sldId id="272"/>
            <p14:sldId id="397"/>
            <p14:sldId id="412"/>
            <p14:sldId id="399"/>
            <p14:sldId id="413"/>
            <p14:sldId id="403"/>
            <p14:sldId id="405"/>
            <p14:sldId id="406"/>
            <p14:sldId id="407"/>
            <p14:sldId id="362"/>
            <p14:sldId id="357"/>
            <p14:sldId id="358"/>
            <p14:sldId id="359"/>
            <p14:sldId id="360"/>
            <p14:sldId id="361"/>
            <p14:sldId id="414"/>
            <p14:sldId id="415"/>
            <p14:sldId id="416"/>
            <p14:sldId id="417"/>
            <p14:sldId id="418"/>
            <p14:sldId id="419"/>
            <p14:sldId id="420"/>
            <p14:sldId id="421"/>
            <p14:sldId id="422"/>
            <p14:sldId id="423"/>
            <p14:sldId id="303"/>
            <p14:sldId id="372"/>
            <p14:sldId id="373"/>
            <p14:sldId id="374"/>
            <p14:sldId id="375"/>
            <p14:sldId id="376"/>
            <p14:sldId id="377"/>
            <p14:sldId id="378"/>
            <p14:sldId id="379"/>
            <p14:sldId id="380"/>
            <p14:sldId id="382"/>
            <p14:sldId id="383"/>
            <p14:sldId id="384"/>
            <p14:sldId id="385"/>
            <p14:sldId id="386"/>
            <p14:sldId id="320"/>
            <p14:sldId id="388"/>
            <p14:sldId id="389"/>
            <p14:sldId id="390"/>
            <p14:sldId id="391"/>
            <p14:sldId id="392"/>
            <p14:sldId id="393"/>
            <p14:sldId id="394"/>
            <p14:sldId id="395"/>
            <p14:sldId id="39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9" autoAdjust="0"/>
    <p:restoredTop sz="89146" autoAdjust="0"/>
  </p:normalViewPr>
  <p:slideViewPr>
    <p:cSldViewPr>
      <p:cViewPr varScale="1">
        <p:scale>
          <a:sx n="64" d="100"/>
          <a:sy n="64" d="100"/>
        </p:scale>
        <p:origin x="1038" y="60"/>
      </p:cViewPr>
      <p:guideLst>
        <p:guide orient="horz" pos="2160"/>
        <p:guide pos="2880"/>
      </p:guideLst>
    </p:cSldViewPr>
  </p:slideViewPr>
  <p:outlineViewPr>
    <p:cViewPr>
      <p:scale>
        <a:sx n="33" d="100"/>
        <a:sy n="33" d="100"/>
      </p:scale>
      <p:origin x="0" y="870"/>
    </p:cViewPr>
  </p:outlineViewPr>
  <p:notesTextViewPr>
    <p:cViewPr>
      <p:scale>
        <a:sx n="1" d="1"/>
        <a:sy n="1" d="1"/>
      </p:scale>
      <p:origin x="0" y="0"/>
    </p:cViewPr>
  </p:notesTextViewPr>
  <p:sorterViewPr>
    <p:cViewPr>
      <p:scale>
        <a:sx n="100" d="100"/>
        <a:sy n="100" d="100"/>
      </p:scale>
      <p:origin x="0" y="540"/>
    </p:cViewPr>
  </p:sorterViewPr>
  <p:notesViewPr>
    <p:cSldViewPr>
      <p:cViewPr varScale="1">
        <p:scale>
          <a:sx n="55" d="100"/>
          <a:sy n="55" d="100"/>
        </p:scale>
        <p:origin x="288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notesMaster" Target="notesMasters/notesMaster1.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439096616151019E-2"/>
          <c:y val="8.6296564778697688E-4"/>
          <c:w val="0.81307842545972964"/>
          <c:h val="0.90340342701648069"/>
        </c:manualLayout>
      </c:layout>
      <c:pie3DChart>
        <c:varyColors val="1"/>
        <c:ser>
          <c:idx val="0"/>
          <c:order val="0"/>
          <c:tx>
            <c:strRef>
              <c:f>Foglio1!$B$1</c:f>
              <c:strCache>
                <c:ptCount val="1"/>
                <c:pt idx="0">
                  <c:v>Colonna1</c:v>
                </c:pt>
              </c:strCache>
            </c:strRef>
          </c:tx>
          <c:explosion val="26"/>
          <c:dPt>
            <c:idx val="0"/>
            <c:bubble3D val="0"/>
            <c:spPr>
              <a:solidFill>
                <a:schemeClr val="accent1"/>
              </a:solidFill>
              <a:ln>
                <a:noFill/>
              </a:ln>
              <a:effectLst/>
              <a:sp3d/>
            </c:spPr>
            <c:extLst>
              <c:ext xmlns:c16="http://schemas.microsoft.com/office/drawing/2014/chart" uri="{C3380CC4-5D6E-409C-BE32-E72D297353CC}">
                <c16:uniqueId val="{00000001-FC60-4900-BFD4-AE500F9D06D8}"/>
              </c:ext>
            </c:extLst>
          </c:dPt>
          <c:dPt>
            <c:idx val="1"/>
            <c:bubble3D val="0"/>
            <c:spPr>
              <a:solidFill>
                <a:schemeClr val="accent2"/>
              </a:solidFill>
              <a:ln>
                <a:noFill/>
              </a:ln>
              <a:effectLst/>
              <a:sp3d/>
            </c:spPr>
            <c:extLst>
              <c:ext xmlns:c16="http://schemas.microsoft.com/office/drawing/2014/chart" uri="{C3380CC4-5D6E-409C-BE32-E72D297353CC}">
                <c16:uniqueId val="{00000003-FC60-4900-BFD4-AE500F9D06D8}"/>
              </c:ext>
            </c:extLst>
          </c:dPt>
          <c:dPt>
            <c:idx val="2"/>
            <c:bubble3D val="0"/>
            <c:spPr>
              <a:solidFill>
                <a:schemeClr val="accent3"/>
              </a:solidFill>
              <a:ln>
                <a:noFill/>
              </a:ln>
              <a:effectLst/>
              <a:sp3d/>
            </c:spPr>
            <c:extLst>
              <c:ext xmlns:c16="http://schemas.microsoft.com/office/drawing/2014/chart" uri="{C3380CC4-5D6E-409C-BE32-E72D297353CC}">
                <c16:uniqueId val="{00000005-FC60-4900-BFD4-AE500F9D06D8}"/>
              </c:ext>
            </c:extLst>
          </c:dPt>
          <c:dLbls>
            <c:dLbl>
              <c:idx val="0"/>
              <c:layout>
                <c:manualLayout>
                  <c:x val="-0.21452266916763815"/>
                  <c:y val="-0.31835656471774149"/>
                </c:manualLayout>
              </c:layout>
              <c:tx>
                <c:rich>
                  <a:bodyPr/>
                  <a:lstStyle/>
                  <a:p>
                    <a:r>
                      <a:rPr lang="en-US" dirty="0"/>
                      <a:t>90%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60-4900-BFD4-AE500F9D06D8}"/>
                </c:ext>
              </c:extLst>
            </c:dLbl>
            <c:dLbl>
              <c:idx val="1"/>
              <c:layout>
                <c:manualLayout>
                  <c:x val="-0.1042145199729633"/>
                  <c:y val="1.6355108812287664E-2"/>
                </c:manualLayout>
              </c:layout>
              <c:tx>
                <c:rich>
                  <a:bodyPr rot="0" spcFirstLastPara="1" vertOverflow="ellipsis" vert="horz" wrap="square" anchor="ctr" anchorCtr="1"/>
                  <a:lstStyle/>
                  <a:p>
                    <a:pPr>
                      <a:defRPr sz="3200" b="0" i="0" u="none" strike="noStrike" kern="1200" baseline="0">
                        <a:solidFill>
                          <a:srgbClr val="C00000"/>
                        </a:solidFill>
                        <a:latin typeface="+mn-lt"/>
                        <a:ea typeface="+mn-ea"/>
                        <a:cs typeface="+mn-cs"/>
                      </a:defRPr>
                    </a:pPr>
                    <a:r>
                      <a:rPr lang="en-US" dirty="0">
                        <a:solidFill>
                          <a:srgbClr val="C00000"/>
                        </a:solidFill>
                      </a:rPr>
                      <a:t>9,9%</a:t>
                    </a:r>
                  </a:p>
                </c:rich>
              </c:tx>
              <c:spPr>
                <a:noFill/>
                <a:ln>
                  <a:noFill/>
                </a:ln>
                <a:effectLst/>
              </c:spPr>
              <c:txPr>
                <a:bodyPr rot="0" spcFirstLastPara="1" vertOverflow="ellipsis" vert="horz" wrap="square" anchor="ctr" anchorCtr="1"/>
                <a:lstStyle/>
                <a:p>
                  <a:pPr>
                    <a:defRPr sz="3200" b="0" i="0" u="none" strike="noStrike" kern="1200" baseline="0">
                      <a:solidFill>
                        <a:srgbClr val="C00000"/>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C60-4900-BFD4-AE500F9D06D8}"/>
                </c:ext>
              </c:extLst>
            </c:dLbl>
            <c:dLbl>
              <c:idx val="2"/>
              <c:layout>
                <c:manualLayout>
                  <c:x val="0.13611341728760593"/>
                  <c:y val="0"/>
                </c:manualLayout>
              </c:layout>
              <c:tx>
                <c:rich>
                  <a:bodyPr rot="0" spcFirstLastPara="1" vertOverflow="ellipsis" vert="horz" wrap="square" anchor="ctr" anchorCtr="1"/>
                  <a:lstStyle/>
                  <a:p>
                    <a:pPr algn="ctr" rtl="0">
                      <a:defRPr lang="en-US" sz="3200" b="0" i="0" u="none" strike="noStrike" kern="1200" baseline="0" dirty="0">
                        <a:solidFill>
                          <a:schemeClr val="accent3">
                            <a:lumMod val="75000"/>
                          </a:schemeClr>
                        </a:solidFill>
                        <a:latin typeface="+mn-lt"/>
                        <a:ea typeface="+mn-ea"/>
                        <a:cs typeface="+mn-cs"/>
                      </a:defRPr>
                    </a:pPr>
                    <a:r>
                      <a:rPr lang="en-US" sz="3200" b="0" i="0" u="none" strike="noStrike" kern="1200" baseline="0" dirty="0">
                        <a:solidFill>
                          <a:schemeClr val="accent3">
                            <a:lumMod val="75000"/>
                          </a:schemeClr>
                        </a:solidFill>
                        <a:latin typeface="+mn-lt"/>
                        <a:ea typeface="+mn-ea"/>
                        <a:cs typeface="+mn-cs"/>
                      </a:rPr>
                      <a:t>~ 0,1%</a:t>
                    </a:r>
                  </a:p>
                </c:rich>
              </c:tx>
              <c:spPr>
                <a:noFill/>
                <a:ln>
                  <a:noFill/>
                </a:ln>
                <a:effectLst/>
              </c:spPr>
              <c:txPr>
                <a:bodyPr rot="0" spcFirstLastPara="1" vertOverflow="ellipsis" vert="horz" wrap="square" anchor="ctr" anchorCtr="1"/>
                <a:lstStyle/>
                <a:p>
                  <a:pPr algn="ctr" rtl="0">
                    <a:defRPr lang="en-US" sz="3200" b="0" i="0" u="none" strike="noStrike" kern="1200" baseline="0" dirty="0">
                      <a:solidFill>
                        <a:schemeClr val="accent3">
                          <a:lumMod val="7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36428002114653801"/>
                      <c:h val="0.20205105699354098"/>
                    </c:manualLayout>
                  </c15:layout>
                </c:ext>
                <c:ext xmlns:c16="http://schemas.microsoft.com/office/drawing/2014/chart" uri="{C3380CC4-5D6E-409C-BE32-E72D297353CC}">
                  <c16:uniqueId val="{00000005-FC60-4900-BFD4-AE500F9D06D8}"/>
                </c:ext>
              </c:extLst>
            </c:dLbl>
            <c:spPr>
              <a:noFill/>
              <a:ln>
                <a:noFill/>
              </a:ln>
              <a:effectLst/>
            </c:spPr>
            <c:txPr>
              <a:bodyPr rot="0" spcFirstLastPara="1" vertOverflow="ellipsis" vert="horz" wrap="square" anchor="ctr" anchorCtr="1"/>
              <a:lstStyle/>
              <a:p>
                <a:pPr>
                  <a:defRPr sz="3200" b="0" i="0" u="none" strike="noStrike" kern="1200" baseline="0">
                    <a:solidFill>
                      <a:schemeClr val="tx1"/>
                    </a:solidFill>
                    <a:latin typeface="+mn-lt"/>
                    <a:ea typeface="+mn-ea"/>
                    <a:cs typeface="+mn-cs"/>
                  </a:defRPr>
                </a:pPr>
                <a:endParaRPr lang="it-IT"/>
              </a:p>
            </c:txPr>
            <c:showLegendKey val="0"/>
            <c:showVal val="0"/>
            <c:showCatName val="0"/>
            <c:showSerName val="0"/>
            <c:showPercent val="0"/>
            <c:showBubbleSize val="0"/>
            <c:extLst>
              <c:ext xmlns:c15="http://schemas.microsoft.com/office/drawing/2012/chart" uri="{CE6537A1-D6FC-4f65-9D91-7224C49458BB}"/>
            </c:extLst>
          </c:dLbls>
          <c:cat>
            <c:strRef>
              <c:f>Foglio1!$A$2:$A$4</c:f>
              <c:strCache>
                <c:ptCount val="3"/>
                <c:pt idx="0">
                  <c:v>protoni</c:v>
                </c:pt>
                <c:pt idx="1">
                  <c:v>nuclei di elio</c:v>
                </c:pt>
                <c:pt idx="2">
                  <c:v>altro</c:v>
                </c:pt>
              </c:strCache>
            </c:strRef>
          </c:cat>
          <c:val>
            <c:numRef>
              <c:f>Foglio1!$B$2:$B$4</c:f>
              <c:numCache>
                <c:formatCode>General</c:formatCode>
                <c:ptCount val="3"/>
                <c:pt idx="0">
                  <c:v>9</c:v>
                </c:pt>
                <c:pt idx="1">
                  <c:v>0.98</c:v>
                </c:pt>
                <c:pt idx="2">
                  <c:v>0.02</c:v>
                </c:pt>
              </c:numCache>
            </c:numRef>
          </c:val>
          <c:extLst>
            <c:ext xmlns:c16="http://schemas.microsoft.com/office/drawing/2014/chart" uri="{C3380CC4-5D6E-409C-BE32-E72D297353CC}">
              <c16:uniqueId val="{00000006-FC60-4900-BFD4-AE500F9D06D8}"/>
            </c:ext>
          </c:extLst>
        </c:ser>
        <c:dLbls>
          <c:showLegendKey val="0"/>
          <c:showVal val="0"/>
          <c:showCatName val="0"/>
          <c:showSerName val="0"/>
          <c:showPercent val="0"/>
          <c:showBubbleSize val="0"/>
          <c:showLeaderLines val="0"/>
        </c:dLbls>
      </c:pie3DChart>
      <c:spPr>
        <a:noFill/>
        <a:ln>
          <a:noFill/>
        </a:ln>
        <a:effectLst/>
      </c:spPr>
    </c:plotArea>
    <c:plotVisOnly val="1"/>
    <c:dispBlanksAs val="zero"/>
    <c:showDLblsOverMax val="0"/>
  </c:chart>
  <c:spPr>
    <a:noFill/>
    <a:ln w="9525" cap="flat" cmpd="sng" algn="ctr">
      <a:noFill/>
      <a:prstDash val="solid"/>
    </a:ln>
    <a:effectLst/>
  </c:spPr>
  <c:txPr>
    <a:bodyPr/>
    <a:lstStyle/>
    <a:p>
      <a:pPr>
        <a:defRPr sz="1800"/>
      </a:pPr>
      <a:endParaRPr lang="it-IT"/>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cdr:x>
      <cdr:y>0.16308</cdr:y>
    </cdr:from>
    <cdr:to>
      <cdr:x>0.28376</cdr:x>
      <cdr:y>0.30397</cdr:y>
    </cdr:to>
    <cdr:sp macro="" textlink="">
      <cdr:nvSpPr>
        <cdr:cNvPr id="2" name="CasellaDiTesto 2">
          <a:extLst xmlns:a="http://schemas.openxmlformats.org/drawingml/2006/main">
            <a:ext uri="{FF2B5EF4-FFF2-40B4-BE49-F238E27FC236}">
              <a16:creationId xmlns:a16="http://schemas.microsoft.com/office/drawing/2014/main" id="{225C6DA0-5834-476A-A1C8-9B04B0937EAF}"/>
            </a:ext>
          </a:extLst>
        </cdr:cNvPr>
        <cdr:cNvSpPr txBox="1"/>
      </cdr:nvSpPr>
      <cdr:spPr>
        <a:xfrm xmlns:a="http://schemas.openxmlformats.org/drawingml/2006/main">
          <a:off x="-4788024" y="534343"/>
          <a:ext cx="136816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it-IT" sz="2400" b="1" dirty="0">
              <a:solidFill>
                <a:srgbClr val="C00000"/>
              </a:solidFill>
            </a:rPr>
            <a:t>ELIO</a:t>
          </a:r>
        </a:p>
      </cdr:txBody>
    </cdr:sp>
  </cdr:relSizeAnchor>
  <cdr:relSizeAnchor xmlns:cdr="http://schemas.openxmlformats.org/drawingml/2006/chartDrawing">
    <cdr:from>
      <cdr:x>0.67288</cdr:x>
      <cdr:y>0.06253</cdr:y>
    </cdr:from>
    <cdr:to>
      <cdr:x>1</cdr:x>
      <cdr:y>0.20342</cdr:y>
    </cdr:to>
    <cdr:sp macro="" textlink="">
      <cdr:nvSpPr>
        <cdr:cNvPr id="3" name="CasellaDiTesto 2">
          <a:extLst xmlns:a="http://schemas.openxmlformats.org/drawingml/2006/main">
            <a:ext uri="{FF2B5EF4-FFF2-40B4-BE49-F238E27FC236}">
              <a16:creationId xmlns:a16="http://schemas.microsoft.com/office/drawing/2014/main" id="{1E5C7DF5-A1BC-45C3-88C0-FC7E84BA07D2}"/>
            </a:ext>
          </a:extLst>
        </cdr:cNvPr>
        <cdr:cNvSpPr txBox="1"/>
      </cdr:nvSpPr>
      <cdr:spPr>
        <a:xfrm xmlns:a="http://schemas.openxmlformats.org/drawingml/2006/main">
          <a:off x="3244374" y="204874"/>
          <a:ext cx="1577219"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it-IT" sz="2400" b="1" dirty="0">
              <a:solidFill>
                <a:schemeClr val="accent3">
                  <a:lumMod val="75000"/>
                </a:schemeClr>
              </a:solidFill>
            </a:rPr>
            <a:t>ALTRO</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6E086C-F4C3-4C3F-AC74-B0D309707266}" type="datetimeFigureOut">
              <a:rPr lang="it-IT" smtClean="0"/>
              <a:t>26/03/2018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BC5D8-A92B-48AE-A20A-1E5BC85A7813}" type="slidenum">
              <a:rPr lang="it-IT" smtClean="0"/>
              <a:t>‹N›</a:t>
            </a:fld>
            <a:endParaRPr lang="it-IT"/>
          </a:p>
        </p:txBody>
      </p:sp>
    </p:spTree>
    <p:extLst>
      <p:ext uri="{BB962C8B-B14F-4D97-AF65-F5344CB8AC3E}">
        <p14:creationId xmlns:p14="http://schemas.microsoft.com/office/powerpoint/2010/main" val="3195997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1895 : Raggi X ( Roentgen)</a:t>
            </a:r>
          </a:p>
          <a:p>
            <a:r>
              <a:rPr lang="it-IT" dirty="0"/>
              <a:t>1896: scoperta dell’elettrone ( e/m) : </a:t>
            </a:r>
            <a:r>
              <a:rPr lang="it-IT" dirty="0" err="1"/>
              <a:t>Thomson</a:t>
            </a:r>
            <a:endParaRPr lang="it-IT" dirty="0"/>
          </a:p>
          <a:p>
            <a:r>
              <a:rPr lang="it-IT" dirty="0"/>
              <a:t>1896 : Radioattività ( </a:t>
            </a:r>
            <a:r>
              <a:rPr lang="it-IT" dirty="0" err="1"/>
              <a:t>Bequerel</a:t>
            </a:r>
            <a:r>
              <a:rPr lang="it-IT" dirty="0"/>
              <a:t>)</a:t>
            </a:r>
          </a:p>
          <a:p>
            <a:r>
              <a:rPr lang="it-IT" dirty="0"/>
              <a:t>1911: Rutherford : Nucleo atomico</a:t>
            </a:r>
          </a:p>
          <a:p>
            <a:r>
              <a:rPr lang="it-IT" dirty="0"/>
              <a:t>1911 : Hess : Raggi cosmici</a:t>
            </a:r>
          </a:p>
          <a:p>
            <a:r>
              <a:rPr lang="it-IT" dirty="0"/>
              <a:t>1930 : Ipotesi del Neutrino </a:t>
            </a:r>
          </a:p>
          <a:p>
            <a:r>
              <a:rPr lang="it-IT" dirty="0"/>
              <a:t>1932 : Scoperta del positrone</a:t>
            </a:r>
          </a:p>
          <a:p>
            <a:r>
              <a:rPr lang="it-IT" dirty="0"/>
              <a:t>1932 : </a:t>
            </a:r>
            <a:r>
              <a:rPr lang="it-IT" dirty="0" err="1"/>
              <a:t>Lowrence</a:t>
            </a:r>
            <a:r>
              <a:rPr lang="it-IT" baseline="0" dirty="0"/>
              <a:t> – Primo Ciclotrone</a:t>
            </a:r>
            <a:endParaRPr lang="it-IT" dirty="0"/>
          </a:p>
          <a:p>
            <a:r>
              <a:rPr lang="it-IT" dirty="0"/>
              <a:t>1932 : </a:t>
            </a:r>
            <a:r>
              <a:rPr lang="it-IT" dirty="0" err="1"/>
              <a:t>Chadwick</a:t>
            </a:r>
            <a:r>
              <a:rPr lang="it-IT" dirty="0"/>
              <a:t> : neutrone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3</a:t>
            </a:fld>
            <a:endParaRPr lang="it-IT" altLang="it-IT">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Far</a:t>
            </a:r>
            <a:r>
              <a:rPr lang="it-IT" baseline="0" dirty="0"/>
              <a:t> notare che seguono le leggi di conservazione e che si vengono a creare particelle elementari nuove, cosa che lascia </a:t>
            </a:r>
            <a:r>
              <a:rPr lang="it-IT" baseline="0" dirty="0" err="1"/>
              <a:t>spiazziati</a:t>
            </a:r>
            <a:r>
              <a:rPr lang="it-IT" baseline="0" dirty="0"/>
              <a:t> gli scienziati per ecc. poi se ne scoprono altre e basta. La prima scoperta fu il muone perché..</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18</a:t>
            </a:fld>
            <a:endParaRPr lang="it-IT" altLang="it-IT"/>
          </a:p>
        </p:txBody>
      </p:sp>
    </p:spTree>
    <p:extLst>
      <p:ext uri="{BB962C8B-B14F-4D97-AF65-F5344CB8AC3E}">
        <p14:creationId xmlns:p14="http://schemas.microsoft.com/office/powerpoint/2010/main" val="825455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Ampliare</a:t>
            </a:r>
            <a:r>
              <a:rPr lang="it-IT" baseline="0" dirty="0"/>
              <a:t> discorso sui muoni</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20</a:t>
            </a:fld>
            <a:endParaRPr lang="it-IT" altLang="it-IT"/>
          </a:p>
        </p:txBody>
      </p:sp>
    </p:spTree>
    <p:extLst>
      <p:ext uri="{BB962C8B-B14F-4D97-AF65-F5344CB8AC3E}">
        <p14:creationId xmlns:p14="http://schemas.microsoft.com/office/powerpoint/2010/main" val="4285717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Mettere</a:t>
            </a:r>
            <a:r>
              <a:rPr lang="it-IT" baseline="0" dirty="0"/>
              <a:t> enfasi sul fatto che i neutrini non hanno carica e possiedono </a:t>
            </a:r>
            <a:r>
              <a:rPr lang="it-IT" baseline="0" dirty="0" err="1"/>
              <a:t>pressochè</a:t>
            </a:r>
            <a:r>
              <a:rPr lang="it-IT" baseline="0" dirty="0"/>
              <a:t> la stessa massa.</a:t>
            </a:r>
          </a:p>
          <a:p>
            <a:endParaRPr lang="it-IT" baseline="0" dirty="0"/>
          </a:p>
          <a:p>
            <a:r>
              <a:rPr lang="it-IT" baseline="0" dirty="0"/>
              <a:t>Breve parentesi sul fisico.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21</a:t>
            </a:fld>
            <a:endParaRPr lang="it-IT" altLang="it-IT"/>
          </a:p>
        </p:txBody>
      </p:sp>
    </p:spTree>
    <p:extLst>
      <p:ext uri="{BB962C8B-B14F-4D97-AF65-F5344CB8AC3E}">
        <p14:creationId xmlns:p14="http://schemas.microsoft.com/office/powerpoint/2010/main" val="1905704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22</a:t>
            </a:fld>
            <a:endParaRPr lang="it-IT" altLang="it-IT"/>
          </a:p>
        </p:txBody>
      </p:sp>
    </p:spTree>
    <p:extLst>
      <p:ext uri="{BB962C8B-B14F-4D97-AF65-F5344CB8AC3E}">
        <p14:creationId xmlns:p14="http://schemas.microsoft.com/office/powerpoint/2010/main" val="131057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24</a:t>
            </a:fld>
            <a:endParaRPr lang="it-IT" altLang="it-IT"/>
          </a:p>
        </p:txBody>
      </p:sp>
    </p:spTree>
    <p:extLst>
      <p:ext uri="{BB962C8B-B14F-4D97-AF65-F5344CB8AC3E}">
        <p14:creationId xmlns:p14="http://schemas.microsoft.com/office/powerpoint/2010/main" val="1317687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1988 ricevono il </a:t>
            </a:r>
            <a:r>
              <a:rPr lang="it-IT" dirty="0" err="1"/>
              <a:t>nobel</a:t>
            </a:r>
            <a:r>
              <a:rPr lang="it-IT" dirty="0"/>
              <a:t> </a:t>
            </a:r>
            <a:r>
              <a:rPr lang="it-IT" dirty="0" err="1"/>
              <a:t>Lederman</a:t>
            </a:r>
            <a:r>
              <a:rPr lang="it-IT" dirty="0"/>
              <a:t>,</a:t>
            </a:r>
            <a:r>
              <a:rPr lang="it-IT" baseline="0" dirty="0"/>
              <a:t> </a:t>
            </a:r>
            <a:r>
              <a:rPr lang="it-IT" baseline="0" dirty="0" err="1"/>
              <a:t>schawartz</a:t>
            </a:r>
            <a:r>
              <a:rPr lang="it-IT" baseline="0" dirty="0"/>
              <a:t> e </a:t>
            </a:r>
            <a:r>
              <a:rPr lang="it-IT" baseline="0" dirty="0" err="1"/>
              <a:t>steinberger</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25</a:t>
            </a:fld>
            <a:endParaRPr lang="it-IT" altLang="it-IT"/>
          </a:p>
        </p:txBody>
      </p:sp>
    </p:spTree>
    <p:extLst>
      <p:ext uri="{BB962C8B-B14F-4D97-AF65-F5344CB8AC3E}">
        <p14:creationId xmlns:p14="http://schemas.microsoft.com/office/powerpoint/2010/main" val="2133685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Inserire tabella</a:t>
            </a:r>
            <a:r>
              <a:rPr lang="it-IT" baseline="0" dirty="0"/>
              <a:t> </a:t>
            </a:r>
            <a:r>
              <a:rPr lang="it-IT" baseline="0"/>
              <a:t>con valori delle masse </a:t>
            </a:r>
            <a:endParaRPr lang="it-IT"/>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26</a:t>
            </a:fld>
            <a:endParaRPr lang="it-IT" altLang="it-IT"/>
          </a:p>
        </p:txBody>
      </p:sp>
    </p:spTree>
    <p:extLst>
      <p:ext uri="{BB962C8B-B14F-4D97-AF65-F5344CB8AC3E}">
        <p14:creationId xmlns:p14="http://schemas.microsoft.com/office/powerpoint/2010/main" val="1917692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Hans </a:t>
            </a:r>
            <a:r>
              <a:rPr lang="it-IT" dirty="0" err="1"/>
              <a:t>Nethe</a:t>
            </a:r>
            <a:r>
              <a:rPr lang="it-IT" dirty="0"/>
              <a:t> analizza i processi nucleari fondamentali che potrebbero generare l’energia solare e stima con precisione la </a:t>
            </a:r>
            <a:r>
              <a:rPr lang="it-IT" dirty="0" err="1"/>
              <a:t>temperatira</a:t>
            </a:r>
            <a:r>
              <a:rPr lang="it-IT" dirty="0"/>
              <a:t> nel centro del sole.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29</a:t>
            </a:fld>
            <a:endParaRPr lang="it-IT" altLang="it-IT"/>
          </a:p>
        </p:txBody>
      </p:sp>
    </p:spTree>
    <p:extLst>
      <p:ext uri="{BB962C8B-B14F-4D97-AF65-F5344CB8AC3E}">
        <p14:creationId xmlns:p14="http://schemas.microsoft.com/office/powerpoint/2010/main" val="2361022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1964: </a:t>
            </a:r>
            <a:r>
              <a:rPr lang="it-IT" dirty="0" err="1"/>
              <a:t>Bahcall</a:t>
            </a:r>
            <a:r>
              <a:rPr lang="it-IT" dirty="0"/>
              <a:t> calcola il flusso teorico dei neutrini provenienti dal sole.</a:t>
            </a:r>
          </a:p>
          <a:p>
            <a:r>
              <a:rPr lang="it-IT" dirty="0"/>
              <a:t>Problema:  i neutrini </a:t>
            </a:r>
            <a:r>
              <a:rPr lang="it-IT" dirty="0" err="1"/>
              <a:t>pp</a:t>
            </a:r>
            <a:r>
              <a:rPr lang="it-IT" dirty="0"/>
              <a:t>  non sono abbastanza energetici da interagire con il Cloro per produrre Argon. L’unica speranza è riuscire a misurare quelli del Be7 e B8. Le misure si svolgono mentre si affinano i modelli teorici e le probabilità della reazione del B8 si scopre essere inferiore alle attese. </a:t>
            </a:r>
            <a:r>
              <a:rPr lang="it-IT" dirty="0" err="1"/>
              <a:t>Reines</a:t>
            </a:r>
            <a:r>
              <a:rPr lang="it-IT" dirty="0"/>
              <a:t> </a:t>
            </a:r>
            <a:r>
              <a:rPr lang="it-IT" dirty="0" err="1"/>
              <a:t>riasssume</a:t>
            </a:r>
            <a:r>
              <a:rPr lang="it-IT" dirty="0"/>
              <a:t> la situazione così ( articolo del 1960) «La possibilità che tutto si riduca ad un insuccesso , anche con serbatoi di migliaia o addirittura centinaia di migliaia di litri tende a dissuadere gli sperimentatori dal cimentarsi.»</a:t>
            </a:r>
          </a:p>
          <a:p>
            <a:endParaRPr lang="it-IT" dirty="0"/>
          </a:p>
          <a:p>
            <a:r>
              <a:rPr lang="it-IT" dirty="0"/>
              <a:t>Esperimenti falliti: 1959 esperimento a 700m sotto terra nella miniera di calcare di </a:t>
            </a:r>
            <a:r>
              <a:rPr lang="it-IT" dirty="0" err="1"/>
              <a:t>Barberton</a:t>
            </a:r>
            <a:r>
              <a:rPr lang="it-IT" dirty="0"/>
              <a:t> nell’</a:t>
            </a:r>
            <a:r>
              <a:rPr lang="it-IT" dirty="0" err="1"/>
              <a:t>Ohaio</a:t>
            </a:r>
            <a:r>
              <a:rPr lang="it-IT" dirty="0"/>
              <a:t> – Nulla</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32</a:t>
            </a:fld>
            <a:endParaRPr lang="it-IT" altLang="it-IT"/>
          </a:p>
        </p:txBody>
      </p:sp>
    </p:spTree>
    <p:extLst>
      <p:ext uri="{BB962C8B-B14F-4D97-AF65-F5344CB8AC3E}">
        <p14:creationId xmlns:p14="http://schemas.microsoft.com/office/powerpoint/2010/main" val="4127187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Probabilità di oscillazione variano con le energie, questo unito al fatto che i diversi esperimenti captano energie diverse rende lo scenario è alquanto complesso-</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33</a:t>
            </a:fld>
            <a:endParaRPr lang="it-IT" altLang="it-IT"/>
          </a:p>
        </p:txBody>
      </p:sp>
    </p:spTree>
    <p:extLst>
      <p:ext uri="{BB962C8B-B14F-4D97-AF65-F5344CB8AC3E}">
        <p14:creationId xmlns:p14="http://schemas.microsoft.com/office/powerpoint/2010/main" val="3278982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62ABC5D8-A92B-48AE-A20A-1E5BC85A7813}" type="slidenum">
              <a:rPr lang="it-IT" smtClean="0"/>
              <a:t>5</a:t>
            </a:fld>
            <a:endParaRPr lang="it-IT"/>
          </a:p>
        </p:txBody>
      </p:sp>
    </p:spTree>
    <p:extLst>
      <p:ext uri="{BB962C8B-B14F-4D97-AF65-F5344CB8AC3E}">
        <p14:creationId xmlns:p14="http://schemas.microsoft.com/office/powerpoint/2010/main" val="5346335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Ricordiamo che il secondo neutrino viene scoperto nel 1962</a:t>
            </a:r>
          </a:p>
          <a:p>
            <a:r>
              <a:rPr lang="it-IT" sz="1200" b="1" i="0" u="none" strike="noStrike" kern="1200" baseline="0" dirty="0">
                <a:solidFill>
                  <a:schemeClr val="tx1"/>
                </a:solidFill>
                <a:latin typeface="+mn-lt"/>
                <a:ea typeface="+mn-ea"/>
                <a:cs typeface="+mn-cs"/>
              </a:rPr>
              <a:t>1957 (prima della scoperta del secondo neutrino): Pontecorvo pubblica un articolo</a:t>
            </a:r>
          </a:p>
          <a:p>
            <a:r>
              <a:rPr lang="it-IT" sz="1200" b="1" i="0" u="none" strike="noStrike" kern="1200" baseline="0" dirty="0">
                <a:solidFill>
                  <a:schemeClr val="tx1"/>
                </a:solidFill>
                <a:latin typeface="+mn-lt"/>
                <a:ea typeface="+mn-ea"/>
                <a:cs typeface="+mn-cs"/>
              </a:rPr>
              <a:t>(in Russo, versione tradotta in Inglese nel 1958), in cui suggerisce la possibile</a:t>
            </a:r>
          </a:p>
          <a:p>
            <a:r>
              <a:rPr lang="it-IT" sz="1200" b="1" i="0" u="none" strike="noStrike" kern="1200" baseline="0" dirty="0">
                <a:solidFill>
                  <a:schemeClr val="tx1"/>
                </a:solidFill>
                <a:latin typeface="+mn-lt"/>
                <a:ea typeface="+mn-ea"/>
                <a:cs typeface="+mn-cs"/>
              </a:rPr>
              <a:t>esistenza di oscillazioni neutrino – antineutrino, in analogia con le oscillazioni</a:t>
            </a:r>
          </a:p>
          <a:p>
            <a:r>
              <a:rPr lang="it-IT" sz="1200" b="1" i="0" u="none" strike="noStrike" kern="1200" baseline="0" dirty="0">
                <a:solidFill>
                  <a:schemeClr val="tx1"/>
                </a:solidFill>
                <a:latin typeface="+mn-lt"/>
                <a:ea typeface="+mn-ea"/>
                <a:cs typeface="+mn-cs"/>
              </a:rPr>
              <a:t>dei mesoni neutri K° – K° proposte nel 1956 da </a:t>
            </a:r>
            <a:r>
              <a:rPr lang="it-IT" sz="1200" b="1" i="0" u="none" strike="noStrike" kern="1200" baseline="0" dirty="0" err="1">
                <a:solidFill>
                  <a:schemeClr val="tx1"/>
                </a:solidFill>
                <a:latin typeface="+mn-lt"/>
                <a:ea typeface="+mn-ea"/>
                <a:cs typeface="+mn-cs"/>
              </a:rPr>
              <a:t>Gell</a:t>
            </a:r>
            <a:r>
              <a:rPr lang="it-IT" sz="1200" b="1" i="0" u="none" strike="noStrike" kern="1200" baseline="0" dirty="0">
                <a:solidFill>
                  <a:schemeClr val="tx1"/>
                </a:solidFill>
                <a:latin typeface="+mn-lt"/>
                <a:ea typeface="+mn-ea"/>
                <a:cs typeface="+mn-cs"/>
              </a:rPr>
              <a:t> – Mann e </a:t>
            </a:r>
            <a:r>
              <a:rPr lang="it-IT" sz="1200" b="1" i="0" u="none" strike="noStrike" kern="1200" baseline="0" dirty="0" err="1">
                <a:solidFill>
                  <a:schemeClr val="tx1"/>
                </a:solidFill>
                <a:latin typeface="+mn-lt"/>
                <a:ea typeface="+mn-ea"/>
                <a:cs typeface="+mn-cs"/>
              </a:rPr>
              <a:t>Pais</a:t>
            </a:r>
            <a:r>
              <a:rPr lang="it-IT" sz="1200" b="1" i="0" u="none" strike="noStrike" kern="1200" baseline="0" dirty="0">
                <a:solidFill>
                  <a:schemeClr val="tx1"/>
                </a:solidFill>
                <a:latin typeface="+mn-lt"/>
                <a:ea typeface="+mn-ea"/>
                <a:cs typeface="+mn-cs"/>
              </a:rPr>
              <a:t> e verificate</a:t>
            </a:r>
          </a:p>
          <a:p>
            <a:r>
              <a:rPr lang="it-IT" sz="1200" b="1" i="0" u="none" strike="noStrike" kern="1200" baseline="0" dirty="0">
                <a:solidFill>
                  <a:schemeClr val="tx1"/>
                </a:solidFill>
                <a:latin typeface="+mn-lt"/>
                <a:ea typeface="+mn-ea"/>
                <a:cs typeface="+mn-cs"/>
              </a:rPr>
              <a:t>sperimentalmente con mesoni K° prodotti da acceleratori: un mesone K° prodotto</a:t>
            </a:r>
          </a:p>
          <a:p>
            <a:r>
              <a:rPr lang="it-IT" sz="1200" b="1" i="0" u="none" strike="noStrike" kern="1200" baseline="0" dirty="0">
                <a:solidFill>
                  <a:schemeClr val="tx1"/>
                </a:solidFill>
                <a:latin typeface="+mn-lt"/>
                <a:ea typeface="+mn-ea"/>
                <a:cs typeface="+mn-cs"/>
              </a:rPr>
              <a:t>nelle collisioni di un protone con un nucleo viene rivelato come K° ad una certa</a:t>
            </a:r>
          </a:p>
          <a:p>
            <a:r>
              <a:rPr lang="it-IT" sz="1200" b="1" i="0" u="none" strike="noStrike" kern="1200" baseline="0" dirty="0">
                <a:solidFill>
                  <a:schemeClr val="tx1"/>
                </a:solidFill>
                <a:latin typeface="+mn-lt"/>
                <a:ea typeface="+mn-ea"/>
                <a:cs typeface="+mn-cs"/>
              </a:rPr>
              <a:t>distanza dalla sorgente.</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37</a:t>
            </a:fld>
            <a:endParaRPr lang="it-IT" altLang="it-IT">
              <a:solidFill>
                <a:prstClr val="black"/>
              </a:solidFill>
            </a:endParaRPr>
          </a:p>
        </p:txBody>
      </p:sp>
    </p:spTree>
    <p:extLst>
      <p:ext uri="{BB962C8B-B14F-4D97-AF65-F5344CB8AC3E}">
        <p14:creationId xmlns:p14="http://schemas.microsoft.com/office/powerpoint/2010/main" val="199243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Per piccoli valori di L/E non c’è sparizione. Cominciano a sparire quando L/E = 10 km/</a:t>
            </a:r>
            <a:r>
              <a:rPr lang="it-IT" dirty="0" err="1"/>
              <a:t>Mev</a:t>
            </a:r>
            <a:r>
              <a:rPr lang="it-IT" dirty="0"/>
              <a:t>. La profondità della sparizione ossia la probabilità che si trasformino in altro è proporzionale a sin2(di teta12) ( Nota l’angolo non è 45° perché la probabilità di sparizione non è 0%) Il primo minimo della modulazione è legato a teta13 ( che è piccolo), per questo abbiamo fatto più fatica a trovarlo</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solidFill>
                  <a:prstClr val="black"/>
                </a:solidFill>
              </a:rPr>
              <a:pPr/>
              <a:t>41</a:t>
            </a:fld>
            <a:endParaRPr lang="it-IT" altLang="it-IT">
              <a:solidFill>
                <a:prstClr val="black"/>
              </a:solidFill>
            </a:endParaRPr>
          </a:p>
        </p:txBody>
      </p:sp>
    </p:spTree>
    <p:extLst>
      <p:ext uri="{BB962C8B-B14F-4D97-AF65-F5344CB8AC3E}">
        <p14:creationId xmlns:p14="http://schemas.microsoft.com/office/powerpoint/2010/main" val="3879599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Il rivelatore si trova nella miniera di </a:t>
            </a:r>
            <a:r>
              <a:rPr lang="it-IT" dirty="0" err="1"/>
              <a:t>Kamioka</a:t>
            </a:r>
            <a:r>
              <a:rPr lang="it-IT" dirty="0"/>
              <a:t>, 240 km a ovest di Tokio a circa 1000metri sotto terra.</a:t>
            </a:r>
          </a:p>
          <a:p>
            <a:r>
              <a:rPr lang="it-IT" dirty="0"/>
              <a:t>L’esperimento è partorito dalla mente di </a:t>
            </a:r>
            <a:r>
              <a:rPr lang="it-IT" dirty="0" err="1"/>
              <a:t>Koshiba</a:t>
            </a:r>
            <a:r>
              <a:rPr lang="it-IT" dirty="0"/>
              <a:t>, tornato da poco dagli USA</a:t>
            </a:r>
          </a:p>
          <a:p>
            <a:r>
              <a:rPr lang="it-IT" dirty="0"/>
              <a:t>Per poter avere una alta statistica di eventi che di per sé sono poco probabili , come tuti i rivelatori di neutrini, super K utilizza un rivelatore di grandi dimensioni. Il Super-K consiste di un ammasso di 50.000 tonnellate di acqua ultra-pura, circondato da 11.146  tubi fotomoltiplicatori. La struttura cilindrica misura 41,4 m di altezza e 39,3 m di diametro. </a:t>
            </a:r>
          </a:p>
          <a:p>
            <a:r>
              <a:rPr lang="it-IT" dirty="0"/>
              <a:t>L'interazione di un neutrino con gli elettroni o i nuclei dell'acqua può produrre una particella carica (elettrone o muone a seconda del sapore del neutrino incidente) che si muove più veloce della luce nell'acqua (ma ovviamente, più lentamente della luce nel vuoto). Questo fatto genera un lampo di luce dovuto alla radiazione </a:t>
            </a:r>
            <a:r>
              <a:rPr lang="it-IT" dirty="0" err="1"/>
              <a:t>Cereckov</a:t>
            </a:r>
            <a:r>
              <a:rPr lang="it-IT" dirty="0"/>
              <a:t>. Questo lampo genera tracce distintive di luce che vengono registrate e forniscono informazioni sulla direzione e il sapore del neutrino incidente. </a:t>
            </a:r>
          </a:p>
          <a:p>
            <a:r>
              <a:rPr lang="it-IT" dirty="0"/>
              <a:t>Nell’ultima immagine viene mostrato uno dei fotomoltiplicatori di Super-K</a:t>
            </a:r>
          </a:p>
          <a:p>
            <a:endParaRPr lang="it-IT" dirty="0"/>
          </a:p>
          <a:p>
            <a:r>
              <a:rPr lang="it-IT" dirty="0"/>
              <a:t>(</a:t>
            </a:r>
            <a:r>
              <a:rPr lang="it-IT" dirty="0" err="1"/>
              <a:t>Sk</a:t>
            </a:r>
            <a:r>
              <a:rPr lang="it-IT" dirty="0"/>
              <a:t> è stato utilizzato per misure sui neutrini atmosferici, su quelli solari e sui neutrini muonici inviati da </a:t>
            </a:r>
            <a:r>
              <a:rPr lang="it-IT" dirty="0" err="1"/>
              <a:t>KeK</a:t>
            </a:r>
            <a:r>
              <a:rPr lang="it-IT" dirty="0"/>
              <a:t> che si trova a 250 km ( esperimento K2K). Include anche </a:t>
            </a:r>
            <a:r>
              <a:rPr lang="it-IT" dirty="0" err="1"/>
              <a:t>Kam</a:t>
            </a:r>
            <a:r>
              <a:rPr lang="it-IT" dirty="0"/>
              <a:t> Land un rivelatore più piccolo 1000 t di scintillatore ) che conta gli antineutrini elettronici emessi da tutti i reattori nucleari del </a:t>
            </a:r>
            <a:r>
              <a:rPr lang="it-IT" dirty="0" err="1"/>
              <a:t>giappone</a:t>
            </a:r>
            <a:r>
              <a:rPr lang="it-IT" dirty="0"/>
              <a:t> e della corea del Sud.)</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46</a:t>
            </a:fld>
            <a:endParaRPr lang="it-IT" altLang="it-IT"/>
          </a:p>
        </p:txBody>
      </p:sp>
    </p:spTree>
    <p:extLst>
      <p:ext uri="{BB962C8B-B14F-4D97-AF65-F5344CB8AC3E}">
        <p14:creationId xmlns:p14="http://schemas.microsoft.com/office/powerpoint/2010/main" val="4049361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foto scattata durante il riempimento del rivelatore fornisce un’idea delle dimensioni dell’apparato di misura !!</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47</a:t>
            </a:fld>
            <a:endParaRPr lang="it-IT" altLang="it-IT"/>
          </a:p>
        </p:txBody>
      </p:sp>
    </p:spTree>
    <p:extLst>
      <p:ext uri="{BB962C8B-B14F-4D97-AF65-F5344CB8AC3E}">
        <p14:creationId xmlns:p14="http://schemas.microsoft.com/office/powerpoint/2010/main" val="2987450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neutrini atmosferici sono dalle centinaia alle migliaia di volte più energetici rispetto ai neutrini solari e quindi anche più facili da misurare.</a:t>
            </a:r>
          </a:p>
          <a:p>
            <a:r>
              <a:rPr lang="it-IT" dirty="0"/>
              <a:t>Come sappiamo i neutrini atmosferici vengono prodotti dall’interazione dei raggi cosmici in alta atmosfera. Da queste collisioni spesso si producono pioni carichi che in tempi molto brevi decadono in muoni e neutrini muonici. I muoni come schematizzato nella slide, decadono in elettroni emettendo altri due neutrini.</a:t>
            </a:r>
          </a:p>
          <a:p>
            <a:r>
              <a:rPr lang="it-IT" dirty="0"/>
              <a:t>Dunque come si può facilmente osservare, se tutti i muoni hanno tempo di decadere, il numero di neutrini muonici atteso è doppio rispetto al numero di neutrini elettronici.</a:t>
            </a:r>
          </a:p>
          <a:p>
            <a:r>
              <a:rPr lang="it-IT" dirty="0"/>
              <a:t>Se invece i raggi cosmici primari sono molto energetici, e di conseguenza tutte le particelle da essi prodotte, i muoni possono muoversi a velocità relativistiche. In questi casi , per effetto relativistico della dilatazione dei tempi, il loro tempo di decadimento aumenta ed essi riescono a raggiungere la superficie terrestre senza decadere.  Se tutti i muoni fossero relativistici i neutrini atmosferici sarebbero tutti solo neutrini muonici. Questo spiega perché nel grafico riportato nella slide il rapporto tra neutrini muonici ed elettronici diverge al crescere dell’energia del neutrini.</a:t>
            </a:r>
          </a:p>
          <a:p>
            <a:r>
              <a:rPr lang="it-IT" dirty="0"/>
              <a:t>Diversamente dai neutrini solari che giungono sulla terra da una direzione precisa, quella del sole, i neutrini atmosferici giungono sulla terra da tutte le direzioni.  Se pensiamo di installare un rivelatore in un dato punto della Terra esso sarà raggiunto da neutrini che arrivano dall’alto e che avranno attraversato solo l’atmosfera ( che ha uno spessore di circa 10 km), da neutrini che arrivano dal basso, che avranno attraversato l’atmosfera più il diametro terrestre per un totale di circa 12800 km e da neutrini in direzioni intermedie che avranno percorso strati di diverso spessore di atmosfera e di Terra.</a:t>
            </a:r>
          </a:p>
          <a:p>
            <a:r>
              <a:rPr lang="it-IT" dirty="0"/>
              <a:t>Dunque lo studio dei neutrini atmosferici in funzione dell’angolo di incidenza rispetto al rivelatore può essere un utile strumento per misurare il numero di neutrini in funzione del cammino percorso. E questa è proprio l’idea di Super </a:t>
            </a:r>
            <a:r>
              <a:rPr lang="it-IT" dirty="0" err="1"/>
              <a:t>Kamiokande</a:t>
            </a:r>
            <a:r>
              <a:rPr lang="it-IT" dirty="0"/>
              <a:t>.</a:t>
            </a:r>
          </a:p>
          <a:p>
            <a:r>
              <a:rPr lang="it-IT" dirty="0"/>
              <a:t>Nelle prossime slide descriveremo prima il rivelatore ed il principio di funzionamento quindi illustreremo i risultati.</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48</a:t>
            </a:fld>
            <a:endParaRPr lang="it-IT" altLang="it-IT"/>
          </a:p>
        </p:txBody>
      </p:sp>
    </p:spTree>
    <p:extLst>
      <p:ext uri="{BB962C8B-B14F-4D97-AF65-F5344CB8AC3E}">
        <p14:creationId xmlns:p14="http://schemas.microsoft.com/office/powerpoint/2010/main" val="405335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b="1" kern="1200" dirty="0">
                <a:solidFill>
                  <a:schemeClr val="tx1"/>
                </a:solidFill>
                <a:effectLst/>
                <a:latin typeface="+mn-lt"/>
                <a:ea typeface="+mn-ea"/>
                <a:cs typeface="+mn-cs"/>
              </a:rPr>
              <a:t>La formazione degli anelli </a:t>
            </a:r>
            <a:r>
              <a:rPr lang="it-IT" sz="1200" b="1" kern="1200" dirty="0" err="1">
                <a:solidFill>
                  <a:schemeClr val="tx1"/>
                </a:solidFill>
                <a:effectLst/>
                <a:latin typeface="+mn-lt"/>
                <a:ea typeface="+mn-ea"/>
                <a:cs typeface="+mn-cs"/>
              </a:rPr>
              <a:t>Cherenkov</a:t>
            </a:r>
            <a:endParaRPr lang="it-IT" sz="1200" b="1"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(http://thegravityroom.blogspot.it/2014/05/radiazione-cherenkov-non-si-smette-mai.html)</a:t>
            </a:r>
            <a:br>
              <a:rPr lang="it-IT" dirty="0"/>
            </a:br>
            <a:br>
              <a:rPr lang="it-IT" dirty="0"/>
            </a:br>
            <a:r>
              <a:rPr lang="it-IT" dirty="0"/>
              <a:t>I muoni, che hanno una massa di circa 207 volte superiore a quella della dell’elettrone si muovono in linea retta nell’acqua creando dei coni di Luce </a:t>
            </a:r>
            <a:r>
              <a:rPr lang="it-IT" dirty="0" err="1"/>
              <a:t>Cherenkov</a:t>
            </a:r>
            <a:r>
              <a:rPr lang="it-IT" dirty="0"/>
              <a:t> dai contorni ben definiti.</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a:t>Al contrario gli elettroni, più leggeri, saranno più soggetti ad urti ( </a:t>
            </a:r>
            <a:r>
              <a:rPr lang="it-IT" dirty="0" err="1"/>
              <a:t>scattering</a:t>
            </a:r>
            <a:r>
              <a:rPr lang="it-IT" dirty="0"/>
              <a:t>) e si muoveranno in acqua percorrendo delle </a:t>
            </a:r>
            <a:r>
              <a:rPr lang="it-IT" dirty="0" err="1"/>
              <a:t>traettorie</a:t>
            </a:r>
            <a:r>
              <a:rPr lang="it-IT" dirty="0"/>
              <a:t> più a zig-zig. Di conseguenza i coni </a:t>
            </a:r>
            <a:r>
              <a:rPr lang="it-IT" dirty="0" err="1"/>
              <a:t>Cherenkov</a:t>
            </a:r>
            <a:r>
              <a:rPr lang="it-IT" dirty="0"/>
              <a:t> prodotti dagli elettroni avranno i contorni meno definiti. Proprio queste caratteristiche permettono di discriminare le due particelle.</a:t>
            </a: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49</a:t>
            </a:fld>
            <a:endParaRPr lang="it-IT" altLang="it-IT"/>
          </a:p>
        </p:txBody>
      </p:sp>
    </p:spTree>
    <p:extLst>
      <p:ext uri="{BB962C8B-B14F-4D97-AF65-F5344CB8AC3E}">
        <p14:creationId xmlns:p14="http://schemas.microsoft.com/office/powerpoint/2010/main" val="200173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Nel 1998 vennero mostrati i risultati delle prime misure effettuate: come si può notare dal grafico il numero di neutrini elettronici sono perfettamente in linea con il numero di neutrini attesi mentre i neutrini muonici sono molto meno ( nella slide  460 rispetto ai 660 attesi ).  Le curve sperimentali sono invece perfettamente d’accordo con le attese se si tiene in considerazione il fenomeno di oscillazione : secondo il modello infatti per questi valori del rapporto L/E la probabilità di oscillazione dei neutrini elettronici è quasi nulla e questo spiega perché il numero di neutrini elettronici è il linea con le misure anche senza tenere in considerazione il fenomeno di oscillazione del neutrino. Al contrario c’è una probabilità di oscillazione dei neutrini muonici in neutrini tau: questo spiega il deficit dei neutrini muonici ( che hanno oscillato in tau che l’esperimento non rivela) .</a:t>
            </a:r>
          </a:p>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50</a:t>
            </a:fld>
            <a:endParaRPr lang="it-IT" altLang="it-IT"/>
          </a:p>
        </p:txBody>
      </p:sp>
    </p:spTree>
    <p:extLst>
      <p:ext uri="{BB962C8B-B14F-4D97-AF65-F5344CB8AC3E}">
        <p14:creationId xmlns:p14="http://schemas.microsoft.com/office/powerpoint/2010/main" val="22644510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Questa slide mostra il numero di neutrini muonici in funzione della direzione di arrivo degli stessi: guardiamo per esempio la misura del riquadro rosso: in ascissa è riportato il coseno dell’angolo formato dalla direzione di provenienza dei neutrini e dalla normale alla Terra nel punto dove si trova il rivelatore. Dunque il valore 1 corrisponde ad un angolo pari a zero, ossia ai neutrini che provengono dritti dal cielo sul rivelatore e che attraversano dunque solo l’atmosfera. Il valore -1 invece corrisponde ad un angolo di 180° e riporta dunque il numero di neutrini che arrivano al rivelatore dopo aver attraversato tutta la terra. </a:t>
            </a:r>
          </a:p>
          <a:p>
            <a:r>
              <a:rPr lang="it-IT" dirty="0"/>
              <a:t>In ordinata invece è riportato il numero di neutrini. La traccia azzurra sono i neutrini attesi secondo la teoria senza tenere in considerazione il fenomeno di oscillazione mentre la traccia rossa rappresenta il numero di neutrini attesi considerando il fenomeno di oscillazione. Le crocette nere sono le misure.</a:t>
            </a:r>
          </a:p>
          <a:p>
            <a:r>
              <a:rPr lang="it-IT" dirty="0"/>
              <a:t>Come si può osservare per i neutrini che giungono con angolo zero o vicino allo zero non si prevede oscillazione e le tre curve coincidono. Per i neutrini invece che attraversano la terra prima di giungere al rivelatore la teoria di oscillazione prevede che una parte dei neutrini muonici oscilli cambiando di sapore e che quindi il numero di neutrini muonici diminuisca, come infatti confermano le misure.</a:t>
            </a:r>
          </a:p>
          <a:p>
            <a:endParaRPr lang="it-IT" dirty="0"/>
          </a:p>
          <a:p>
            <a:r>
              <a:rPr lang="it-IT" dirty="0"/>
              <a:t>Questi dati presentati nel 1998 convincono ormai definitivamente gli scienziati della validità del modello di oscillazione </a:t>
            </a:r>
            <a:r>
              <a:rPr lang="it-IT"/>
              <a:t>di Pontecorvo.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51</a:t>
            </a:fld>
            <a:endParaRPr lang="it-IT" altLang="it-IT"/>
          </a:p>
        </p:txBody>
      </p:sp>
    </p:spTree>
    <p:extLst>
      <p:ext uri="{BB962C8B-B14F-4D97-AF65-F5344CB8AC3E}">
        <p14:creationId xmlns:p14="http://schemas.microsoft.com/office/powerpoint/2010/main" val="42927770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laceHolder 1"/>
          <p:cNvSpPr>
            <a:spLocks noGrp="1"/>
          </p:cNvSpPr>
          <p:nvPr>
            <p:ph type="body"/>
          </p:nvPr>
        </p:nvSpPr>
        <p:spPr>
          <a:xfrm>
            <a:off x="685800" y="4400640"/>
            <a:ext cx="5484240" cy="3598200"/>
          </a:xfrm>
          <a:prstGeom prst="rect">
            <a:avLst/>
          </a:prstGeom>
        </p:spPr>
        <p:txBody>
          <a:bodyPr lIns="0" tIns="0" rIns="0" bIns="0"/>
          <a:lstStyle/>
          <a:p>
            <a:endParaRPr/>
          </a:p>
        </p:txBody>
      </p:sp>
      <p:sp>
        <p:nvSpPr>
          <p:cNvPr id="229" name="CustomShape 2"/>
          <p:cNvSpPr/>
          <p:nvPr/>
        </p:nvSpPr>
        <p:spPr>
          <a:xfrm>
            <a:off x="3884760" y="8685360"/>
            <a:ext cx="2969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AFB2D72-8229-4B38-864A-CABB21114234}" type="slidenum">
              <a:rPr lang="it-IT" sz="1200" strike="noStrike" spc="-1">
                <a:solidFill>
                  <a:srgbClr val="000000"/>
                </a:solidFill>
                <a:uFill>
                  <a:solidFill>
                    <a:srgbClr val="FFFFFF"/>
                  </a:solidFill>
                </a:uFill>
                <a:latin typeface="Calibri"/>
                <a:ea typeface="+mn-ea"/>
              </a:rPr>
              <a:t>53</a:t>
            </a:fld>
            <a:endParaRPr/>
          </a:p>
        </p:txBody>
      </p:sp>
    </p:spTree>
    <p:extLst>
      <p:ext uri="{BB962C8B-B14F-4D97-AF65-F5344CB8AC3E}">
        <p14:creationId xmlns:p14="http://schemas.microsoft.com/office/powerpoint/2010/main" val="1495339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neutrini attraversano il sottosuolo in linea retta quasi alla velocità della luce fino al Gran Sasso percorrendo 732 km e giungono a destinazione dopo 2,4 millisecondi. </a:t>
            </a:r>
            <a:r>
              <a:rPr lang="it-IT" sz="2000" strike="noStrike" spc="-1" dirty="0">
                <a:uFill>
                  <a:solidFill>
                    <a:srgbClr val="FFFFFF"/>
                  </a:solidFill>
                </a:uFill>
                <a:latin typeface="Arial"/>
              </a:rPr>
              <a:t>Ad attenderli ai LNGS ci sono gli esperimenti Opera e </a:t>
            </a:r>
            <a:r>
              <a:rPr lang="it-IT" sz="2000" strike="noStrike" spc="-1" dirty="0" err="1">
                <a:uFill>
                  <a:solidFill>
                    <a:srgbClr val="FFFFFF"/>
                  </a:solidFill>
                </a:uFill>
                <a:latin typeface="Arial"/>
              </a:rPr>
              <a:t>Icarus</a:t>
            </a:r>
            <a:r>
              <a:rPr lang="it-IT" sz="2000" strike="noStrike" spc="-1" dirty="0">
                <a:uFill>
                  <a:solidFill>
                    <a:srgbClr val="FFFFFF"/>
                  </a:solidFill>
                </a:uFill>
                <a:latin typeface="Arial"/>
              </a:rPr>
              <a:t> che fotografano e registrano i prodotti dell’interazione dei neutrini con i nuclei di cui sono composti i rivelatori.</a:t>
            </a:r>
            <a:endParaRPr dirty="0"/>
          </a:p>
          <a:p>
            <a:pPr marL="216000" indent="-214200">
              <a:lnSpc>
                <a:spcPct val="100000"/>
              </a:lnSpc>
            </a:pPr>
            <a:r>
              <a:rPr lang="it-IT" sz="2000" b="1" strike="noStrike" spc="-1" dirty="0">
                <a:uFill>
                  <a:solidFill>
                    <a:srgbClr val="FFFFFF"/>
                  </a:solidFill>
                </a:uFill>
                <a:latin typeface="Arial"/>
              </a:rPr>
              <a:t>( pag. 70 le scienze giugno 2006) A </a:t>
            </a:r>
            <a:r>
              <a:rPr lang="it-IT" sz="2000" b="1" strike="noStrike" spc="-1" dirty="0" err="1">
                <a:uFill>
                  <a:solidFill>
                    <a:srgbClr val="FFFFFF"/>
                  </a:solidFill>
                </a:uFill>
                <a:latin typeface="Arial"/>
              </a:rPr>
              <a:t>sx</a:t>
            </a:r>
            <a:r>
              <a:rPr lang="it-IT" sz="2000" b="1" strike="noStrike" spc="-1" dirty="0">
                <a:uFill>
                  <a:solidFill>
                    <a:srgbClr val="FFFFFF"/>
                  </a:solidFill>
                </a:uFill>
                <a:latin typeface="Arial"/>
              </a:rPr>
              <a:t> il tunnel di SPS (L’acceleratore del CERN usato per questo esperimento) : ogni 6 secondi due pacchetti di protoni a 400GeV vengono estratti da SPS e inviati al bersaglio. Ogni pacchetto contiene fino a 2,4 10</a:t>
            </a:r>
            <a:r>
              <a:rPr lang="it-IT" sz="2000" b="1" strike="noStrike" spc="-1" baseline="30000" dirty="0">
                <a:uFill>
                  <a:solidFill>
                    <a:srgbClr val="FFFFFF"/>
                  </a:solidFill>
                </a:uFill>
                <a:latin typeface="Arial"/>
              </a:rPr>
              <a:t>13</a:t>
            </a:r>
            <a:r>
              <a:rPr lang="it-IT" sz="2000" b="1" strike="noStrike" spc="-1" dirty="0">
                <a:uFill>
                  <a:solidFill>
                    <a:srgbClr val="FFFFFF"/>
                  </a:solidFill>
                </a:uFill>
                <a:latin typeface="Arial"/>
              </a:rPr>
              <a:t> particelle. Tenendo in considerazione i periodi di inattività e la condivisione di SPS con LHC e altri esperimenti ogni anno vengono inviati alla linea CNGS 4,5x10</a:t>
            </a:r>
            <a:r>
              <a:rPr lang="it-IT" sz="2000" b="1" strike="noStrike" spc="-1" baseline="30000" dirty="0">
                <a:uFill>
                  <a:solidFill>
                    <a:srgbClr val="FFFFFF"/>
                  </a:solidFill>
                </a:uFill>
                <a:latin typeface="Arial"/>
              </a:rPr>
              <a:t>19</a:t>
            </a:r>
            <a:r>
              <a:rPr lang="it-IT" sz="2000" b="1" strike="noStrike" spc="-1" dirty="0">
                <a:uFill>
                  <a:solidFill>
                    <a:srgbClr val="FFFFFF"/>
                  </a:solidFill>
                </a:uFill>
                <a:latin typeface="Arial"/>
              </a:rPr>
              <a:t> protoni.</a:t>
            </a:r>
            <a:endParaRPr dirty="0"/>
          </a:p>
          <a:p>
            <a:pPr marL="216000" indent="-214200">
              <a:lnSpc>
                <a:spcPct val="100000"/>
              </a:lnSpc>
            </a:pPr>
            <a:r>
              <a:rPr lang="it-IT" sz="2000" b="1" strike="noStrike" spc="-1" dirty="0">
                <a:uFill>
                  <a:solidFill>
                    <a:srgbClr val="FFFFFF"/>
                  </a:solidFill>
                </a:uFill>
                <a:latin typeface="Arial"/>
              </a:rPr>
              <a:t>Il bersaglio è uno degli elemento critici per </a:t>
            </a:r>
            <a:r>
              <a:rPr lang="it-IT" sz="2000" b="1" strike="noStrike" spc="-1" dirty="0" err="1">
                <a:uFill>
                  <a:solidFill>
                    <a:srgbClr val="FFFFFF"/>
                  </a:solidFill>
                </a:uFill>
                <a:latin typeface="Arial"/>
              </a:rPr>
              <a:t>laproduzione</a:t>
            </a:r>
            <a:r>
              <a:rPr lang="it-IT" sz="2000" b="1" strike="noStrike" spc="-1" dirty="0">
                <a:uFill>
                  <a:solidFill>
                    <a:srgbClr val="FFFFFF"/>
                  </a:solidFill>
                </a:uFill>
                <a:latin typeface="Arial"/>
              </a:rPr>
              <a:t> di un fascio di neutrini: deve essere sottile per non intrappolare i mesoni prodotto ma abbastanza lungo per fare in modo che la maggior parte dei protoni interagisca con la materia e resistente agli sforzi e al calore prodotto nell’impatto. E’ lungo 2 metri e composto da 13 cilindretti di grafite del diametro di 4mm ( 5mm i primi due). Il bersaglio è immerso in elio perché la sua temperatura sale a 700 gradi all’arrivo di ogni pacchetto e la grafite brucerebbe a contatto con l’ossigeno.</a:t>
            </a:r>
            <a:endParaRPr dirty="0"/>
          </a:p>
          <a:p>
            <a:pPr marL="216000" indent="-214200">
              <a:lnSpc>
                <a:spcPct val="100000"/>
              </a:lnSpc>
            </a:pPr>
            <a:r>
              <a:rPr lang="it-IT" sz="2000" b="1" strike="noStrike" spc="-1" dirty="0">
                <a:uFill>
                  <a:solidFill>
                    <a:srgbClr val="FFFFFF"/>
                  </a:solidFill>
                </a:uFill>
                <a:latin typeface="Arial"/>
              </a:rPr>
              <a:t>I mesoni prodotti dal bersaglio non hanno tutti la stessa energia : le lenti magnetiche servono per focalizzare solo le particelle comprese in un intervallo limitato di valori. Le lenti di CNGS sono lunghe 6 metri ciascuna, con pareti sottilissime ( 1mm di alluminio) per non ostacolare il volo dei mesoni.</a:t>
            </a:r>
            <a:endParaRPr dirty="0"/>
          </a:p>
          <a:p>
            <a:pPr marL="216000" indent="-214200">
              <a:lnSpc>
                <a:spcPct val="100000"/>
              </a:lnSpc>
            </a:pPr>
            <a:r>
              <a:rPr lang="it-IT" sz="2000" b="1" strike="noStrike" spc="-1" dirty="0" err="1">
                <a:uFill>
                  <a:solidFill>
                    <a:srgbClr val="FFFFFF"/>
                  </a:solidFill>
                </a:uFill>
                <a:latin typeface="Arial"/>
              </a:rPr>
              <a:t>Civuole</a:t>
            </a:r>
            <a:r>
              <a:rPr lang="it-IT" sz="2000" b="1" strike="noStrike" spc="-1" dirty="0">
                <a:uFill>
                  <a:solidFill>
                    <a:srgbClr val="FFFFFF"/>
                  </a:solidFill>
                </a:uFill>
                <a:latin typeface="Arial"/>
              </a:rPr>
              <a:t> tempo perché i mesoni decadano: un pione di 10GeV percorre in media 560 m prima di decadere e quindi è stato fatto un tubo lungo 1 km , del diametro di 2,5m sotto vuoto. Alla fine del tunnel, 10mm sotto terra c’è il </a:t>
            </a:r>
            <a:r>
              <a:rPr lang="it-IT" sz="2000" b="1" strike="noStrike" spc="-1" dirty="0" err="1">
                <a:uFill>
                  <a:solidFill>
                    <a:srgbClr val="FFFFFF"/>
                  </a:solidFill>
                </a:uFill>
                <a:latin typeface="Arial"/>
              </a:rPr>
              <a:t>beam</a:t>
            </a:r>
            <a:r>
              <a:rPr lang="it-IT" sz="2000" b="1" strike="noStrike" spc="-1" dirty="0">
                <a:uFill>
                  <a:solidFill>
                    <a:srgbClr val="FFFFFF"/>
                  </a:solidFill>
                </a:uFill>
                <a:latin typeface="Arial"/>
              </a:rPr>
              <a:t> </a:t>
            </a:r>
            <a:r>
              <a:rPr lang="it-IT" sz="2000" b="1" strike="noStrike" spc="-1" dirty="0" err="1">
                <a:uFill>
                  <a:solidFill>
                    <a:srgbClr val="FFFFFF"/>
                  </a:solidFill>
                </a:uFill>
                <a:latin typeface="Arial"/>
              </a:rPr>
              <a:t>dump</a:t>
            </a:r>
            <a:r>
              <a:rPr lang="it-IT" sz="2000" b="1" strike="noStrike" spc="-1" dirty="0">
                <a:uFill>
                  <a:solidFill>
                    <a:srgbClr val="FFFFFF"/>
                  </a:solidFill>
                </a:uFill>
                <a:latin typeface="Arial"/>
              </a:rPr>
              <a:t> (3M DI GRAFITE + 14M DI FERRO) con una sezione di 10m2, tutto raffreddato ad acqua.</a:t>
            </a:r>
            <a:endParaRPr dirty="0"/>
          </a:p>
          <a:p>
            <a:pPr marL="216000" indent="-214200">
              <a:lnSpc>
                <a:spcPct val="100000"/>
              </a:lnSpc>
            </a:pPr>
            <a:r>
              <a:rPr lang="it-IT" sz="2000" b="1" strike="noStrike" spc="-1" dirty="0">
                <a:uFill>
                  <a:solidFill>
                    <a:srgbClr val="FFFFFF"/>
                  </a:solidFill>
                </a:uFill>
                <a:latin typeface="Arial"/>
              </a:rPr>
              <a:t>Quando i neutrini arrivano al GS il fascio si è allargato tanto che l’intensità è uniforme entro un raggio di circa 1 km.</a:t>
            </a:r>
            <a:endParaRPr dirty="0"/>
          </a:p>
          <a:p>
            <a:pPr marL="216000" indent="-214200">
              <a:lnSpc>
                <a:spcPct val="100000"/>
              </a:lnSpc>
            </a:pPr>
            <a:r>
              <a:rPr lang="it-IT" sz="2000" b="1" strike="noStrike" spc="-1" dirty="0">
                <a:uFill>
                  <a:solidFill>
                    <a:srgbClr val="FFFFFF"/>
                  </a:solidFill>
                </a:uFill>
                <a:latin typeface="Arial"/>
              </a:rPr>
              <a:t>Ogni pacchetto di protoni produce un flusso di </a:t>
            </a:r>
            <a:r>
              <a:rPr lang="it-IT" sz="2000" b="1" strike="noStrike" spc="-1" dirty="0" err="1">
                <a:uFill>
                  <a:solidFill>
                    <a:srgbClr val="FFFFFF"/>
                  </a:solidFill>
                </a:uFill>
                <a:latin typeface="Arial"/>
              </a:rPr>
              <a:t>curca</a:t>
            </a:r>
            <a:r>
              <a:rPr lang="it-IT" sz="2000" b="1" strike="noStrike" spc="-1" dirty="0">
                <a:uFill>
                  <a:solidFill>
                    <a:srgbClr val="FFFFFF"/>
                  </a:solidFill>
                </a:uFill>
                <a:latin typeface="Arial"/>
              </a:rPr>
              <a:t> 20.000 neutrini per m2. solo 1 neutrino / 5 milioni interagisce tra il CERN e il GS</a:t>
            </a:r>
            <a:endParaRPr dirty="0"/>
          </a:p>
          <a:p>
            <a:pPr marL="216000" indent="-214200">
              <a:lnSpc>
                <a:spcPct val="100000"/>
              </a:lnSpc>
            </a:pPr>
            <a:r>
              <a:rPr lang="it-IT" sz="2000" b="1" strike="noStrike" spc="-1" dirty="0">
                <a:uFill>
                  <a:solidFill>
                    <a:srgbClr val="FFFFFF"/>
                  </a:solidFill>
                </a:uFill>
                <a:latin typeface="Arial"/>
              </a:rPr>
              <a:t>IN OPERA ci si aspetta una decina di eventi in 5 anni.</a:t>
            </a:r>
            <a:endParaRPr dirty="0"/>
          </a:p>
          <a:p>
            <a:pPr marL="216000" indent="-214200">
              <a:lnSpc>
                <a:spcPct val="100000"/>
              </a:lnSpc>
            </a:pPr>
            <a:r>
              <a:rPr lang="it-IT" sz="2000" b="1" strike="noStrike" spc="-1" dirty="0">
                <a:uFill>
                  <a:solidFill>
                    <a:srgbClr val="FFFFFF"/>
                  </a:solidFill>
                </a:uFill>
                <a:latin typeface="Arial"/>
              </a:rPr>
              <a:t> a dx Il tubo vuoto dell’esperimento </a:t>
            </a:r>
            <a:r>
              <a:rPr lang="it-IT" sz="2000" b="1" strike="noStrike" spc="-1" dirty="0" err="1">
                <a:uFill>
                  <a:solidFill>
                    <a:srgbClr val="FFFFFF"/>
                  </a:solidFill>
                </a:uFill>
                <a:latin typeface="Arial"/>
              </a:rPr>
              <a:t>Cngs</a:t>
            </a:r>
            <a:r>
              <a:rPr lang="it-IT" sz="2000" b="1" strike="noStrike" spc="-1" dirty="0">
                <a:uFill>
                  <a:solidFill>
                    <a:srgbClr val="FFFFFF"/>
                  </a:solidFill>
                </a:uFill>
                <a:latin typeface="Arial"/>
              </a:rPr>
              <a:t> (</a:t>
            </a:r>
            <a:r>
              <a:rPr lang="it-IT" sz="2000" b="1" strike="noStrike" spc="-1" dirty="0" err="1">
                <a:uFill>
                  <a:solidFill>
                    <a:srgbClr val="FFFFFF"/>
                  </a:solidFill>
                </a:uFill>
                <a:latin typeface="Arial"/>
              </a:rPr>
              <a:t>Cern</a:t>
            </a:r>
            <a:r>
              <a:rPr lang="it-IT" sz="2000" b="1" strike="noStrike" spc="-1" dirty="0">
                <a:uFill>
                  <a:solidFill>
                    <a:srgbClr val="FFFFFF"/>
                  </a:solidFill>
                </a:uFill>
                <a:latin typeface="Arial"/>
              </a:rPr>
              <a:t> Neutrino to Gran Sasso) nel laboratorio CERN (Ginevra, Svizzera), dove le particelle decadono producendo i neutrini diretti al rivelatore Opera nei Laboratori del Gran Sasso (INFN) ©CERN</a:t>
            </a:r>
            <a:endParaRPr dirty="0"/>
          </a:p>
          <a:p>
            <a:pPr marL="216000" indent="-214200">
              <a:lnSpc>
                <a:spcPct val="100000"/>
              </a:lnSpc>
            </a:pPr>
            <a:endParaRPr dirty="0"/>
          </a:p>
          <a:p>
            <a:pPr marL="216000" indent="-214200">
              <a:lnSpc>
                <a:spcPct val="100000"/>
              </a:lnSpc>
            </a:pPr>
            <a:r>
              <a:rPr lang="it-IT" sz="2000" b="1" strike="noStrike" spc="-1" dirty="0">
                <a:uFill>
                  <a:solidFill>
                    <a:srgbClr val="FFFFFF"/>
                  </a:solidFill>
                </a:uFill>
                <a:latin typeface="Arial"/>
              </a:rPr>
              <a:t>https://vimeo.com/30032525</a:t>
            </a:r>
            <a:endParaRPr dirty="0"/>
          </a:p>
          <a:p>
            <a:pPr marL="216000" indent="-214200">
              <a:lnSpc>
                <a:spcPct val="100000"/>
              </a:lnSpc>
            </a:pPr>
            <a:endParaRPr dirty="0"/>
          </a:p>
        </p:txBody>
      </p:sp>
      <p:sp>
        <p:nvSpPr>
          <p:cNvPr id="231"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9C94604-E5B8-4385-A51C-B48C9480999C}" type="slidenum">
              <a:rPr lang="it-IT" sz="1200" strike="noStrike" spc="-1">
                <a:solidFill>
                  <a:srgbClr val="000000"/>
                </a:solidFill>
                <a:uFill>
                  <a:solidFill>
                    <a:srgbClr val="FFFFFF"/>
                  </a:solidFill>
                </a:uFill>
                <a:latin typeface="Calibri"/>
                <a:ea typeface="+mn-ea"/>
              </a:rPr>
              <a:t>55</a:t>
            </a:fld>
            <a:endParaRPr/>
          </a:p>
        </p:txBody>
      </p:sp>
    </p:spTree>
    <p:extLst>
      <p:ext uri="{BB962C8B-B14F-4D97-AF65-F5344CB8AC3E}">
        <p14:creationId xmlns:p14="http://schemas.microsoft.com/office/powerpoint/2010/main" val="118831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8</a:t>
            </a:fld>
            <a:endParaRPr lang="it-IT" altLang="it-IT"/>
          </a:p>
        </p:txBody>
      </p:sp>
    </p:spTree>
    <p:extLst>
      <p:ext uri="{BB962C8B-B14F-4D97-AF65-F5344CB8AC3E}">
        <p14:creationId xmlns:p14="http://schemas.microsoft.com/office/powerpoint/2010/main" val="2189556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neutrini attraversano il sottosuolo in linea retta quasi alla velocità della luce fino al Gran Sasso percorrendo 732 km e giungono a destinazione dopo 2,4 millisecondi. Ad attenderli ai LNGS ci sono gli esperimenti Opera e Icarus che fotografano e registrano i prodotti dell’interazione dei neutrini con i nuclei di cui sono composti i rivelatori.</a:t>
            </a:r>
            <a:endParaRPr/>
          </a:p>
          <a:p>
            <a:pPr marL="216000" indent="-214200">
              <a:lnSpc>
                <a:spcPct val="100000"/>
              </a:lnSpc>
            </a:pPr>
            <a:r>
              <a:rPr lang="it-IT" sz="2000" b="1" strike="noStrike" spc="-1">
                <a:uFill>
                  <a:solidFill>
                    <a:srgbClr val="FFFFFF"/>
                  </a:solidFill>
                </a:uFill>
                <a:latin typeface="Arial"/>
              </a:rPr>
              <a:t>( pag. 70 le scienze giugno 2006) A sx il tunnel di SPS (L’acceleratore del CERN usato per questo esperimento) : ogni 6 secondi due pacchetti di protoni a 400GeV vengono estratti da SPS e inviati al bersaglio. Ogni pacchetto contiene fino a 2,4 10</a:t>
            </a:r>
            <a:r>
              <a:rPr lang="it-IT" sz="2000" b="1" strike="noStrike" spc="-1" baseline="30000">
                <a:uFill>
                  <a:solidFill>
                    <a:srgbClr val="FFFFFF"/>
                  </a:solidFill>
                </a:uFill>
                <a:latin typeface="Arial"/>
              </a:rPr>
              <a:t>13</a:t>
            </a:r>
            <a:r>
              <a:rPr lang="it-IT" sz="2000" b="1" strike="noStrike" spc="-1">
                <a:uFill>
                  <a:solidFill>
                    <a:srgbClr val="FFFFFF"/>
                  </a:solidFill>
                </a:uFill>
                <a:latin typeface="Arial"/>
              </a:rPr>
              <a:t> particelle. Tenendo in considerazione i periodi di inattività e la condivisione di SPS con LHC e altri esperimenti ogni anno vengono inviati alla linea CNGS 4,5x10</a:t>
            </a:r>
            <a:r>
              <a:rPr lang="it-IT" sz="2000" b="1" strike="noStrike" spc="-1" baseline="30000">
                <a:uFill>
                  <a:solidFill>
                    <a:srgbClr val="FFFFFF"/>
                  </a:solidFill>
                </a:uFill>
                <a:latin typeface="Arial"/>
              </a:rPr>
              <a:t>19</a:t>
            </a:r>
            <a:r>
              <a:rPr lang="it-IT" sz="2000" b="1" strike="noStrike" spc="-1">
                <a:uFill>
                  <a:solidFill>
                    <a:srgbClr val="FFFFFF"/>
                  </a:solidFill>
                </a:uFill>
                <a:latin typeface="Arial"/>
              </a:rPr>
              <a:t> protoni.</a:t>
            </a:r>
            <a:endParaRPr/>
          </a:p>
          <a:p>
            <a:pPr marL="216000" indent="-214200">
              <a:lnSpc>
                <a:spcPct val="100000"/>
              </a:lnSpc>
            </a:pPr>
            <a:r>
              <a:rPr lang="it-IT" sz="2000" b="1" strike="noStrike" spc="-1">
                <a:uFill>
                  <a:solidFill>
                    <a:srgbClr val="FFFFFF"/>
                  </a:solidFill>
                </a:uFill>
                <a:latin typeface="Arial"/>
              </a:rPr>
              <a:t>Il bersaglio è uno degli elemento critici per laproduzione di un fascio di neutrini: deve essere sottile per non intrappolare i mesoni prodotto ma abbastanza lungo per fare in modo che la maggior parte dei protoni interagisca con la materia e resistente agli sforzi e al calore prodotto nell’impatto. E’ lungo 2 metri e composto da 13 cilindretti di grafite del diametro di 4mm ( 5mm i primi due). Il bersaglio è immerso in elio perché la sua temperatura sale a 700 gradi all’arrivo di ogni pacchetto e la grafite brucerebbe a contatto con l’ossigeno.</a:t>
            </a:r>
            <a:endParaRPr/>
          </a:p>
          <a:p>
            <a:pPr marL="216000" indent="-214200">
              <a:lnSpc>
                <a:spcPct val="100000"/>
              </a:lnSpc>
            </a:pPr>
            <a:r>
              <a:rPr lang="it-IT" sz="2000" b="1" strike="noStrike" spc="-1">
                <a:uFill>
                  <a:solidFill>
                    <a:srgbClr val="FFFFFF"/>
                  </a:solidFill>
                </a:uFill>
                <a:latin typeface="Arial"/>
              </a:rPr>
              <a:t>I mesoni prodotti dal bersaglio non hanno tutti la stessa energia : le lenti magnetiche servono per focalizzare solo le particelle comprese in un intervallo limitato di valori. Le lenti di CNGS sono lunghe 6 metri ciascuna, con pareti sottilissime ( 1mm di alluminio) per non ostacolare il volo dei mesoni.</a:t>
            </a:r>
            <a:endParaRPr/>
          </a:p>
          <a:p>
            <a:pPr marL="216000" indent="-214200">
              <a:lnSpc>
                <a:spcPct val="100000"/>
              </a:lnSpc>
            </a:pPr>
            <a:r>
              <a:rPr lang="it-IT" sz="2000" b="1" strike="noStrike" spc="-1">
                <a:uFill>
                  <a:solidFill>
                    <a:srgbClr val="FFFFFF"/>
                  </a:solidFill>
                </a:uFill>
                <a:latin typeface="Arial"/>
              </a:rPr>
              <a:t>Civuole tempo perché i mesoni decadano: un pione di 10GeV percorre in media 560 m prima di decadere e quindi è stato fatto un tubo lungo 1 km , del diametro di 2,5m sotto vuoto. Alla fine del tunnel, 10mm sotto terra c’è il beam dump (3M DI GRAFITE + 14M DI FERRO) con una sezione di 10m2, tutto raffreddato ad acqua.</a:t>
            </a:r>
            <a:endParaRPr/>
          </a:p>
          <a:p>
            <a:pPr marL="216000" indent="-214200">
              <a:lnSpc>
                <a:spcPct val="100000"/>
              </a:lnSpc>
            </a:pPr>
            <a:r>
              <a:rPr lang="it-IT" sz="2000" b="1" strike="noStrike" spc="-1">
                <a:uFill>
                  <a:solidFill>
                    <a:srgbClr val="FFFFFF"/>
                  </a:solidFill>
                </a:uFill>
                <a:latin typeface="Arial"/>
              </a:rPr>
              <a:t>Quando i neutrini arrivano al GS il fascio si è allargato tanto che l’intensità è uniforme entro un raggio di circa 1 km.</a:t>
            </a:r>
            <a:endParaRPr/>
          </a:p>
          <a:p>
            <a:pPr marL="216000" indent="-214200">
              <a:lnSpc>
                <a:spcPct val="100000"/>
              </a:lnSpc>
            </a:pPr>
            <a:r>
              <a:rPr lang="it-IT" sz="2000" b="1" strike="noStrike" spc="-1">
                <a:uFill>
                  <a:solidFill>
                    <a:srgbClr val="FFFFFF"/>
                  </a:solidFill>
                </a:uFill>
                <a:latin typeface="Arial"/>
              </a:rPr>
              <a:t>Ogni pacchetto di protoni produce un flusso di curca 20.000 neutrini per m2. solo 1 neutrino / 5 milioni interagisce tra il CERN e il GS</a:t>
            </a:r>
            <a:endParaRPr/>
          </a:p>
          <a:p>
            <a:pPr marL="216000" indent="-214200">
              <a:lnSpc>
                <a:spcPct val="100000"/>
              </a:lnSpc>
            </a:pPr>
            <a:r>
              <a:rPr lang="it-IT" sz="2000" b="1" strike="noStrike" spc="-1">
                <a:uFill>
                  <a:solidFill>
                    <a:srgbClr val="FFFFFF"/>
                  </a:solidFill>
                </a:uFill>
                <a:latin typeface="Arial"/>
              </a:rPr>
              <a:t>IN OPERA ci si aspetta una decina di eventi in 5 anni.</a:t>
            </a:r>
            <a:endParaRPr/>
          </a:p>
          <a:p>
            <a:pPr marL="216000" indent="-214200">
              <a:lnSpc>
                <a:spcPct val="100000"/>
              </a:lnSpc>
            </a:pPr>
            <a:r>
              <a:rPr lang="it-IT" sz="2000" b="1" strike="noStrike" spc="-1">
                <a:uFill>
                  <a:solidFill>
                    <a:srgbClr val="FFFFFF"/>
                  </a:solidFill>
                </a:uFill>
                <a:latin typeface="Arial"/>
              </a:rPr>
              <a:t> a dx Il tubo vuoto dell’esperimento Cngs (Cern Neutrino to Gran Sasso) nel laboratorio CERN (Ginevra, Svizzera), dove le particelle decadono producendo i neutrini diretti al rivelatore Opera nei Laboratori del Gran Sasso (INFN) ©CERN</a:t>
            </a:r>
            <a:endParaRPr/>
          </a:p>
          <a:p>
            <a:pPr marL="216000" indent="-214200">
              <a:lnSpc>
                <a:spcPct val="100000"/>
              </a:lnSpc>
            </a:pPr>
            <a:endParaRPr/>
          </a:p>
          <a:p>
            <a:pPr marL="216000" indent="-214200">
              <a:lnSpc>
                <a:spcPct val="100000"/>
              </a:lnSpc>
            </a:pPr>
            <a:r>
              <a:rPr lang="it-IT" sz="2000" b="1" strike="noStrike" spc="-1">
                <a:uFill>
                  <a:solidFill>
                    <a:srgbClr val="FFFFFF"/>
                  </a:solidFill>
                </a:uFill>
                <a:latin typeface="Arial"/>
              </a:rPr>
              <a:t>https://vimeo.com/30032525</a:t>
            </a:r>
            <a:endParaRPr/>
          </a:p>
          <a:p>
            <a:pPr marL="216000" indent="-214200">
              <a:lnSpc>
                <a:spcPct val="100000"/>
              </a:lnSpc>
            </a:pPr>
            <a:endParaRPr/>
          </a:p>
        </p:txBody>
      </p:sp>
      <p:sp>
        <p:nvSpPr>
          <p:cNvPr id="233"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92F3B22-82AF-48B2-A29A-875FB52CED2E}" type="slidenum">
              <a:rPr lang="it-IT" sz="1200" strike="noStrike" spc="-1">
                <a:solidFill>
                  <a:srgbClr val="000000"/>
                </a:solidFill>
                <a:uFill>
                  <a:solidFill>
                    <a:srgbClr val="FFFFFF"/>
                  </a:solidFill>
                </a:uFill>
                <a:latin typeface="Calibri"/>
                <a:ea typeface="+mn-ea"/>
              </a:rPr>
              <a:t>56</a:t>
            </a:fld>
            <a:endParaRPr/>
          </a:p>
        </p:txBody>
      </p:sp>
    </p:spTree>
    <p:extLst>
      <p:ext uri="{BB962C8B-B14F-4D97-AF65-F5344CB8AC3E}">
        <p14:creationId xmlns:p14="http://schemas.microsoft.com/office/powerpoint/2010/main" val="16119097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neutrini attraversano il sottosuolo in linea retta quasi alla velocità della luce fino al Gran Sasso percorrendo 732 km e giungono a destinazione dopo 2,4 millisecondi. Ad attenderli ai LNGS ci sono gli esperimenti Opera e Icarus che fotografano e registrano i prodotti dell’interazione dei neutrini con i nuclei di cui sono composti i rivelatori.</a:t>
            </a:r>
            <a:endParaRPr/>
          </a:p>
          <a:p>
            <a:pPr marL="216000" indent="-214200">
              <a:lnSpc>
                <a:spcPct val="100000"/>
              </a:lnSpc>
            </a:pPr>
            <a:r>
              <a:rPr lang="it-IT" sz="2000" b="1" strike="noStrike" spc="-1">
                <a:uFill>
                  <a:solidFill>
                    <a:srgbClr val="FFFFFF"/>
                  </a:solidFill>
                </a:uFill>
                <a:latin typeface="Arial"/>
              </a:rPr>
              <a:t>( pag. 70 le scienze giugno 2006) A sx il tunnel di SPS (L’acceleratore del CERN usato per questo esperimento) : ogni 6 secondi due pacchetti di protoni a 400GeV vengono estratti da SPS e inviati al bersaglio. Ogni pacchetto contiene fino a 2,4 10</a:t>
            </a:r>
            <a:r>
              <a:rPr lang="it-IT" sz="2000" b="1" strike="noStrike" spc="-1" baseline="30000">
                <a:uFill>
                  <a:solidFill>
                    <a:srgbClr val="FFFFFF"/>
                  </a:solidFill>
                </a:uFill>
                <a:latin typeface="Arial"/>
              </a:rPr>
              <a:t>13</a:t>
            </a:r>
            <a:r>
              <a:rPr lang="it-IT" sz="2000" b="1" strike="noStrike" spc="-1">
                <a:uFill>
                  <a:solidFill>
                    <a:srgbClr val="FFFFFF"/>
                  </a:solidFill>
                </a:uFill>
                <a:latin typeface="Arial"/>
              </a:rPr>
              <a:t> particelle. Tenendo in considerazione i periodi di inattività e la condivisione di SPS con LHC e altri esperimenti ogni anno vengono inviati alla linea CNGS 4,5x10</a:t>
            </a:r>
            <a:r>
              <a:rPr lang="it-IT" sz="2000" b="1" strike="noStrike" spc="-1" baseline="30000">
                <a:uFill>
                  <a:solidFill>
                    <a:srgbClr val="FFFFFF"/>
                  </a:solidFill>
                </a:uFill>
                <a:latin typeface="Arial"/>
              </a:rPr>
              <a:t>19</a:t>
            </a:r>
            <a:r>
              <a:rPr lang="it-IT" sz="2000" b="1" strike="noStrike" spc="-1">
                <a:uFill>
                  <a:solidFill>
                    <a:srgbClr val="FFFFFF"/>
                  </a:solidFill>
                </a:uFill>
                <a:latin typeface="Arial"/>
              </a:rPr>
              <a:t> protoni.</a:t>
            </a:r>
            <a:endParaRPr/>
          </a:p>
          <a:p>
            <a:pPr marL="216000" indent="-214200">
              <a:lnSpc>
                <a:spcPct val="100000"/>
              </a:lnSpc>
            </a:pPr>
            <a:r>
              <a:rPr lang="it-IT" sz="2000" b="1" strike="noStrike" spc="-1">
                <a:uFill>
                  <a:solidFill>
                    <a:srgbClr val="FFFFFF"/>
                  </a:solidFill>
                </a:uFill>
                <a:latin typeface="Arial"/>
              </a:rPr>
              <a:t>Il bersaglio è uno degli elemento critici per laproduzione di un fascio di neutrini: deve essere sottile per non intrappolare i mesoni prodotto ma abbastanza lungo per fare in modo che la maggior parte dei protoni interagisca con la materia e resistente agli sforzi e al calore prodotto nell’impatto. E’ lungo 2 metri e composto da 13 cilindretti di grafite del diametro di 4mm ( 5mm i primi due). Il bersaglio è immerso in elio perché la sua temperatura sale a 700 gradi all’arrivo di ogni pacchetto e la grafite brucerebbe a contatto con l’ossigeno.</a:t>
            </a:r>
            <a:endParaRPr/>
          </a:p>
          <a:p>
            <a:pPr marL="216000" indent="-214200">
              <a:lnSpc>
                <a:spcPct val="100000"/>
              </a:lnSpc>
            </a:pPr>
            <a:r>
              <a:rPr lang="it-IT" sz="2000" b="1" strike="noStrike" spc="-1">
                <a:uFill>
                  <a:solidFill>
                    <a:srgbClr val="FFFFFF"/>
                  </a:solidFill>
                </a:uFill>
                <a:latin typeface="Arial"/>
              </a:rPr>
              <a:t>I mesoni prodotti dal bersaglio non hanno tutti la stessa energia : le lenti magnetiche servono per focalizzare solo le particelle comprese in un intervallo limitato di valori. Le lenti di CNGS sono lunghe 6 metri ciascuna, con pareti sottilissime ( 1mm di alluminio) per non ostacolare il volo dei mesoni.</a:t>
            </a:r>
            <a:endParaRPr/>
          </a:p>
          <a:p>
            <a:pPr marL="216000" indent="-214200">
              <a:lnSpc>
                <a:spcPct val="100000"/>
              </a:lnSpc>
            </a:pPr>
            <a:r>
              <a:rPr lang="it-IT" sz="2000" b="1" strike="noStrike" spc="-1">
                <a:uFill>
                  <a:solidFill>
                    <a:srgbClr val="FFFFFF"/>
                  </a:solidFill>
                </a:uFill>
                <a:latin typeface="Arial"/>
              </a:rPr>
              <a:t>Civuole tempo perché i mesoni decadano: un pione di 10GeV percorre in media 560 m prima di decadere e quindi è stato fatto un tubo lungo 1 km , del diametro di 2,5m sotto vuoto. Alla fine del tunnel, 10mm sotto terra c’è il beam dump (3M DI GRAFITE + 14M DI FERRO) con una sezione di 10m2, tutto raffreddato ad acqua.</a:t>
            </a:r>
            <a:endParaRPr/>
          </a:p>
          <a:p>
            <a:pPr marL="216000" indent="-214200">
              <a:lnSpc>
                <a:spcPct val="100000"/>
              </a:lnSpc>
            </a:pPr>
            <a:r>
              <a:rPr lang="it-IT" sz="2000" b="1" strike="noStrike" spc="-1">
                <a:uFill>
                  <a:solidFill>
                    <a:srgbClr val="FFFFFF"/>
                  </a:solidFill>
                </a:uFill>
                <a:latin typeface="Arial"/>
              </a:rPr>
              <a:t>Quando i neutrini arrivano al GS il fascio si è allargato tanto che l’intensità è uniforme entro un raggio di circa 1 km.</a:t>
            </a:r>
            <a:endParaRPr/>
          </a:p>
          <a:p>
            <a:pPr marL="216000" indent="-214200">
              <a:lnSpc>
                <a:spcPct val="100000"/>
              </a:lnSpc>
            </a:pPr>
            <a:r>
              <a:rPr lang="it-IT" sz="2000" b="1" strike="noStrike" spc="-1">
                <a:uFill>
                  <a:solidFill>
                    <a:srgbClr val="FFFFFF"/>
                  </a:solidFill>
                </a:uFill>
                <a:latin typeface="Arial"/>
              </a:rPr>
              <a:t>Ogni pacchetto di protoni produce un flusso di curca 20.000 neutrini per m2. solo 1 neutrino / 5 milioni interagisce tra il CERN e il GS</a:t>
            </a:r>
            <a:endParaRPr/>
          </a:p>
          <a:p>
            <a:pPr marL="216000" indent="-214200">
              <a:lnSpc>
                <a:spcPct val="100000"/>
              </a:lnSpc>
            </a:pPr>
            <a:r>
              <a:rPr lang="it-IT" sz="2000" b="1" strike="noStrike" spc="-1">
                <a:uFill>
                  <a:solidFill>
                    <a:srgbClr val="FFFFFF"/>
                  </a:solidFill>
                </a:uFill>
                <a:latin typeface="Arial"/>
              </a:rPr>
              <a:t>IN OPERA ci si aspetta una decina di eventi in 5 anni.</a:t>
            </a:r>
            <a:endParaRPr/>
          </a:p>
          <a:p>
            <a:pPr marL="216000" indent="-214200">
              <a:lnSpc>
                <a:spcPct val="100000"/>
              </a:lnSpc>
            </a:pPr>
            <a:r>
              <a:rPr lang="it-IT" sz="2000" b="1" strike="noStrike" spc="-1">
                <a:uFill>
                  <a:solidFill>
                    <a:srgbClr val="FFFFFF"/>
                  </a:solidFill>
                </a:uFill>
                <a:latin typeface="Arial"/>
              </a:rPr>
              <a:t> a dx Il tubo vuoto dell’esperimento Cngs (Cern Neutrino to Gran Sasso) nel laboratorio CERN (Ginevra, Svizzera), dove le particelle decadono producendo i neutrini diretti al rivelatore Opera nei Laboratori del Gran Sasso (INFN) ©CERN</a:t>
            </a:r>
            <a:endParaRPr/>
          </a:p>
          <a:p>
            <a:pPr marL="216000" indent="-214200">
              <a:lnSpc>
                <a:spcPct val="100000"/>
              </a:lnSpc>
            </a:pPr>
            <a:endParaRPr/>
          </a:p>
          <a:p>
            <a:pPr marL="216000" indent="-214200">
              <a:lnSpc>
                <a:spcPct val="100000"/>
              </a:lnSpc>
            </a:pPr>
            <a:r>
              <a:rPr lang="it-IT" sz="2000" b="1" strike="noStrike" spc="-1">
                <a:uFill>
                  <a:solidFill>
                    <a:srgbClr val="FFFFFF"/>
                  </a:solidFill>
                </a:uFill>
                <a:latin typeface="Arial"/>
              </a:rPr>
              <a:t>https://vimeo.com/30032525</a:t>
            </a:r>
            <a:endParaRPr/>
          </a:p>
          <a:p>
            <a:pPr marL="216000" indent="-214200">
              <a:lnSpc>
                <a:spcPct val="100000"/>
              </a:lnSpc>
            </a:pPr>
            <a:endParaRPr/>
          </a:p>
        </p:txBody>
      </p:sp>
      <p:sp>
        <p:nvSpPr>
          <p:cNvPr id="235"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10B26061-A598-4AFD-877E-FEC7B7A63E03}" type="slidenum">
              <a:rPr lang="it-IT" sz="1200" strike="noStrike" spc="-1">
                <a:solidFill>
                  <a:srgbClr val="000000"/>
                </a:solidFill>
                <a:uFill>
                  <a:solidFill>
                    <a:srgbClr val="FFFFFF"/>
                  </a:solidFill>
                </a:uFill>
                <a:latin typeface="Calibri"/>
                <a:ea typeface="+mn-ea"/>
              </a:rPr>
              <a:t>58</a:t>
            </a:fld>
            <a:endParaRPr/>
          </a:p>
        </p:txBody>
      </p:sp>
    </p:spTree>
    <p:extLst>
      <p:ext uri="{BB962C8B-B14F-4D97-AF65-F5344CB8AC3E}">
        <p14:creationId xmlns:p14="http://schemas.microsoft.com/office/powerpoint/2010/main" val="17854081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PlaceHolder 1"/>
          <p:cNvSpPr>
            <a:spLocks noGrp="1"/>
          </p:cNvSpPr>
          <p:nvPr>
            <p:ph type="body"/>
          </p:nvPr>
        </p:nvSpPr>
        <p:spPr>
          <a:xfrm>
            <a:off x="685800" y="4400280"/>
            <a:ext cx="5483880" cy="3597840"/>
          </a:xfrm>
          <a:prstGeom prst="rect">
            <a:avLst/>
          </a:prstGeom>
        </p:spPr>
        <p:txBody>
          <a:bodyPr lIns="0" tIns="0" rIns="0" bIns="0"/>
          <a:lstStyle/>
          <a:p>
            <a:r>
              <a:rPr lang="it-IT" sz="2000" strike="noStrike" spc="-1">
                <a:uFill>
                  <a:solidFill>
                    <a:srgbClr val="FFFFFF"/>
                  </a:solidFill>
                </a:uFill>
                <a:latin typeface="Arial"/>
              </a:rPr>
              <a:t>La slide mostra la diversità tra una traccia lasciata da un muone che sarà dritta e quella lasciata da un tauone che poco dopo decade: in questo secondo caso ci si aspetta un Kink, un ginocchio, nella traccia lasciata dal tau quando decade. Questo è dovuto alla conservazione della quantità di moto. Infatti Il modo in cui può decadere un tau non è unico (la slide mostra le diverse possibilità) ma in ogni caso le particelle cariche ( che lasciano dunque le tracce nel rivelatore) devieranno rispetto alla direzione del tau originario.</a:t>
            </a:r>
            <a:endParaRPr/>
          </a:p>
        </p:txBody>
      </p:sp>
      <p:sp>
        <p:nvSpPr>
          <p:cNvPr id="237" name="CustomShape 2"/>
          <p:cNvSpPr/>
          <p:nvPr/>
        </p:nvSpPr>
        <p:spPr>
          <a:xfrm>
            <a:off x="3884400" y="868500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C96D60D8-7008-44D0-B3CF-118B1616B2CB}" type="slidenum">
              <a:rPr lang="it-IT" sz="1200" strike="noStrike" spc="-1">
                <a:solidFill>
                  <a:srgbClr val="000000"/>
                </a:solidFill>
                <a:uFill>
                  <a:solidFill>
                    <a:srgbClr val="FFFFFF"/>
                  </a:solidFill>
                </a:uFill>
                <a:latin typeface="Calibri"/>
                <a:ea typeface="+mn-ea"/>
              </a:rPr>
              <a:t>60</a:t>
            </a:fld>
            <a:endParaRPr/>
          </a:p>
        </p:txBody>
      </p:sp>
    </p:spTree>
    <p:extLst>
      <p:ext uri="{BB962C8B-B14F-4D97-AF65-F5344CB8AC3E}">
        <p14:creationId xmlns:p14="http://schemas.microsoft.com/office/powerpoint/2010/main" val="282177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Sviluppati sistemi di analisi in grado di analizzare in modo automatico le tracce.</a:t>
            </a:r>
            <a:endParaRPr/>
          </a:p>
        </p:txBody>
      </p:sp>
      <p:sp>
        <p:nvSpPr>
          <p:cNvPr id="239"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AC14D07-0AC8-4AC2-BDE5-B5FCEB14B7FA}" type="slidenum">
              <a:rPr lang="it-IT" sz="1200" strike="noStrike" spc="-1">
                <a:solidFill>
                  <a:srgbClr val="000000"/>
                </a:solidFill>
                <a:uFill>
                  <a:solidFill>
                    <a:srgbClr val="FFFFFF"/>
                  </a:solidFill>
                </a:uFill>
                <a:latin typeface="Calibri"/>
                <a:ea typeface="+mn-ea"/>
              </a:rPr>
              <a:t>61</a:t>
            </a:fld>
            <a:endParaRPr/>
          </a:p>
        </p:txBody>
      </p:sp>
    </p:spTree>
    <p:extLst>
      <p:ext uri="{BB962C8B-B14F-4D97-AF65-F5344CB8AC3E}">
        <p14:creationId xmlns:p14="http://schemas.microsoft.com/office/powerpoint/2010/main" val="3224266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Il cuore del rivelatore è costituito da un sandwich di piombo ed emulsioni nucleari. Il piombo fornisce ai neutrini dei bersagli con cui interagire producendo tauoni. Poiché le lastre hanno lo spessore di 1mm i tauoni prodotti riescono ad uscire dal piombo attraversando lo strato di emulsioni nucleari che sono alternate alle lastre di piombo.</a:t>
            </a:r>
            <a:endParaRPr/>
          </a:p>
          <a:p>
            <a:r>
              <a:rPr lang="it-IT" sz="2000" strike="noStrike" spc="-1">
                <a:uFill>
                  <a:solidFill>
                    <a:srgbClr val="FFFFFF"/>
                  </a:solidFill>
                </a:uFill>
                <a:latin typeface="Arial"/>
              </a:rPr>
              <a:t>Le emulsioni nucleari ( rivelatori sviluppati per riuscire a catturare i raggi cosmici in alta montagna) sono una sorta di pellicola fotografica: su di un supporto di cellulosa di 200 micron sono depositati 45 micron di emulsione sensibile.</a:t>
            </a:r>
            <a:endParaRPr/>
          </a:p>
          <a:p>
            <a:r>
              <a:rPr lang="it-IT" sz="1200" strike="noStrike" spc="-1">
                <a:solidFill>
                  <a:srgbClr val="000000"/>
                </a:solidFill>
                <a:uFill>
                  <a:solidFill>
                    <a:srgbClr val="FFFFFF"/>
                  </a:solidFill>
                </a:uFill>
                <a:latin typeface="+mn-lt"/>
                <a:ea typeface="+mn-ea"/>
              </a:rPr>
              <a:t>Le emulsioni sono cristalli di Bromuro d’argento (AgBr) in sospensione in un gel organico. Come avviene per le emulsioni fotografiche quando una particella carica attraversa l’emulsione provoca lo sviluppo, ossia l’annerimento, dei grani di bromuro d’argento lasciando così impressa nell’emulsione la sua traccia.</a:t>
            </a:r>
            <a:endParaRPr/>
          </a:p>
          <a:p>
            <a:r>
              <a:rPr lang="it-IT" sz="1200" strike="noStrike" spc="-1">
                <a:solidFill>
                  <a:srgbClr val="000000"/>
                </a:solidFill>
                <a:uFill>
                  <a:solidFill>
                    <a:srgbClr val="FFFFFF"/>
                  </a:solidFill>
                </a:uFill>
                <a:latin typeface="+mn-lt"/>
                <a:ea typeface="+mn-ea"/>
              </a:rPr>
              <a:t>Rispetto alle normali emulsioni fotografiche, le emulsioni nucleari sono:</a:t>
            </a:r>
            <a:endParaRPr/>
          </a:p>
          <a:p>
            <a:pPr marL="216000" indent="-213840">
              <a:lnSpc>
                <a:spcPct val="100000"/>
              </a:lnSpc>
            </a:pPr>
            <a:r>
              <a:rPr lang="it-IT" sz="1200" strike="noStrike" spc="-1">
                <a:solidFill>
                  <a:srgbClr val="000000"/>
                </a:solidFill>
                <a:uFill>
                  <a:solidFill>
                    <a:srgbClr val="FFFFFF"/>
                  </a:solidFill>
                </a:uFill>
                <a:latin typeface="+mn-lt"/>
                <a:ea typeface="+mn-ea"/>
              </a:rPr>
              <a:t>1) arricchite in AgBr per avere delle tracce più dense di punti </a:t>
            </a:r>
            <a:endParaRPr/>
          </a:p>
          <a:p>
            <a:pPr marL="216000" indent="-213840">
              <a:lnSpc>
                <a:spcPct val="100000"/>
              </a:lnSpc>
            </a:pPr>
            <a:r>
              <a:rPr lang="it-IT" sz="1200" strike="noStrike" spc="-1">
                <a:solidFill>
                  <a:srgbClr val="000000"/>
                </a:solidFill>
                <a:uFill>
                  <a:solidFill>
                    <a:srgbClr val="FFFFFF"/>
                  </a:solidFill>
                </a:uFill>
                <a:latin typeface="+mn-lt"/>
                <a:ea typeface="+mn-ea"/>
              </a:rPr>
              <a:t>2) più spesse per riuscire a seguire più a lungo la traccia lasciata da una  particella</a:t>
            </a:r>
            <a:endParaRPr/>
          </a:p>
          <a:p>
            <a:pPr marL="216000" indent="-213840">
              <a:lnSpc>
                <a:spcPct val="100000"/>
              </a:lnSpc>
            </a:pPr>
            <a:r>
              <a:rPr lang="it-IT" sz="1200" strike="noStrike" spc="-1">
                <a:solidFill>
                  <a:srgbClr val="000000"/>
                </a:solidFill>
                <a:uFill>
                  <a:solidFill>
                    <a:srgbClr val="FFFFFF"/>
                  </a:solidFill>
                </a:uFill>
                <a:latin typeface="+mn-lt"/>
                <a:ea typeface="+mn-ea"/>
              </a:rPr>
              <a:t>3) con grani più piccoli e più omogenei in dimensione (0.15 ÷ 1.0 μ ) per ottenere un’immagine di migliore risoluzione</a:t>
            </a:r>
            <a:endParaRPr/>
          </a:p>
          <a:p>
            <a:pPr marL="216000" indent="-213840">
              <a:lnSpc>
                <a:spcPct val="100000"/>
              </a:lnSpc>
            </a:pPr>
            <a:r>
              <a:rPr lang="it-IT" sz="1200" strike="noStrike" spc="-1">
                <a:solidFill>
                  <a:srgbClr val="000000"/>
                </a:solidFill>
                <a:uFill>
                  <a:solidFill>
                    <a:srgbClr val="FFFFFF"/>
                  </a:solidFill>
                </a:uFill>
                <a:latin typeface="+mn-lt"/>
                <a:ea typeface="+mn-ea"/>
              </a:rPr>
              <a:t> Come le pellicole fotografiche, le emulsioni nucleari vanno sviluppate dopo l’esposizione per visualizzare l’immagine.</a:t>
            </a:r>
            <a:endParaRPr/>
          </a:p>
          <a:p>
            <a:pPr marL="216000" indent="-213840">
              <a:lnSpc>
                <a:spcPct val="100000"/>
              </a:lnSpc>
            </a:pPr>
            <a:endParaRPr/>
          </a:p>
          <a:p>
            <a:pPr marL="216000" indent="-213840">
              <a:lnSpc>
                <a:spcPct val="100000"/>
              </a:lnSpc>
            </a:pPr>
            <a:r>
              <a:rPr lang="it-IT" sz="2000" strike="noStrike" spc="-1">
                <a:solidFill>
                  <a:srgbClr val="000000"/>
                </a:solidFill>
                <a:uFill>
                  <a:solidFill>
                    <a:srgbClr val="FFFFFF"/>
                  </a:solidFill>
                </a:uFill>
                <a:latin typeface="+mn-lt"/>
                <a:ea typeface="+mn-ea"/>
              </a:rPr>
              <a:t>Dunque ci si aspetta che ogni tanto un neutrino interagisca con la materia nel piombo generando un tauone, questo uscito dal piombo lascerà una traccia nell’emulsione e decadrà nella lastra di piombo adiacente generando altre tracce nelle emulsioni successive.</a:t>
            </a:r>
            <a:endParaRPr/>
          </a:p>
          <a:p>
            <a:pPr marL="216000" indent="-213840">
              <a:lnSpc>
                <a:spcPct val="100000"/>
              </a:lnSpc>
            </a:pPr>
            <a:endParaRPr/>
          </a:p>
          <a:p>
            <a:pPr marL="216000" indent="-213840">
              <a:lnSpc>
                <a:spcPct val="100000"/>
              </a:lnSpc>
            </a:pPr>
            <a:r>
              <a:rPr lang="it-IT" sz="2000" strike="noStrike" spc="-1">
                <a:solidFill>
                  <a:srgbClr val="000000"/>
                </a:solidFill>
                <a:uFill>
                  <a:solidFill>
                    <a:srgbClr val="FFFFFF"/>
                  </a:solidFill>
                </a:uFill>
                <a:latin typeface="+mn-lt"/>
                <a:ea typeface="+mn-ea"/>
              </a:rPr>
              <a:t>L’esperimento Opera è costituito da un rivelatore che ha al suo interno 150.000 mattoncini di piombo rivestito di emulsione fotografica. Il peso totale è di 1.300 tonnellate. Ogni mattoncino pesa 8,3 kg ed è costituito da 56 lastre di piombo dello spessore di 1mm intervallate da film di emulsione fotografica ultrasensibile. Opera ha un volume totale di 2000 tonnellate e un peso di 4000 tonnellate. </a:t>
            </a:r>
            <a:endParaRPr/>
          </a:p>
        </p:txBody>
      </p:sp>
      <p:sp>
        <p:nvSpPr>
          <p:cNvPr id="243"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3B281A2E-2662-42EC-BCF3-EF83177EF684}" type="slidenum">
              <a:rPr lang="it-IT" sz="1200" strike="noStrike" spc="-1">
                <a:solidFill>
                  <a:srgbClr val="000000"/>
                </a:solidFill>
                <a:uFill>
                  <a:solidFill>
                    <a:srgbClr val="FFFFFF"/>
                  </a:solidFill>
                </a:uFill>
                <a:latin typeface="Calibri"/>
                <a:ea typeface="+mn-ea"/>
              </a:rPr>
              <a:t>62</a:t>
            </a:fld>
            <a:endParaRPr/>
          </a:p>
        </p:txBody>
      </p:sp>
    </p:spTree>
    <p:extLst>
      <p:ext uri="{BB962C8B-B14F-4D97-AF65-F5344CB8AC3E}">
        <p14:creationId xmlns:p14="http://schemas.microsoft.com/office/powerpoint/2010/main" val="151033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p:cNvSpPr>
          <p:nvPr>
            <p:ph type="body"/>
          </p:nvPr>
        </p:nvSpPr>
        <p:spPr>
          <a:xfrm>
            <a:off x="685800" y="4400280"/>
            <a:ext cx="5483880" cy="3597840"/>
          </a:xfrm>
          <a:prstGeom prst="rect">
            <a:avLst/>
          </a:prstGeom>
        </p:spPr>
        <p:txBody>
          <a:bodyPr lIns="0" tIns="0" rIns="0" bIns="0"/>
          <a:lstStyle/>
          <a:p>
            <a:r>
              <a:rPr lang="it-IT" sz="2000" strike="noStrike" spc="-1">
                <a:uFill>
                  <a:solidFill>
                    <a:srgbClr val="FFFFFF"/>
                  </a:solidFill>
                </a:uFill>
                <a:latin typeface="Arial"/>
              </a:rPr>
              <a:t>Occorre tuttavia predisporre un rivelatore che segnali in quale dei 150.000 mattoncini è avvenuto un evento interessante per poter estrarre il mattoncino e sviluppare le emulsioni per analizzarne le tracce. Per questo motivo i mattoncini sono impilati formando dei muri e tra un muro e l’altro sono disposti degli scintillatori plastici: rivelatori che emettono luce che viene poi convertita in segnale elettrico: il compito degli scintillatori è quella di segnalare in tempo reale che è avvenuta un’interazione e quella di permettere di capire da quale mattone proviene il segnale.</a:t>
            </a:r>
            <a:endParaRPr/>
          </a:p>
          <a:p>
            <a:r>
              <a:rPr lang="it-IT" sz="2000" strike="noStrike" spc="-1">
                <a:uFill>
                  <a:solidFill>
                    <a:srgbClr val="FFFFFF"/>
                  </a:solidFill>
                </a:uFill>
                <a:latin typeface="Arial"/>
              </a:rPr>
              <a:t>Il rivelatore è anche dotato di due spettrometri che permettono di misurare carica, massa ed energia delle particelle prodotte.</a:t>
            </a:r>
            <a:endParaRPr/>
          </a:p>
        </p:txBody>
      </p:sp>
      <p:sp>
        <p:nvSpPr>
          <p:cNvPr id="245" name="CustomShape 2"/>
          <p:cNvSpPr/>
          <p:nvPr/>
        </p:nvSpPr>
        <p:spPr>
          <a:xfrm>
            <a:off x="3884400" y="868500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4045B60E-0892-4A8C-A3F4-18CAC782B20B}" type="slidenum">
              <a:rPr lang="it-IT" sz="1200" strike="noStrike" spc="-1">
                <a:solidFill>
                  <a:srgbClr val="000000"/>
                </a:solidFill>
                <a:uFill>
                  <a:solidFill>
                    <a:srgbClr val="FFFFFF"/>
                  </a:solidFill>
                </a:uFill>
                <a:latin typeface="Calibri"/>
                <a:ea typeface="+mn-ea"/>
              </a:rPr>
              <a:t>64</a:t>
            </a:fld>
            <a:endParaRPr/>
          </a:p>
        </p:txBody>
      </p:sp>
    </p:spTree>
    <p:extLst>
      <p:ext uri="{BB962C8B-B14F-4D97-AF65-F5344CB8AC3E}">
        <p14:creationId xmlns:p14="http://schemas.microsoft.com/office/powerpoint/2010/main" val="676434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body"/>
          </p:nvPr>
        </p:nvSpPr>
        <p:spPr>
          <a:xfrm>
            <a:off x="685800" y="4400640"/>
            <a:ext cx="5483880" cy="3597840"/>
          </a:xfrm>
          <a:prstGeom prst="rect">
            <a:avLst/>
          </a:prstGeom>
        </p:spPr>
        <p:txBody>
          <a:bodyPr lIns="0" tIns="0" rIns="0" bIns="0"/>
          <a:lstStyle/>
          <a:p>
            <a:pPr marL="216000" indent="-214200">
              <a:lnSpc>
                <a:spcPct val="100000"/>
              </a:lnSpc>
            </a:pPr>
            <a:r>
              <a:rPr lang="it-IT" sz="2000" b="1" strike="noStrike" spc="-1">
                <a:uFill>
                  <a:solidFill>
                    <a:srgbClr val="FFFFFF"/>
                  </a:solidFill>
                </a:uFill>
                <a:latin typeface="Arial"/>
              </a:rPr>
              <a:t>Opera, Laboratori Nazionali del Gran Sasso (INFN): Un robot preleva uno dei 80.000 bricks (mattoni) di cui è composto il rivelatore Opera nei Laboratori del Gran Sasso (INFN). Nei bricks avvengono le interazioni dei neutrini provenienti dal CERN.</a:t>
            </a:r>
            <a:endParaRPr/>
          </a:p>
          <a:p>
            <a:pPr marL="216000" indent="-214200">
              <a:lnSpc>
                <a:spcPct val="100000"/>
              </a:lnSpc>
            </a:pPr>
            <a:endParaRPr/>
          </a:p>
        </p:txBody>
      </p:sp>
      <p:sp>
        <p:nvSpPr>
          <p:cNvPr id="247"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662B903F-6816-4C98-A111-C3B149F8FE36}" type="slidenum">
              <a:rPr lang="it-IT" sz="1200" strike="noStrike" spc="-1">
                <a:solidFill>
                  <a:srgbClr val="000000"/>
                </a:solidFill>
                <a:uFill>
                  <a:solidFill>
                    <a:srgbClr val="FFFFFF"/>
                  </a:solidFill>
                </a:uFill>
                <a:latin typeface="Calibri"/>
                <a:ea typeface="+mn-ea"/>
              </a:rPr>
              <a:t>65</a:t>
            </a:fld>
            <a:endParaRPr/>
          </a:p>
        </p:txBody>
      </p:sp>
    </p:spTree>
    <p:extLst>
      <p:ext uri="{BB962C8B-B14F-4D97-AF65-F5344CB8AC3E}">
        <p14:creationId xmlns:p14="http://schemas.microsoft.com/office/powerpoint/2010/main" val="178464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PlaceHolder 1"/>
          <p:cNvSpPr>
            <a:spLocks noGrp="1"/>
          </p:cNvSpPr>
          <p:nvPr>
            <p:ph type="body"/>
          </p:nvPr>
        </p:nvSpPr>
        <p:spPr>
          <a:xfrm>
            <a:off x="685800" y="4400640"/>
            <a:ext cx="5483880" cy="3597840"/>
          </a:xfrm>
          <a:prstGeom prst="rect">
            <a:avLst/>
          </a:prstGeom>
        </p:spPr>
        <p:txBody>
          <a:bodyPr lIns="0" tIns="0" rIns="0" bIns="0"/>
          <a:lstStyle/>
          <a:p>
            <a:r>
              <a:rPr lang="it-IT" sz="2000" strike="noStrike" spc="-1">
                <a:uFill>
                  <a:solidFill>
                    <a:srgbClr val="FFFFFF"/>
                  </a:solidFill>
                </a:uFill>
                <a:latin typeface="Arial"/>
              </a:rPr>
              <a:t>Nel 2010 si osserva il primo evento riconducibile ad un decadimento di tau: in questo caso il decadimento osservato è il secondo tra quelli possibili ( quello con probabilità del 49%) : il tau (traccia rossa breve) decade in un adrone ( la traccia «daugheter», in questo caso un pione carico ) che lascia una traccia dritta penetrante , un neutrino tau che non si vede ed un pione neutro. Quest’ultima particella inizialmente non si vede ma poi decade in due fotoni che subito interagendo con la materia producono due sciami elettromagnetici ( le tracce indicate con gamma1 e gamma2): se si retroproiettano le due tracce si vede che hanno origine esattamente dove finisce la breve traccia rossa del tau.</a:t>
            </a:r>
            <a:endParaRPr/>
          </a:p>
        </p:txBody>
      </p:sp>
      <p:sp>
        <p:nvSpPr>
          <p:cNvPr id="249" name="CustomShape 2"/>
          <p:cNvSpPr/>
          <p:nvPr/>
        </p:nvSpPr>
        <p:spPr>
          <a:xfrm>
            <a:off x="3884760" y="8685360"/>
            <a:ext cx="2969280" cy="45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algn="r">
              <a:lnSpc>
                <a:spcPct val="100000"/>
              </a:lnSpc>
            </a:pPr>
            <a:fld id="{020E656A-BB34-4A12-919C-382A6A9B64B5}" type="slidenum">
              <a:rPr lang="it-IT" sz="1200" strike="noStrike" spc="-1">
                <a:solidFill>
                  <a:srgbClr val="000000"/>
                </a:solidFill>
                <a:uFill>
                  <a:solidFill>
                    <a:srgbClr val="FFFFFF"/>
                  </a:solidFill>
                </a:uFill>
                <a:latin typeface="Calibri"/>
                <a:ea typeface="+mn-ea"/>
              </a:rPr>
              <a:t>66</a:t>
            </a:fld>
            <a:endParaRPr/>
          </a:p>
        </p:txBody>
      </p:sp>
    </p:spTree>
    <p:extLst>
      <p:ext uri="{BB962C8B-B14F-4D97-AF65-F5344CB8AC3E}">
        <p14:creationId xmlns:p14="http://schemas.microsoft.com/office/powerpoint/2010/main" val="3006842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14262A-16BE-4214-B561-96F878EC7E06}"/>
              </a:ext>
            </a:extLst>
          </p:cNvPr>
          <p:cNvSpPr>
            <a:spLocks noGrp="1" noChangeArrowheads="1"/>
          </p:cNvSpPr>
          <p:nvPr>
            <p:ph type="sldNum"/>
          </p:nvPr>
        </p:nvSpPr>
        <p:spPr>
          <a:ln/>
        </p:spPr>
        <p:txBody>
          <a:bodyPr/>
          <a:lstStyle/>
          <a:p>
            <a:fld id="{55C4D741-4BF9-420D-AF26-93C9EC9BD7AE}" type="slidenum">
              <a:rPr lang="it-IT" altLang="it-IT"/>
              <a:pPr/>
              <a:t>68</a:t>
            </a:fld>
            <a:endParaRPr lang="it-IT" altLang="it-IT"/>
          </a:p>
        </p:txBody>
      </p:sp>
      <p:sp>
        <p:nvSpPr>
          <p:cNvPr id="14337" name="Rectangle 1">
            <a:extLst>
              <a:ext uri="{FF2B5EF4-FFF2-40B4-BE49-F238E27FC236}">
                <a16:creationId xmlns:a16="http://schemas.microsoft.com/office/drawing/2014/main" id="{B049F78B-AF0C-4170-881E-7D760FA7945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C2F65C10-5561-4D76-8CEC-978905122B85}"/>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408631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911590-A0F8-4E76-B180-67D12EEBE34F}"/>
              </a:ext>
            </a:extLst>
          </p:cNvPr>
          <p:cNvSpPr>
            <a:spLocks noGrp="1" noChangeArrowheads="1"/>
          </p:cNvSpPr>
          <p:nvPr>
            <p:ph type="sldNum"/>
          </p:nvPr>
        </p:nvSpPr>
        <p:spPr>
          <a:ln/>
        </p:spPr>
        <p:txBody>
          <a:bodyPr/>
          <a:lstStyle/>
          <a:p>
            <a:fld id="{CBEA943E-DF38-4754-A090-905B2A3534B0}" type="slidenum">
              <a:rPr lang="it-IT" altLang="it-IT"/>
              <a:pPr/>
              <a:t>69</a:t>
            </a:fld>
            <a:endParaRPr lang="it-IT" altLang="it-IT"/>
          </a:p>
        </p:txBody>
      </p:sp>
      <p:sp>
        <p:nvSpPr>
          <p:cNvPr id="15361" name="Rectangle 1">
            <a:extLst>
              <a:ext uri="{FF2B5EF4-FFF2-40B4-BE49-F238E27FC236}">
                <a16:creationId xmlns:a16="http://schemas.microsoft.com/office/drawing/2014/main" id="{9DDBC81B-4B26-485B-92C2-4EA39B7F660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6E2E2F7B-A05C-4C88-BE5D-CEF7FF20072A}"/>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13925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9</a:t>
            </a:fld>
            <a:endParaRPr lang="it-IT" altLang="it-IT"/>
          </a:p>
        </p:txBody>
      </p:sp>
    </p:spTree>
    <p:extLst>
      <p:ext uri="{BB962C8B-B14F-4D97-AF65-F5344CB8AC3E}">
        <p14:creationId xmlns:p14="http://schemas.microsoft.com/office/powerpoint/2010/main" val="2864563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053283-3366-4556-A0E4-906A37955B46}"/>
              </a:ext>
            </a:extLst>
          </p:cNvPr>
          <p:cNvSpPr>
            <a:spLocks noGrp="1" noChangeArrowheads="1"/>
          </p:cNvSpPr>
          <p:nvPr>
            <p:ph type="sldNum"/>
          </p:nvPr>
        </p:nvSpPr>
        <p:spPr>
          <a:ln/>
        </p:spPr>
        <p:txBody>
          <a:bodyPr/>
          <a:lstStyle/>
          <a:p>
            <a:fld id="{82A1BCD4-8400-4510-9B79-4C044EC31AF3}" type="slidenum">
              <a:rPr lang="it-IT" altLang="it-IT"/>
              <a:pPr/>
              <a:t>70</a:t>
            </a:fld>
            <a:endParaRPr lang="it-IT" altLang="it-IT"/>
          </a:p>
        </p:txBody>
      </p:sp>
      <p:sp>
        <p:nvSpPr>
          <p:cNvPr id="16385" name="Rectangle 1">
            <a:extLst>
              <a:ext uri="{FF2B5EF4-FFF2-40B4-BE49-F238E27FC236}">
                <a16:creationId xmlns:a16="http://schemas.microsoft.com/office/drawing/2014/main" id="{405ED875-A8BC-490F-87F2-CA9A843E106E}"/>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65835F89-B5B0-42E5-8CED-B11C7C5F92B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612775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B8E9C1A-81B8-49EA-B813-B005AAC19FA9}"/>
              </a:ext>
            </a:extLst>
          </p:cNvPr>
          <p:cNvSpPr>
            <a:spLocks noGrp="1" noChangeArrowheads="1"/>
          </p:cNvSpPr>
          <p:nvPr>
            <p:ph type="sldNum"/>
          </p:nvPr>
        </p:nvSpPr>
        <p:spPr>
          <a:ln/>
        </p:spPr>
        <p:txBody>
          <a:bodyPr/>
          <a:lstStyle/>
          <a:p>
            <a:fld id="{80616642-1EC9-4BCD-BB0B-81A5B7BD84D7}" type="slidenum">
              <a:rPr lang="it-IT" altLang="it-IT"/>
              <a:pPr/>
              <a:t>71</a:t>
            </a:fld>
            <a:endParaRPr lang="it-IT" altLang="it-IT"/>
          </a:p>
        </p:txBody>
      </p:sp>
      <p:sp>
        <p:nvSpPr>
          <p:cNvPr id="17409" name="Rectangle 1">
            <a:extLst>
              <a:ext uri="{FF2B5EF4-FFF2-40B4-BE49-F238E27FC236}">
                <a16:creationId xmlns:a16="http://schemas.microsoft.com/office/drawing/2014/main" id="{EBC53D19-B951-469E-B9B8-3ACDCEF85A08}"/>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E4C7DB81-5C0D-4FCC-9C47-90E6ABFC077D}"/>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122104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3CFC51-9C4C-40D4-B6BB-AF74C853B11C}"/>
              </a:ext>
            </a:extLst>
          </p:cNvPr>
          <p:cNvSpPr>
            <a:spLocks noGrp="1" noChangeArrowheads="1"/>
          </p:cNvSpPr>
          <p:nvPr>
            <p:ph type="sldNum"/>
          </p:nvPr>
        </p:nvSpPr>
        <p:spPr>
          <a:ln/>
        </p:spPr>
        <p:txBody>
          <a:bodyPr/>
          <a:lstStyle/>
          <a:p>
            <a:fld id="{0FA864C1-A99F-455E-9318-E0A775182383}" type="slidenum">
              <a:rPr lang="it-IT" altLang="it-IT"/>
              <a:pPr/>
              <a:t>72</a:t>
            </a:fld>
            <a:endParaRPr lang="it-IT" altLang="it-IT"/>
          </a:p>
        </p:txBody>
      </p:sp>
      <p:sp>
        <p:nvSpPr>
          <p:cNvPr id="18433" name="Rectangle 1">
            <a:extLst>
              <a:ext uri="{FF2B5EF4-FFF2-40B4-BE49-F238E27FC236}">
                <a16:creationId xmlns:a16="http://schemas.microsoft.com/office/drawing/2014/main" id="{F5E14CAF-8FEA-4FCA-9CF1-5745E2367027}"/>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7DC13FF2-739F-442F-8FFE-7A733F137876}"/>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221045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0B3054-E484-4D52-9985-BA060312E665}"/>
              </a:ext>
            </a:extLst>
          </p:cNvPr>
          <p:cNvSpPr>
            <a:spLocks noGrp="1" noChangeArrowheads="1"/>
          </p:cNvSpPr>
          <p:nvPr>
            <p:ph type="sldNum"/>
          </p:nvPr>
        </p:nvSpPr>
        <p:spPr>
          <a:ln/>
        </p:spPr>
        <p:txBody>
          <a:bodyPr/>
          <a:lstStyle/>
          <a:p>
            <a:fld id="{721E0656-5424-4452-8262-3E505F6A21E9}" type="slidenum">
              <a:rPr lang="it-IT" altLang="it-IT"/>
              <a:pPr/>
              <a:t>73</a:t>
            </a:fld>
            <a:endParaRPr lang="it-IT" altLang="it-IT"/>
          </a:p>
        </p:txBody>
      </p:sp>
      <p:sp>
        <p:nvSpPr>
          <p:cNvPr id="19457" name="Rectangle 1">
            <a:extLst>
              <a:ext uri="{FF2B5EF4-FFF2-40B4-BE49-F238E27FC236}">
                <a16:creationId xmlns:a16="http://schemas.microsoft.com/office/drawing/2014/main" id="{BE2FBC47-9EED-4B99-A4E9-4C7C69ABD6E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D78BD2D3-AB3D-4AB9-9512-025F8BDFF419}"/>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462295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554713A-00E0-48C5-B5FF-3FE0D53D7558}"/>
              </a:ext>
            </a:extLst>
          </p:cNvPr>
          <p:cNvSpPr>
            <a:spLocks noGrp="1" noChangeArrowheads="1"/>
          </p:cNvSpPr>
          <p:nvPr>
            <p:ph type="sldNum"/>
          </p:nvPr>
        </p:nvSpPr>
        <p:spPr>
          <a:ln/>
        </p:spPr>
        <p:txBody>
          <a:bodyPr/>
          <a:lstStyle/>
          <a:p>
            <a:fld id="{39C6357F-362F-4E1C-8B18-6C0ED628DC99}" type="slidenum">
              <a:rPr lang="it-IT" altLang="it-IT"/>
              <a:pPr/>
              <a:t>74</a:t>
            </a:fld>
            <a:endParaRPr lang="it-IT" altLang="it-IT"/>
          </a:p>
        </p:txBody>
      </p:sp>
      <p:sp>
        <p:nvSpPr>
          <p:cNvPr id="20481" name="Rectangle 1">
            <a:extLst>
              <a:ext uri="{FF2B5EF4-FFF2-40B4-BE49-F238E27FC236}">
                <a16:creationId xmlns:a16="http://schemas.microsoft.com/office/drawing/2014/main" id="{94F28998-872D-4777-8196-F96C270F746B}"/>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DB293E2D-922D-43AE-8FB3-06A616A763F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91918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6B4E4C-CFA9-42BE-838C-E2DE4BF4857D}"/>
              </a:ext>
            </a:extLst>
          </p:cNvPr>
          <p:cNvSpPr>
            <a:spLocks noGrp="1" noChangeArrowheads="1"/>
          </p:cNvSpPr>
          <p:nvPr>
            <p:ph type="sldNum"/>
          </p:nvPr>
        </p:nvSpPr>
        <p:spPr>
          <a:ln/>
        </p:spPr>
        <p:txBody>
          <a:bodyPr/>
          <a:lstStyle/>
          <a:p>
            <a:fld id="{0FB004F4-D4D2-41A1-9953-1D19D7437076}" type="slidenum">
              <a:rPr lang="it-IT" altLang="it-IT"/>
              <a:pPr/>
              <a:t>75</a:t>
            </a:fld>
            <a:endParaRPr lang="it-IT" altLang="it-IT"/>
          </a:p>
        </p:txBody>
      </p:sp>
      <p:sp>
        <p:nvSpPr>
          <p:cNvPr id="21505" name="Rectangle 1">
            <a:extLst>
              <a:ext uri="{FF2B5EF4-FFF2-40B4-BE49-F238E27FC236}">
                <a16:creationId xmlns:a16="http://schemas.microsoft.com/office/drawing/2014/main" id="{D7CE885C-89C2-4A60-B9F6-FC5DD3CA72B1}"/>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Rectangle 2">
            <a:extLst>
              <a:ext uri="{FF2B5EF4-FFF2-40B4-BE49-F238E27FC236}">
                <a16:creationId xmlns:a16="http://schemas.microsoft.com/office/drawing/2014/main" id="{4DAD805B-A2DC-4A2F-A488-AEADA4C94B67}"/>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08786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BB6EDF0-AEA4-4A40-B9E7-CC5A7FCDED87}"/>
              </a:ext>
            </a:extLst>
          </p:cNvPr>
          <p:cNvSpPr>
            <a:spLocks noGrp="1" noChangeArrowheads="1"/>
          </p:cNvSpPr>
          <p:nvPr>
            <p:ph type="sldNum"/>
          </p:nvPr>
        </p:nvSpPr>
        <p:spPr>
          <a:ln/>
        </p:spPr>
        <p:txBody>
          <a:bodyPr/>
          <a:lstStyle/>
          <a:p>
            <a:fld id="{AD79522C-62DF-4A8A-879F-41685FDFA0C4}" type="slidenum">
              <a:rPr lang="it-IT" altLang="it-IT"/>
              <a:pPr/>
              <a:t>76</a:t>
            </a:fld>
            <a:endParaRPr lang="it-IT" altLang="it-IT"/>
          </a:p>
        </p:txBody>
      </p:sp>
      <p:sp>
        <p:nvSpPr>
          <p:cNvPr id="22529" name="Rectangle 1">
            <a:extLst>
              <a:ext uri="{FF2B5EF4-FFF2-40B4-BE49-F238E27FC236}">
                <a16:creationId xmlns:a16="http://schemas.microsoft.com/office/drawing/2014/main" id="{FC4F473F-9A2B-4F00-836E-7589D3616C9C}"/>
              </a:ext>
            </a:extLst>
          </p:cNvPr>
          <p:cNvSpPr txBox="1">
            <a:spLocks noGrp="1" noRot="1" noChangeAspect="1" noChangeArrowheads="1"/>
          </p:cNvSpPr>
          <p:nvPr>
            <p:ph type="sldImg"/>
          </p:nvPr>
        </p:nvSpPr>
        <p:spPr bwMode="auto">
          <a:xfrm>
            <a:off x="1106488" y="812800"/>
            <a:ext cx="5345112" cy="4008438"/>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Rectangle 2">
            <a:extLst>
              <a:ext uri="{FF2B5EF4-FFF2-40B4-BE49-F238E27FC236}">
                <a16:creationId xmlns:a16="http://schemas.microsoft.com/office/drawing/2014/main" id="{A8EBA54D-3D97-472E-BB51-95B62BA2D681}"/>
              </a:ext>
            </a:extLst>
          </p:cNvPr>
          <p:cNvSpPr txBox="1">
            <a:spLocks noGrp="1" noChangeArrowheads="1"/>
          </p:cNvSpPr>
          <p:nvPr>
            <p:ph type="body" idx="1"/>
          </p:nvPr>
        </p:nvSpPr>
        <p:spPr bwMode="auto">
          <a:xfrm>
            <a:off x="755650" y="5078413"/>
            <a:ext cx="6048375" cy="4811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36701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Fred </a:t>
            </a:r>
            <a:r>
              <a:rPr lang="it-IT" dirty="0" err="1"/>
              <a:t>Reines</a:t>
            </a:r>
            <a:r>
              <a:rPr lang="it-IT" dirty="0"/>
              <a:t>: Partecipa al progetto Manhattan a Los Alamos, Partecipa ai test sulle bombe prima e dopo la guerra , inclusi </a:t>
            </a:r>
            <a:r>
              <a:rPr lang="it-IT" dirty="0" err="1"/>
              <a:t>quellli</a:t>
            </a:r>
            <a:r>
              <a:rPr lang="it-IT" dirty="0"/>
              <a:t> svolti sugli atolli di bikini e di </a:t>
            </a:r>
            <a:r>
              <a:rPr lang="it-IT" dirty="0" err="1"/>
              <a:t>Eniwetok</a:t>
            </a:r>
            <a:r>
              <a:rPr lang="it-IT" dirty="0"/>
              <a:t>. Nel 1951 chiede dal suo capo di Los Alamos un periodo di aspettativa per potersi</a:t>
            </a:r>
            <a:r>
              <a:rPr lang="it-IT" baseline="0" dirty="0"/>
              <a:t> dedicare a questioni di fisica fondamentale. Ricorda di aver “traslocato in un ufficio vuoto di ogni cosa, fissando per mesi un blocco per gli appunti in bianco, alla ricerca di un problema interessante per cui valesse la pena dedicare i lavoro di una vita.” Sa che nelle reazioni nucleari dovrebbero essere emessi neutrini e quindi che bombe e reattori avrebbero dovuto essere delle buone sorgenti (in media un evento di fissione produce 6 neutrini)</a:t>
            </a:r>
          </a:p>
          <a:p>
            <a:r>
              <a:rPr lang="it-IT" baseline="0" dirty="0"/>
              <a:t>Nel 1951  per caso incontra </a:t>
            </a:r>
            <a:r>
              <a:rPr lang="it-IT" baseline="0" dirty="0" err="1"/>
              <a:t>Cowan</a:t>
            </a:r>
            <a:r>
              <a:rPr lang="it-IT" baseline="0" dirty="0"/>
              <a:t> : durante un viaggio a Princeton i due sono costretti a terra da un problema al motore dell’aereo. Girovagano per l’</a:t>
            </a:r>
            <a:r>
              <a:rPr lang="it-IT" baseline="0" dirty="0" err="1"/>
              <a:t>aereoporto</a:t>
            </a:r>
            <a:r>
              <a:rPr lang="it-IT" baseline="0" dirty="0"/>
              <a:t> parlando di fisica e decidono che si sarebbero dedicati ai neutrini “Perché decidemmo di misurare i neutrini ? Perché tutti dicevano che era impossibile”. </a:t>
            </a:r>
            <a:r>
              <a:rPr lang="it-IT" baseline="0" dirty="0" err="1"/>
              <a:t>Reins</a:t>
            </a:r>
            <a:r>
              <a:rPr lang="it-IT" baseline="0" dirty="0"/>
              <a:t> .. “Aver lavorato ai test </a:t>
            </a:r>
            <a:r>
              <a:rPr lang="it-IT" baseline="0" dirty="0" err="1"/>
              <a:t>sulel</a:t>
            </a:r>
            <a:r>
              <a:rPr lang="it-IT" baseline="0" dirty="0"/>
              <a:t> bombe ci aveva abituato a pensare in grande, a credere che ce l’avremmo potuta fare …”</a:t>
            </a:r>
          </a:p>
          <a:p>
            <a:endParaRPr lang="it-IT" baseline="0" dirty="0"/>
          </a:p>
          <a:p>
            <a:r>
              <a:rPr lang="it-IT" baseline="0" dirty="0"/>
              <a:t>Nota : </a:t>
            </a:r>
            <a:r>
              <a:rPr lang="it-IT" baseline="0" dirty="0" err="1"/>
              <a:t>Cowan</a:t>
            </a:r>
            <a:r>
              <a:rPr lang="it-IT" baseline="0" dirty="0"/>
              <a:t> e </a:t>
            </a:r>
            <a:r>
              <a:rPr lang="it-IT" baseline="0" dirty="0" err="1"/>
              <a:t>Reines</a:t>
            </a:r>
            <a:r>
              <a:rPr lang="it-IT" baseline="0" dirty="0"/>
              <a:t> ignorano a quel tempo la distinzione tra neutrini e antineutrini !!!</a:t>
            </a:r>
          </a:p>
          <a:p>
            <a:endParaRPr lang="it-IT" baseline="0" dirty="0"/>
          </a:p>
          <a:p>
            <a:r>
              <a:rPr lang="it-IT" dirty="0"/>
              <a:t>https://www.youtube.com/watch?v=AYqEtm0X2Sc  : </a:t>
            </a:r>
            <a:r>
              <a:rPr lang="it-IT" dirty="0" err="1"/>
              <a:t>Reines</a:t>
            </a:r>
            <a:r>
              <a:rPr lang="it-IT" baseline="0" dirty="0"/>
              <a:t> e </a:t>
            </a:r>
            <a:r>
              <a:rPr lang="it-IT" baseline="0" dirty="0" err="1"/>
              <a:t>Cowan</a:t>
            </a:r>
            <a:r>
              <a:rPr lang="it-IT" baseline="0" dirty="0"/>
              <a:t> descrivono il neutrino</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11</a:t>
            </a:fld>
            <a:endParaRPr lang="it-IT" altLang="it-IT"/>
          </a:p>
        </p:txBody>
      </p:sp>
    </p:spTree>
    <p:extLst>
      <p:ext uri="{BB962C8B-B14F-4D97-AF65-F5344CB8AC3E}">
        <p14:creationId xmlns:p14="http://schemas.microsoft.com/office/powerpoint/2010/main" val="3345390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fontScale="85000" lnSpcReduction="20000"/>
          </a:bodyPr>
          <a:lstStyle/>
          <a:p>
            <a:r>
              <a:rPr lang="it-IT" dirty="0">
                <a:solidFill>
                  <a:srgbClr val="FF0000"/>
                </a:solidFill>
              </a:rPr>
              <a:t>La spiegazione degli sciami sarà possibile</a:t>
            </a:r>
            <a:r>
              <a:rPr lang="it-IT" baseline="0" dirty="0">
                <a:solidFill>
                  <a:srgbClr val="FF0000"/>
                </a:solidFill>
              </a:rPr>
              <a:t> quando si comprendono due fenomeni che rappresentano una </a:t>
            </a:r>
            <a:r>
              <a:rPr lang="it-IT" dirty="0">
                <a:solidFill>
                  <a:srgbClr val="FF0000"/>
                </a:solidFill>
              </a:rPr>
              <a:t>delle conferme più spettacolari dell'equivalenza tra materia ed energia teorizzate da Einstein. Sappiamo infatti che ….</a:t>
            </a:r>
          </a:p>
          <a:p>
            <a:endParaRPr lang="it-IT" dirty="0">
              <a:solidFill>
                <a:srgbClr val="FF0000"/>
              </a:solidFill>
            </a:endParaRPr>
          </a:p>
          <a:p>
            <a:r>
              <a:rPr lang="it-IT" dirty="0">
                <a:solidFill>
                  <a:srgbClr val="FF0000"/>
                </a:solidFill>
              </a:rPr>
              <a:t>Il primo processo che ci interessa è l’annichilazione ( spiega</a:t>
            </a:r>
            <a:r>
              <a:rPr lang="it-IT" baseline="0" dirty="0">
                <a:solidFill>
                  <a:srgbClr val="FF0000"/>
                </a:solidFill>
              </a:rPr>
              <a:t> anche perché i positroni non sono presenti nel mondo ordinario) </a:t>
            </a:r>
          </a:p>
          <a:p>
            <a:r>
              <a:rPr lang="it-IT" dirty="0" err="1"/>
              <a:t>---------------------------</a:t>
            </a:r>
            <a:endParaRPr lang="it-IT" dirty="0"/>
          </a:p>
          <a:p>
            <a:r>
              <a:rPr lang="it-IT" dirty="0"/>
              <a:t>Questa scoperta permette la comprensione del meccanismo di produzione degli sciami di raggi cosmici, costituiti da fotoni, elettroni e positroni che si identifica come la componente "molle" dei raggi cosmici. </a:t>
            </a:r>
          </a:p>
          <a:p>
            <a:r>
              <a:rPr lang="it-IT" dirty="0"/>
              <a:t>Teoria di </a:t>
            </a:r>
            <a:r>
              <a:rPr lang="it-IT" dirty="0" err="1"/>
              <a:t>dirac</a:t>
            </a:r>
            <a:r>
              <a:rPr lang="it-IT" dirty="0"/>
              <a:t> Hf= costante d </a:t>
            </a:r>
            <a:r>
              <a:rPr lang="it-IT" dirty="0" err="1"/>
              <a:t>plank</a:t>
            </a:r>
            <a:r>
              <a:rPr lang="it-IT" dirty="0"/>
              <a:t> per frequenza= energia fotone quando interagisce con un campo</a:t>
            </a:r>
            <a:r>
              <a:rPr lang="it-IT" baseline="0" dirty="0"/>
              <a:t> elettrico nucleo</a:t>
            </a:r>
            <a:endParaRPr lang="it-IT" dirty="0"/>
          </a:p>
          <a:p>
            <a:r>
              <a:rPr lang="it-IT" dirty="0" err="1"/>
              <a:t>Energa</a:t>
            </a:r>
            <a:r>
              <a:rPr lang="it-IT" dirty="0"/>
              <a:t> del fotone</a:t>
            </a:r>
            <a:r>
              <a:rPr lang="it-IT" baseline="0" dirty="0"/>
              <a:t> diventa energia di massa</a:t>
            </a:r>
          </a:p>
          <a:p>
            <a:r>
              <a:rPr lang="it-IT" baseline="0" dirty="0"/>
              <a:t>CREAZIONE COPPIE PROTONE-ANTIPOTRONE E NEUTRONE-ANTINEUTRONE</a:t>
            </a:r>
          </a:p>
          <a:p>
            <a:r>
              <a:rPr lang="it-IT" baseline="0" dirty="0"/>
              <a:t>VITA BREVE e</a:t>
            </a:r>
          </a:p>
          <a:p>
            <a:r>
              <a:rPr lang="it-IT" baseline="0" dirty="0"/>
              <a:t> Il processo di produzione di coppie è una reazione in cui un raggio gamma interagisce con la materia convertendo la sua energia in materia ed antimateria. Il caso più semplice è la creazione di una coppia elettrone-positrone a partire da un raggio γ. La reazione corrispondente è:           γ →  e−  +  e+</a:t>
            </a:r>
          </a:p>
          <a:p>
            <a:endParaRPr lang="it-IT" baseline="0" dirty="0"/>
          </a:p>
          <a:p>
            <a:r>
              <a:rPr lang="it-IT" baseline="0" dirty="0"/>
              <a:t>In questa reazione, che avviene solo se un fotone interagisce con un campo elettrico per esempio di un nucleo atomico, si conserva la carica ( nulla prima e dopo la reazione), la quantità di moto  e l'energia, sotto forma di radiazione prima e di massa poi . </a:t>
            </a:r>
          </a:p>
          <a:p>
            <a:endParaRPr lang="it-IT" baseline="0" dirty="0"/>
          </a:p>
          <a:p>
            <a:r>
              <a:rPr lang="it-IT" baseline="0" dirty="0"/>
              <a:t>L'energia di un fotone è data dal prodotto della costante di Planck h e della frequenza del fotone, mentre l'energia legata alla massa è fornita dall'equazione di </a:t>
            </a:r>
            <a:r>
              <a:rPr lang="it-IT" baseline="0" dirty="0" err="1"/>
              <a:t>Eistein</a:t>
            </a:r>
            <a:r>
              <a:rPr lang="it-IT" baseline="0" dirty="0"/>
              <a:t> E=mc2 </a:t>
            </a:r>
          </a:p>
          <a:p>
            <a:endParaRPr lang="it-IT" baseline="0" dirty="0"/>
          </a:p>
          <a:p>
            <a:r>
              <a:rPr lang="it-IT" baseline="0" dirty="0" err="1"/>
              <a:t>hf</a:t>
            </a:r>
            <a:r>
              <a:rPr lang="it-IT" baseline="0" dirty="0"/>
              <a:t> = </a:t>
            </a:r>
            <a:r>
              <a:rPr lang="it-IT" baseline="0" dirty="0" err="1"/>
              <a:t>mec2</a:t>
            </a:r>
            <a:r>
              <a:rPr lang="it-IT" baseline="0" dirty="0"/>
              <a:t> + </a:t>
            </a:r>
            <a:r>
              <a:rPr lang="it-IT" baseline="0" dirty="0" err="1"/>
              <a:t>mec2</a:t>
            </a:r>
            <a:r>
              <a:rPr lang="it-IT" baseline="0" dirty="0"/>
              <a:t> + Energia cinetica</a:t>
            </a:r>
          </a:p>
          <a:p>
            <a:endParaRPr lang="it-IT" baseline="0" dirty="0"/>
          </a:p>
          <a:p>
            <a:r>
              <a:rPr lang="it-IT" baseline="0" dirty="0" err="1"/>
              <a:t>L'eqazione</a:t>
            </a:r>
            <a:r>
              <a:rPr lang="it-IT" baseline="0" dirty="0"/>
              <a:t> sopra ci dice pertanto che l'energia del fotone si "materializza" in energia di massa dell'elettrone più una stessa quantità per il positrone (la cui massa è uguale a quella dell'elettrone) e l'energia in eccesso la troviamo sotto forma di energia cinetica di elettrone e positrone.</a:t>
            </a:r>
            <a:endParaRPr lang="it-IT" dirty="0"/>
          </a:p>
        </p:txBody>
      </p:sp>
      <p:sp>
        <p:nvSpPr>
          <p:cNvPr id="4" name="Segnaposto numero diapositiva 3"/>
          <p:cNvSpPr>
            <a:spLocks noGrp="1"/>
          </p:cNvSpPr>
          <p:nvPr>
            <p:ph type="sldNum" sz="quarter" idx="10"/>
          </p:nvPr>
        </p:nvSpPr>
        <p:spPr>
          <a:xfrm>
            <a:off x="3884613" y="8685213"/>
            <a:ext cx="2971800" cy="457200"/>
          </a:xfrm>
          <a:prstGeom prst="rect">
            <a:avLst/>
          </a:prstGeom>
        </p:spPr>
        <p:txBody>
          <a:bodyPr/>
          <a:lstStyle/>
          <a:p>
            <a:fld id="{53014277-F927-42CA-A009-8D98452D5A60}" type="slidenum">
              <a:rPr lang="it-IT" smtClean="0"/>
              <a:pPr/>
              <a:t>12</a:t>
            </a:fld>
            <a:endParaRPr lang="it-IT"/>
          </a:p>
        </p:txBody>
      </p:sp>
    </p:spTree>
    <p:extLst>
      <p:ext uri="{BB962C8B-B14F-4D97-AF65-F5344CB8AC3E}">
        <p14:creationId xmlns:p14="http://schemas.microsoft.com/office/powerpoint/2010/main" val="104741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a:t>In realtà dunque il</a:t>
            </a:r>
            <a:r>
              <a:rPr lang="it-IT" baseline="0" dirty="0"/>
              <a:t> primo ad essere scoperto è stato l’antineutrino !</a:t>
            </a:r>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14</a:t>
            </a:fld>
            <a:endParaRPr lang="it-IT" altLang="it-IT"/>
          </a:p>
        </p:txBody>
      </p:sp>
    </p:spTree>
    <p:extLst>
      <p:ext uri="{BB962C8B-B14F-4D97-AF65-F5344CB8AC3E}">
        <p14:creationId xmlns:p14="http://schemas.microsoft.com/office/powerpoint/2010/main" val="300442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16</a:t>
            </a:fld>
            <a:endParaRPr lang="it-IT" altLang="it-IT"/>
          </a:p>
        </p:txBody>
      </p:sp>
    </p:spTree>
    <p:extLst>
      <p:ext uri="{BB962C8B-B14F-4D97-AF65-F5344CB8AC3E}">
        <p14:creationId xmlns:p14="http://schemas.microsoft.com/office/powerpoint/2010/main" val="819552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1200" kern="1200" dirty="0">
              <a:solidFill>
                <a:schemeClr val="tx1"/>
              </a:solidFill>
              <a:effectLst/>
              <a:latin typeface="+mn-lt"/>
              <a:ea typeface="+mn-ea"/>
              <a:cs typeface="+mn-cs"/>
            </a:endParaRPr>
          </a:p>
        </p:txBody>
      </p:sp>
      <p:sp>
        <p:nvSpPr>
          <p:cNvPr id="4" name="Segnaposto numero diapositiva 3"/>
          <p:cNvSpPr>
            <a:spLocks noGrp="1"/>
          </p:cNvSpPr>
          <p:nvPr>
            <p:ph type="sldNum" sz="quarter" idx="10"/>
          </p:nvPr>
        </p:nvSpPr>
        <p:spPr/>
        <p:txBody>
          <a:bodyPr/>
          <a:lstStyle/>
          <a:p>
            <a:fld id="{3E74D882-4A55-4E6F-8490-E94DB170E47A}" type="slidenum">
              <a:rPr lang="it-IT" altLang="it-IT" smtClean="0"/>
              <a:pPr/>
              <a:t>17</a:t>
            </a:fld>
            <a:endParaRPr lang="it-IT" altLang="it-IT"/>
          </a:p>
        </p:txBody>
      </p:sp>
    </p:spTree>
    <p:extLst>
      <p:ext uri="{BB962C8B-B14F-4D97-AF65-F5344CB8AC3E}">
        <p14:creationId xmlns:p14="http://schemas.microsoft.com/office/powerpoint/2010/main" val="518375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10043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720266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156323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186028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391123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245111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970462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8163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777582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5888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35015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290748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398997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5359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54312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628739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33694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58618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087415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581601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42668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1814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141195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433920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755462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3509453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92020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40406738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696700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61064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021916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015898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04363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856837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895821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6662708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4905767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294762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5085745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557462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071880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1548709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1229194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9892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6939850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925971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85471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09285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299022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984698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6936137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Layout personalizza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27EC42-6109-428D-B286-69B1089ED7BA}"/>
              </a:ext>
            </a:extLst>
          </p:cNvPr>
          <p:cNvSpPr>
            <a:spLocks noGrp="1"/>
          </p:cNvSpPr>
          <p:nvPr>
            <p:ph type="title"/>
          </p:nvPr>
        </p:nvSpPr>
        <p:spPr>
          <a:xfrm>
            <a:off x="685800" y="2130425"/>
            <a:ext cx="7770813" cy="1468438"/>
          </a:xfrm>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3E857A4-B797-4559-8FE6-6AB7F2A74AC7}"/>
              </a:ext>
            </a:extLst>
          </p:cNvPr>
          <p:cNvSpPr>
            <a:spLocks noGrp="1"/>
          </p:cNvSpPr>
          <p:nvPr>
            <p:ph type="dt" idx="10"/>
          </p:nvPr>
        </p:nvSpPr>
        <p:spPr>
          <a:xfrm>
            <a:off x="0" y="6492875"/>
            <a:ext cx="2132013" cy="363538"/>
          </a:xfrm>
        </p:spPr>
        <p:txBody>
          <a:bodyPr/>
          <a:lstStyle>
            <a:lvl1pPr>
              <a:defRPr/>
            </a:lvl1pPr>
          </a:lstStyle>
          <a:p>
            <a:r>
              <a:rPr lang="it-IT" altLang="it-IT"/>
              <a:t>19/03/18</a:t>
            </a:r>
          </a:p>
        </p:txBody>
      </p:sp>
      <p:sp>
        <p:nvSpPr>
          <p:cNvPr id="4" name="Segnaposto numero diapositiva 3">
            <a:extLst>
              <a:ext uri="{FF2B5EF4-FFF2-40B4-BE49-F238E27FC236}">
                <a16:creationId xmlns:a16="http://schemas.microsoft.com/office/drawing/2014/main" id="{9095F1C0-F54D-40A3-9BAA-91B42D895446}"/>
              </a:ext>
            </a:extLst>
          </p:cNvPr>
          <p:cNvSpPr>
            <a:spLocks noGrp="1"/>
          </p:cNvSpPr>
          <p:nvPr>
            <p:ph type="sldNum" idx="11"/>
          </p:nvPr>
        </p:nvSpPr>
        <p:spPr>
          <a:xfrm>
            <a:off x="7010400" y="6492875"/>
            <a:ext cx="2132013" cy="363538"/>
          </a:xfrm>
        </p:spPr>
        <p:txBody>
          <a:bodyPr/>
          <a:lstStyle>
            <a:lvl1pPr>
              <a:defRPr/>
            </a:lvl1pPr>
          </a:lstStyle>
          <a:p>
            <a:fld id="{872D1CEA-44F6-4074-AE1F-9C5DDC1D0D9C}" type="slidenum">
              <a:rPr lang="it-IT" altLang="it-IT"/>
              <a:pPr/>
              <a:t>‹N›</a:t>
            </a:fld>
            <a:endParaRPr lang="it-IT" altLang="it-IT"/>
          </a:p>
        </p:txBody>
      </p:sp>
    </p:spTree>
    <p:extLst>
      <p:ext uri="{BB962C8B-B14F-4D97-AF65-F5344CB8AC3E}">
        <p14:creationId xmlns:p14="http://schemas.microsoft.com/office/powerpoint/2010/main" val="2609162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a:xfrm>
            <a:off x="0" y="6492876"/>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B4E19975-0CD5-4412-A28D-E70874F85F09}" type="datetimeFigureOut">
              <a:rPr lang="it-IT">
                <a:solidFill>
                  <a:prstClr val="black"/>
                </a:solidFill>
              </a:rPr>
              <a:pPr>
                <a:defRPr/>
              </a:pPr>
              <a:t>26/03/2018</a:t>
            </a:fld>
            <a:endParaRPr lang="it-IT">
              <a:solidFill>
                <a:prstClr val="black"/>
              </a:solidFill>
            </a:endParaRPr>
          </a:p>
        </p:txBody>
      </p:sp>
      <p:sp>
        <p:nvSpPr>
          <p:cNvPr id="5" name="Segnaposto numero diapositiva 5"/>
          <p:cNvSpPr>
            <a:spLocks noGrp="1"/>
          </p:cNvSpPr>
          <p:nvPr>
            <p:ph type="sldNum" sz="quarter" idx="11"/>
          </p:nvPr>
        </p:nvSpPr>
        <p:spPr>
          <a:xfrm>
            <a:off x="7010400" y="6492876"/>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B9396C2-340E-4247-8D89-C0525F0B5B8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9262119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1296144"/>
          </a:xfrm>
        </p:spPr>
        <p:txBody>
          <a:bodyPr/>
          <a:lstStyle/>
          <a:p>
            <a:r>
              <a:rPr lang="it-IT" dirty="0"/>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24B8C6E-EB2E-4A35-A7C0-51A9C2D6D6E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3BDDA046-FF33-4C52-BF96-1D44754E5142}"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2421420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4D473E4C-C7EB-44CF-B6B7-BD962E3B28DE}"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C81C0DC-CAB3-4537-9BB9-6FFF57E09CFE}"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31900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4872409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3FD8C975-9FC6-4135-877E-086C32C31A8A}"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9B09C25A-C7BF-4EBA-B706-81FAC320F5C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6893286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13C8147-DC6A-4E46-B0B7-877D6AB9266D}" type="datetimeFigureOut">
              <a:rPr lang="it-IT">
                <a:solidFill>
                  <a:prstClr val="black"/>
                </a:solidFill>
              </a:rPr>
              <a:pPr>
                <a:defRPr/>
              </a:pPr>
              <a:t>26/03/2018</a:t>
            </a:fld>
            <a:endParaRPr lang="it-IT">
              <a:solidFill>
                <a:prstClr val="black"/>
              </a:solidFill>
            </a:endParaRPr>
          </a:p>
        </p:txBody>
      </p:sp>
      <p:sp>
        <p:nvSpPr>
          <p:cNvPr id="8"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9"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BA023FDC-D50F-4872-A7F9-FC20EA00D180}"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313494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813B0B31-A473-45F6-A4D3-D40C6AF18A91}" type="datetimeFigureOut">
              <a:rPr lang="it-IT">
                <a:solidFill>
                  <a:prstClr val="black"/>
                </a:solidFill>
              </a:rPr>
              <a:pPr>
                <a:defRPr/>
              </a:pPr>
              <a:t>26/03/2018</a:t>
            </a:fld>
            <a:endParaRPr lang="it-IT">
              <a:solidFill>
                <a:prstClr val="black"/>
              </a:solidFill>
            </a:endParaRPr>
          </a:p>
        </p:txBody>
      </p:sp>
      <p:sp>
        <p:nvSpPr>
          <p:cNvPr id="4"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5"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8DB71547-DC56-40A0-B51D-B3EC51D61C3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2147867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651908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0282117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5618145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9A22F94A-68A2-4734-ACAE-A720E87727BF}"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89FAFAE-30EB-4CF5-A863-C5258D8EDB98}"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7064929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AD454F2C-F6DE-4EE8-9288-C5BF69A869A8}" type="datetimeFigureOut">
              <a:rPr lang="it-IT">
                <a:solidFill>
                  <a:prstClr val="black"/>
                </a:solidFill>
              </a:rPr>
              <a:pPr>
                <a:defRPr/>
              </a:pPr>
              <a:t>26/03/2018</a:t>
            </a:fld>
            <a:endParaRPr lang="it-IT">
              <a:solidFill>
                <a:prstClr val="black"/>
              </a:solidFill>
            </a:endParaRPr>
          </a:p>
        </p:txBody>
      </p:sp>
      <p:sp>
        <p:nvSpPr>
          <p:cNvPr id="5"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6"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116A5D83-46E5-46A1-8258-F9C8F5285B3C}"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3869278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068C48D3-A17F-4F62-BCBE-75C00191FD2F}" type="datetimeFigureOut">
              <a:rPr lang="it-IT">
                <a:solidFill>
                  <a:prstClr val="black"/>
                </a:solidFill>
              </a:rPr>
              <a:pPr>
                <a:defRPr/>
              </a:pPr>
              <a:t>26/03/2018</a:t>
            </a:fld>
            <a:endParaRPr lang="it-IT">
              <a:solidFill>
                <a:prstClr val="black"/>
              </a:solidFill>
            </a:endParaRPr>
          </a:p>
        </p:txBody>
      </p:sp>
      <p:sp>
        <p:nvSpPr>
          <p:cNvPr id="3"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4"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FB89BE85-B011-4B1E-9F38-191EEA7FE76F}"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92367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1"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7BEDD18A-FF38-44E3-8034-C8DF57A348B9}"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CA228B5A-73CE-46EE-B90E-C3E48E27D625}"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251878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1"/>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p>
        </p:txBody>
      </p:sp>
      <p:sp>
        <p:nvSpPr>
          <p:cNvPr id="4" name="Segnaposto testo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a:xfrm>
            <a:off x="457200" y="6356351"/>
            <a:ext cx="2133600" cy="365125"/>
          </a:xfrm>
          <a:prstGeom prst="rect">
            <a:avLst/>
          </a:prstGeom>
        </p:spPr>
        <p:txBody>
          <a:bodyPr/>
          <a:lstStyle>
            <a:lvl1pPr eaLnBrk="1" fontAlgn="auto" hangingPunct="1">
              <a:spcBef>
                <a:spcPts val="0"/>
              </a:spcBef>
              <a:spcAft>
                <a:spcPts val="0"/>
              </a:spcAft>
              <a:defRPr>
                <a:latin typeface="+mn-lt"/>
              </a:defRPr>
            </a:lvl1pPr>
          </a:lstStyle>
          <a:p>
            <a:pPr>
              <a:defRPr/>
            </a:pPr>
            <a:fld id="{D970E6F5-441A-4010-959A-CA099E9C4042}" type="datetimeFigureOut">
              <a:rPr lang="it-IT">
                <a:solidFill>
                  <a:prstClr val="black"/>
                </a:solidFill>
              </a:rPr>
              <a:pPr>
                <a:defRPr/>
              </a:pPr>
              <a:t>26/03/2018</a:t>
            </a:fld>
            <a:endParaRPr lang="it-IT">
              <a:solidFill>
                <a:prstClr val="black"/>
              </a:solidFill>
            </a:endParaRPr>
          </a:p>
        </p:txBody>
      </p:sp>
      <p:sp>
        <p:nvSpPr>
          <p:cNvPr id="6" name="Segnaposto piè di pagina 4"/>
          <p:cNvSpPr>
            <a:spLocks noGrp="1"/>
          </p:cNvSpPr>
          <p:nvPr>
            <p:ph type="ftr" sz="quarter" idx="11"/>
          </p:nvPr>
        </p:nvSpPr>
        <p:spPr>
          <a:xfrm>
            <a:off x="3124200" y="6356351"/>
            <a:ext cx="28956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it-IT">
              <a:solidFill>
                <a:prstClr val="black"/>
              </a:solidFill>
            </a:endParaRPr>
          </a:p>
        </p:txBody>
      </p:sp>
      <p:sp>
        <p:nvSpPr>
          <p:cNvPr id="7" name="Segnaposto numero diapositiva 5"/>
          <p:cNvSpPr>
            <a:spLocks noGrp="1"/>
          </p:cNvSpPr>
          <p:nvPr>
            <p:ph type="sldNum" sz="quarter" idx="12"/>
          </p:nvPr>
        </p:nvSpPr>
        <p:spPr>
          <a:xfrm>
            <a:off x="6553200" y="6356351"/>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pPr>
            <a:fld id="{7E63C36F-18BF-4B5A-9465-323441C2B061}" type="slidenum">
              <a:rPr lang="it-IT" altLang="it-IT">
                <a:solidFill>
                  <a:prstClr val="black"/>
                </a:solidFill>
              </a:rPr>
              <a:pPr fontAlgn="base">
                <a:spcBef>
                  <a:spcPct val="0"/>
                </a:spcBef>
                <a:spcAft>
                  <a:spcPct val="0"/>
                </a:spcAft>
              </a:pPr>
              <a:t>‹N›</a:t>
            </a:fld>
            <a:endParaRPr lang="it-IT" altLang="it-IT">
              <a:solidFill>
                <a:prstClr val="black"/>
              </a:solidFill>
            </a:endParaRPr>
          </a:p>
        </p:txBody>
      </p:sp>
    </p:spTree>
    <p:extLst>
      <p:ext uri="{BB962C8B-B14F-4D97-AF65-F5344CB8AC3E}">
        <p14:creationId xmlns:p14="http://schemas.microsoft.com/office/powerpoint/2010/main" val="1303127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4.png"/><Relationship Id="rId2" Type="http://schemas.openxmlformats.org/officeDocument/2006/relationships/slideLayout" Target="../slideLayouts/slideLayout46.xml"/><Relationship Id="rId16" Type="http://schemas.openxmlformats.org/officeDocument/2006/relationships/image" Target="../media/image3.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6" Type="http://schemas.openxmlformats.org/officeDocument/2006/relationships/image" Target="../media/image4.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3.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9927127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480720"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623186" y="1"/>
            <a:ext cx="1520813" cy="1049487"/>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117800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0790603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23613355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192837"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5"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6" cstate="print"/>
          <a:srcRect/>
          <a:stretch>
            <a:fillRect/>
          </a:stretch>
        </p:blipFill>
        <p:spPr bwMode="auto">
          <a:xfrm>
            <a:off x="7409786" y="1"/>
            <a:ext cx="1734214" cy="1196751"/>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7"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1193428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32" r:id="rId12"/>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DBEEF4"/>
            </a:gs>
            <a:gs pos="50000">
              <a:srgbClr val="C2D1ED"/>
            </a:gs>
            <a:gs pos="100000">
              <a:srgbClr val="E1E8F5"/>
            </a:gs>
          </a:gsLst>
          <a:lin ang="5400000"/>
        </a:grad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1043608" y="188640"/>
            <a:ext cx="6480720" cy="12954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p>
            <a:pPr lvl="0"/>
            <a:r>
              <a:rPr lang="it-IT" dirty="0"/>
              <a:t>Fare clic per modificare lo stile del titolo</a:t>
            </a:r>
          </a:p>
        </p:txBody>
      </p:sp>
      <p:sp>
        <p:nvSpPr>
          <p:cNvPr id="1027" name="Segnaposto testo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Rettangolo 6"/>
          <p:cNvSpPr/>
          <p:nvPr/>
        </p:nvSpPr>
        <p:spPr>
          <a:xfrm>
            <a:off x="0" y="6524626"/>
            <a:ext cx="9144000" cy="333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b="1" dirty="0">
                <a:solidFill>
                  <a:srgbClr val="4F81BD">
                    <a:lumMod val="50000"/>
                  </a:srgbClr>
                </a:solidFill>
              </a:rPr>
              <a:t>SKYLAB : IL NEUTRINO – UNA TROTTOLA FATTA </a:t>
            </a:r>
            <a:r>
              <a:rPr lang="it-IT" b="1" dirty="0" err="1">
                <a:solidFill>
                  <a:srgbClr val="4F81BD">
                    <a:lumMod val="50000"/>
                  </a:srgbClr>
                </a:solidFill>
              </a:rPr>
              <a:t>DI</a:t>
            </a:r>
            <a:r>
              <a:rPr lang="it-IT" b="1" dirty="0">
                <a:solidFill>
                  <a:srgbClr val="4F81BD">
                    <a:lumMod val="50000"/>
                  </a:srgbClr>
                </a:solidFill>
              </a:rPr>
              <a:t> NULLA</a:t>
            </a:r>
          </a:p>
        </p:txBody>
      </p:sp>
      <p:pic>
        <p:nvPicPr>
          <p:cNvPr id="9" name="Picture 2"/>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0" y="0"/>
            <a:ext cx="899592" cy="849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3" name="Picture 1"/>
          <p:cNvPicPr>
            <a:picLocks noChangeAspect="1" noChangeArrowheads="1"/>
          </p:cNvPicPr>
          <p:nvPr userDrawn="1"/>
        </p:nvPicPr>
        <p:blipFill>
          <a:blip r:embed="rId14" cstate="print"/>
          <a:srcRect/>
          <a:stretch>
            <a:fillRect/>
          </a:stretch>
        </p:blipFill>
        <p:spPr bwMode="auto">
          <a:xfrm>
            <a:off x="0" y="5805264"/>
            <a:ext cx="1722658" cy="1052736"/>
          </a:xfrm>
          <a:prstGeom prst="rect">
            <a:avLst/>
          </a:prstGeom>
          <a:noFill/>
          <a:ln w="9525">
            <a:noFill/>
            <a:miter lim="800000"/>
            <a:headEnd/>
            <a:tailEnd/>
          </a:ln>
        </p:spPr>
      </p:pic>
      <p:pic>
        <p:nvPicPr>
          <p:cNvPr id="28674" name="Picture 2"/>
          <p:cNvPicPr>
            <a:picLocks noChangeAspect="1" noChangeArrowheads="1"/>
          </p:cNvPicPr>
          <p:nvPr userDrawn="1"/>
        </p:nvPicPr>
        <p:blipFill>
          <a:blip r:embed="rId15" cstate="print"/>
          <a:srcRect/>
          <a:stretch>
            <a:fillRect/>
          </a:stretch>
        </p:blipFill>
        <p:spPr bwMode="auto">
          <a:xfrm>
            <a:off x="7623186" y="1"/>
            <a:ext cx="1520813" cy="1049487"/>
          </a:xfrm>
          <a:prstGeom prst="rect">
            <a:avLst/>
          </a:prstGeom>
          <a:noFill/>
          <a:ln w="9525">
            <a:noFill/>
            <a:miter lim="800000"/>
            <a:headEnd/>
            <a:tailEnd/>
          </a:ln>
        </p:spPr>
      </p:pic>
      <p:pic>
        <p:nvPicPr>
          <p:cNvPr id="28675" name="Picture 3"/>
          <p:cNvPicPr>
            <a:picLocks noChangeAspect="1" noChangeArrowheads="1"/>
          </p:cNvPicPr>
          <p:nvPr userDrawn="1"/>
        </p:nvPicPr>
        <p:blipFill>
          <a:blip r:embed="rId16" cstate="print"/>
          <a:srcRect/>
          <a:stretch>
            <a:fillRect/>
          </a:stretch>
        </p:blipFill>
        <p:spPr bwMode="auto">
          <a:xfrm>
            <a:off x="7956376" y="5808514"/>
            <a:ext cx="1187624" cy="1049486"/>
          </a:xfrm>
          <a:prstGeom prst="rect">
            <a:avLst/>
          </a:prstGeom>
          <a:noFill/>
          <a:ln w="9525">
            <a:noFill/>
            <a:miter lim="800000"/>
            <a:headEnd/>
            <a:tailEnd/>
          </a:ln>
        </p:spPr>
      </p:pic>
    </p:spTree>
    <p:extLst>
      <p:ext uri="{BB962C8B-B14F-4D97-AF65-F5344CB8AC3E}">
        <p14:creationId xmlns:p14="http://schemas.microsoft.com/office/powerpoint/2010/main" val="122085867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6.png"/><Relationship Id="rId7"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40.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3.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49.png"/><Relationship Id="rId4" Type="http://schemas.openxmlformats.org/officeDocument/2006/relationships/image" Target="../media/image8.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51.jp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3.png"/><Relationship Id="rId3" Type="http://schemas.openxmlformats.org/officeDocument/2006/relationships/image" Target="../media/image65.png"/><Relationship Id="rId7" Type="http://schemas.openxmlformats.org/officeDocument/2006/relationships/image" Target="../media/image144.png"/><Relationship Id="rId12"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70.png"/><Relationship Id="rId4" Type="http://schemas.openxmlformats.org/officeDocument/2006/relationships/image" Target="../media/image66.png"/><Relationship Id="rId9" Type="http://schemas.openxmlformats.org/officeDocument/2006/relationships/image" Target="../media/image162.png"/></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46.xml"/><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46.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86.png"/></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46.xml"/><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6.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0.xml"/><Relationship Id="rId1" Type="http://schemas.openxmlformats.org/officeDocument/2006/relationships/slideLayout" Target="../slideLayouts/slideLayout50.xml"/><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0.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46.xml"/><Relationship Id="rId5" Type="http://schemas.openxmlformats.org/officeDocument/2006/relationships/image" Target="../media/image96.png"/><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hyperlink" Target="https://www.google.it/url?sa=i&amp;rct=j&amp;q=&amp;esrc=s&amp;source=images&amp;cd=&amp;cad=rja&amp;uact=8&amp;ved=2ahUKEwiQnpSvusTZAhWMYlAKHciKBu0QjRx6BAgAEAY&amp;url=http://www.tadashikoikezeno.it/le-origini/storia-del-giappone-2/&amp;psig=AOvVaw1NGXHtCtnLOy0b-yh1nSIs&amp;ust=1519764429168560" TargetMode="External"/><Relationship Id="rId1" Type="http://schemas.openxmlformats.org/officeDocument/2006/relationships/slideLayout" Target="../slideLayouts/slideLayout46.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6.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13.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3.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image" Target="../media/image118.png"/><Relationship Id="rId4" Type="http://schemas.openxmlformats.org/officeDocument/2006/relationships/image" Target="../media/image117.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5.xml"/><Relationship Id="rId1" Type="http://schemas.openxmlformats.org/officeDocument/2006/relationships/slideLayout" Target="../slideLayouts/slideLayout46.xml"/><Relationship Id="rId6" Type="http://schemas.openxmlformats.org/officeDocument/2006/relationships/image" Target="../media/image122.gif"/><Relationship Id="rId5" Type="http://schemas.openxmlformats.org/officeDocument/2006/relationships/image" Target="../media/image121.gif"/><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6.xml"/><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png"/><Relationship Id="rId1" Type="http://schemas.openxmlformats.org/officeDocument/2006/relationships/slideLayout" Target="../slideLayouts/slideLayout51.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9.xml"/><Relationship Id="rId1" Type="http://schemas.openxmlformats.org/officeDocument/2006/relationships/slideLayout" Target="../slideLayouts/slideLayout51.xml"/><Relationship Id="rId5" Type="http://schemas.openxmlformats.org/officeDocument/2006/relationships/image" Target="../media/image136.jpeg"/><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31.xml"/><Relationship Id="rId1" Type="http://schemas.openxmlformats.org/officeDocument/2006/relationships/slideLayout" Target="../slideLayouts/slideLayout51.xml"/><Relationship Id="rId5" Type="http://schemas.openxmlformats.org/officeDocument/2006/relationships/image" Target="../media/image139.png"/><Relationship Id="rId4" Type="http://schemas.openxmlformats.org/officeDocument/2006/relationships/image" Target="../media/image135.png"/></Relationships>
</file>

<file path=ppt/slides/_rels/slide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51.xml"/><Relationship Id="rId5" Type="http://schemas.openxmlformats.org/officeDocument/2006/relationships/image" Target="../media/image143.png"/><Relationship Id="rId4" Type="http://schemas.openxmlformats.org/officeDocument/2006/relationships/image" Target="../media/image142.pn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4.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5.xm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7.xml"/><Relationship Id="rId1" Type="http://schemas.openxmlformats.org/officeDocument/2006/relationships/slideLayout" Target="../slideLayouts/slideLayout51.xml"/><Relationship Id="rId5" Type="http://schemas.openxmlformats.org/officeDocument/2006/relationships/image" Target="../media/image152.png"/><Relationship Id="rId4" Type="http://schemas.openxmlformats.org/officeDocument/2006/relationships/image" Target="../media/image151.png"/></Relationships>
</file>

<file path=ppt/slides/_rels/slide6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158.jpeg"/></Relationships>
</file>

<file path=ppt/slides/_rels/slide7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2.xml"/><Relationship Id="rId1" Type="http://schemas.openxmlformats.org/officeDocument/2006/relationships/slideLayout" Target="../slideLayouts/slideLayout46.xml"/><Relationship Id="rId5" Type="http://schemas.openxmlformats.org/officeDocument/2006/relationships/image" Target="../media/image161.png"/><Relationship Id="rId4" Type="http://schemas.openxmlformats.org/officeDocument/2006/relationships/image" Target="../media/image160.png"/></Relationships>
</file>

<file path=ppt/slides/_rels/slide7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113.png"/></Relationships>
</file>

<file path=ppt/slides/_rels/slide7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46.xml"/><Relationship Id="rId1" Type="http://schemas.openxmlformats.org/officeDocument/2006/relationships/slideLayout" Target="../slideLayouts/slideLayout46.xml"/><Relationship Id="rId5" Type="http://schemas.openxmlformats.org/officeDocument/2006/relationships/hyperlink" Target="https://it.wikiquote.org/wiki/Albert_Einstein" TargetMode="External"/><Relationship Id="rId4" Type="http://schemas.openxmlformats.org/officeDocument/2006/relationships/image" Target="../media/image167.jpe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71600" y="476672"/>
            <a:ext cx="6336704" cy="1296144"/>
          </a:xfrm>
        </p:spPr>
        <p:txBody>
          <a:bodyPr/>
          <a:lstStyle/>
          <a:p>
            <a:r>
              <a:rPr lang="it-IT" dirty="0">
                <a:solidFill>
                  <a:srgbClr val="FF0000"/>
                </a:solidFill>
              </a:rPr>
              <a:t>Il neutrino: </a:t>
            </a:r>
            <a:br>
              <a:rPr lang="it-IT" dirty="0">
                <a:solidFill>
                  <a:srgbClr val="FF0000"/>
                </a:solidFill>
              </a:rPr>
            </a:br>
            <a:r>
              <a:rPr lang="it-IT" dirty="0">
                <a:solidFill>
                  <a:srgbClr val="FF0000"/>
                </a:solidFill>
              </a:rPr>
              <a:t>una particella fantasma</a:t>
            </a:r>
          </a:p>
        </p:txBody>
      </p:sp>
      <p:sp>
        <p:nvSpPr>
          <p:cNvPr id="3" name="Sottotitolo 2"/>
          <p:cNvSpPr>
            <a:spLocks noGrp="1"/>
          </p:cNvSpPr>
          <p:nvPr>
            <p:ph type="subTitle" idx="1"/>
          </p:nvPr>
        </p:nvSpPr>
        <p:spPr>
          <a:xfrm>
            <a:off x="1547664" y="3717032"/>
            <a:ext cx="6400800" cy="1872208"/>
          </a:xfrm>
        </p:spPr>
        <p:txBody>
          <a:bodyPr/>
          <a:lstStyle/>
          <a:p>
            <a:pPr algn="r"/>
            <a:endParaRPr lang="it-IT" sz="2000" dirty="0">
              <a:solidFill>
                <a:srgbClr val="FF0000"/>
              </a:solidFill>
            </a:endParaRPr>
          </a:p>
          <a:p>
            <a:pPr algn="r"/>
            <a:endParaRPr lang="it-IT" sz="2000" dirty="0">
              <a:solidFill>
                <a:srgbClr val="FF0000"/>
              </a:solidFill>
            </a:endParaRPr>
          </a:p>
        </p:txBody>
      </p:sp>
      <p:sp>
        <p:nvSpPr>
          <p:cNvPr id="4" name="Sottotitolo 2">
            <a:extLst>
              <a:ext uri="{FF2B5EF4-FFF2-40B4-BE49-F238E27FC236}">
                <a16:creationId xmlns:a16="http://schemas.microsoft.com/office/drawing/2014/main" id="{0DB56E94-FDAB-448B-AC45-DF80935800BE}"/>
              </a:ext>
            </a:extLst>
          </p:cNvPr>
          <p:cNvSpPr txBox="1">
            <a:spLocks/>
          </p:cNvSpPr>
          <p:nvPr/>
        </p:nvSpPr>
        <p:spPr bwMode="auto">
          <a:xfrm>
            <a:off x="467544" y="2276872"/>
            <a:ext cx="8676456" cy="35283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ln>
                  <a:solidFill>
                    <a:schemeClr val="tx2">
                      <a:lumMod val="50000"/>
                    </a:schemeClr>
                  </a:solidFill>
                </a:ln>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sz="2800" kern="1200">
                <a:ln>
                  <a:solidFill>
                    <a:schemeClr val="tx2">
                      <a:lumMod val="50000"/>
                    </a:schemeClr>
                  </a:solidFill>
                </a:ln>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sz="2400" kern="1200">
                <a:ln>
                  <a:solidFill>
                    <a:schemeClr val="tx2">
                      <a:lumMod val="50000"/>
                    </a:schemeClr>
                  </a:solidFill>
                </a:ln>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sz="2000" kern="1200">
                <a:ln>
                  <a:solidFill>
                    <a:schemeClr val="tx2">
                      <a:lumMod val="50000"/>
                    </a:schemeClr>
                  </a:solidFill>
                </a:ln>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sz="2000" kern="1200">
                <a:ln>
                  <a:solidFill>
                    <a:schemeClr val="tx2">
                      <a:lumMod val="50000"/>
                    </a:schemeClr>
                  </a:solidFill>
                </a:ln>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it-IT" sz="2000" dirty="0">
                <a:solidFill>
                  <a:srgbClr val="FF0000"/>
                </a:solidFill>
              </a:rPr>
              <a:t>1. L’ipotesi del neutrino e la sua scoperta 		Marco </a:t>
            </a:r>
            <a:r>
              <a:rPr lang="it-IT" sz="2000" dirty="0" err="1">
                <a:solidFill>
                  <a:srgbClr val="FF0000"/>
                </a:solidFill>
              </a:rPr>
              <a:t>Lomasto</a:t>
            </a:r>
            <a:r>
              <a:rPr lang="it-IT" sz="2000" dirty="0">
                <a:solidFill>
                  <a:srgbClr val="FF0000"/>
                </a:solidFill>
              </a:rPr>
              <a:t> 	    4^A</a:t>
            </a:r>
          </a:p>
          <a:p>
            <a:pPr algn="l"/>
            <a:r>
              <a:rPr lang="it-IT" sz="2000" dirty="0">
                <a:solidFill>
                  <a:srgbClr val="FF0000"/>
                </a:solidFill>
              </a:rPr>
              <a:t>2. I neutrini non sono tutti uguali 			Andrea Scotti 	    4^A</a:t>
            </a:r>
          </a:p>
          <a:p>
            <a:pPr algn="l"/>
            <a:r>
              <a:rPr lang="it-IT" sz="2000" dirty="0">
                <a:solidFill>
                  <a:srgbClr val="FF0000"/>
                </a:solidFill>
              </a:rPr>
              <a:t>3. Il problema dei neutrini solari			Andrea Galimberti   4^I</a:t>
            </a:r>
          </a:p>
          <a:p>
            <a:pPr algn="l"/>
            <a:r>
              <a:rPr lang="it-IT" sz="2000" dirty="0">
                <a:solidFill>
                  <a:srgbClr val="FF0000"/>
                </a:solidFill>
              </a:rPr>
              <a:t>4. L’oscillazione dei neutrini			Filippo Beretta          4^E</a:t>
            </a:r>
          </a:p>
          <a:p>
            <a:pPr algn="l"/>
            <a:endParaRPr lang="it-IT" sz="2000" dirty="0">
              <a:solidFill>
                <a:srgbClr val="FF0000"/>
              </a:solidFill>
            </a:endParaRPr>
          </a:p>
          <a:p>
            <a:pPr algn="l"/>
            <a:r>
              <a:rPr lang="it-IT" sz="2000" dirty="0">
                <a:solidFill>
                  <a:srgbClr val="FF0000"/>
                </a:solidFill>
              </a:rPr>
              <a:t>5. Vedere l’oscillazione : Super </a:t>
            </a:r>
            <a:r>
              <a:rPr lang="it-IT" sz="2000" dirty="0" err="1">
                <a:solidFill>
                  <a:srgbClr val="FF0000"/>
                </a:solidFill>
              </a:rPr>
              <a:t>kamiokande</a:t>
            </a:r>
            <a:r>
              <a:rPr lang="it-IT" sz="2000" dirty="0">
                <a:solidFill>
                  <a:srgbClr val="FF0000"/>
                </a:solidFill>
              </a:rPr>
              <a:t>		Marco </a:t>
            </a:r>
            <a:r>
              <a:rPr lang="it-IT" sz="2000" dirty="0" err="1">
                <a:solidFill>
                  <a:srgbClr val="FF0000"/>
                </a:solidFill>
              </a:rPr>
              <a:t>Lin</a:t>
            </a:r>
            <a:r>
              <a:rPr lang="it-IT" sz="2000" dirty="0">
                <a:solidFill>
                  <a:srgbClr val="FF0000"/>
                </a:solidFill>
              </a:rPr>
              <a:t>                  5^B</a:t>
            </a:r>
          </a:p>
          <a:p>
            <a:pPr algn="l"/>
            <a:r>
              <a:rPr lang="it-IT" sz="2000" dirty="0">
                <a:solidFill>
                  <a:srgbClr val="FF0000"/>
                </a:solidFill>
              </a:rPr>
              <a:t>6. Vedere l’oscillazione : CNGS			Alessandro </a:t>
            </a:r>
            <a:r>
              <a:rPr lang="it-IT" sz="2000" dirty="0" err="1">
                <a:solidFill>
                  <a:srgbClr val="FF0000"/>
                </a:solidFill>
              </a:rPr>
              <a:t>Paleari</a:t>
            </a:r>
            <a:r>
              <a:rPr lang="it-IT" sz="2000" dirty="0">
                <a:solidFill>
                  <a:srgbClr val="FF0000"/>
                </a:solidFill>
              </a:rPr>
              <a:t>   5^B</a:t>
            </a:r>
          </a:p>
          <a:p>
            <a:pPr algn="l"/>
            <a:r>
              <a:rPr lang="it-IT" sz="2000" dirty="0">
                <a:solidFill>
                  <a:srgbClr val="FF0000"/>
                </a:solidFill>
              </a:rPr>
              <a:t>7. Il futuro della fisica dei neutrini			Moreno </a:t>
            </a:r>
            <a:r>
              <a:rPr lang="it-IT" sz="2000" dirty="0" err="1">
                <a:solidFill>
                  <a:srgbClr val="FF0000"/>
                </a:solidFill>
              </a:rPr>
              <a:t>Biroli</a:t>
            </a:r>
            <a:r>
              <a:rPr lang="it-IT" sz="2000" dirty="0">
                <a:solidFill>
                  <a:srgbClr val="FF0000"/>
                </a:solidFill>
              </a:rPr>
              <a:t>           5^B</a:t>
            </a:r>
          </a:p>
          <a:p>
            <a:pPr algn="l"/>
            <a:endParaRPr lang="it-IT" sz="2000" dirty="0">
              <a:solidFill>
                <a:srgbClr val="FF0000"/>
              </a:solidFill>
            </a:endParaRPr>
          </a:p>
          <a:p>
            <a:pPr algn="l"/>
            <a:endParaRPr lang="it-IT" sz="2000" dirty="0">
              <a:solidFill>
                <a:srgbClr val="FF0000"/>
              </a:solidFill>
            </a:endParaRPr>
          </a:p>
        </p:txBody>
      </p:sp>
    </p:spTree>
    <p:extLst>
      <p:ext uri="{BB962C8B-B14F-4D97-AF65-F5344CB8AC3E}">
        <p14:creationId xmlns:p14="http://schemas.microsoft.com/office/powerpoint/2010/main" val="3041444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88640"/>
            <a:ext cx="6192688" cy="692696"/>
          </a:xfrm>
        </p:spPr>
        <p:txBody>
          <a:bodyPr/>
          <a:lstStyle/>
          <a:p>
            <a:r>
              <a:rPr lang="it-IT" dirty="0"/>
              <a:t>Catturare i neutrini</a:t>
            </a:r>
          </a:p>
        </p:txBody>
      </p:sp>
      <p:pic>
        <p:nvPicPr>
          <p:cNvPr id="5" name="Picture 3"/>
          <p:cNvPicPr>
            <a:picLocks noChangeAspect="1" noChangeArrowheads="1"/>
          </p:cNvPicPr>
          <p:nvPr/>
        </p:nvPicPr>
        <p:blipFill>
          <a:blip r:embed="rId2" cstate="print"/>
          <a:srcRect/>
          <a:stretch>
            <a:fillRect/>
          </a:stretch>
        </p:blipFill>
        <p:spPr bwMode="auto">
          <a:xfrm>
            <a:off x="755576" y="1628800"/>
            <a:ext cx="3626806" cy="891158"/>
          </a:xfrm>
          <a:prstGeom prst="rect">
            <a:avLst/>
          </a:prstGeom>
          <a:noFill/>
          <a:ln w="25400">
            <a:solidFill>
              <a:srgbClr val="FF0000"/>
            </a:solidFill>
            <a:miter lim="800000"/>
            <a:headEnd/>
            <a:tailEnd/>
          </a:ln>
        </p:spPr>
      </p:pic>
      <p:sp>
        <p:nvSpPr>
          <p:cNvPr id="6" name="CasellaDiTesto 5"/>
          <p:cNvSpPr txBox="1"/>
          <p:nvPr/>
        </p:nvSpPr>
        <p:spPr>
          <a:xfrm>
            <a:off x="755576" y="1124744"/>
            <a:ext cx="6840760" cy="461665"/>
          </a:xfrm>
          <a:prstGeom prst="rect">
            <a:avLst/>
          </a:prstGeom>
          <a:noFill/>
        </p:spPr>
        <p:txBody>
          <a:bodyPr wrap="square" rtlCol="0">
            <a:spAutoFit/>
          </a:bodyPr>
          <a:lstStyle/>
          <a:p>
            <a:r>
              <a:rPr lang="it-IT" sz="2400" b="1" dirty="0"/>
              <a:t>L’idea è di Pontecorvo:  decadimento beta inverso</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2" name="CasellaDiTesto 11"/>
          <p:cNvSpPr txBox="1"/>
          <p:nvPr/>
        </p:nvSpPr>
        <p:spPr>
          <a:xfrm>
            <a:off x="6588224" y="1976863"/>
            <a:ext cx="2016224" cy="1200329"/>
          </a:xfrm>
          <a:prstGeom prst="rect">
            <a:avLst/>
          </a:prstGeom>
          <a:noFill/>
          <a:ln w="38100">
            <a:solidFill>
              <a:srgbClr val="FF0000"/>
            </a:solidFill>
          </a:ln>
        </p:spPr>
        <p:txBody>
          <a:bodyPr wrap="square" rtlCol="0">
            <a:spAutoFit/>
          </a:bodyPr>
          <a:lstStyle/>
          <a:p>
            <a:r>
              <a:rPr lang="it-IT" b="1" dirty="0"/>
              <a:t>Prodotti in molti processi. Non sarebbero dei buoni indicatori</a:t>
            </a:r>
          </a:p>
        </p:txBody>
      </p:sp>
      <p:sp>
        <p:nvSpPr>
          <p:cNvPr id="19" name="CasellaDiTesto 18"/>
          <p:cNvSpPr txBox="1"/>
          <p:nvPr/>
        </p:nvSpPr>
        <p:spPr>
          <a:xfrm>
            <a:off x="5724128" y="3645024"/>
            <a:ext cx="3240360" cy="923330"/>
          </a:xfrm>
          <a:prstGeom prst="rect">
            <a:avLst/>
          </a:prstGeom>
          <a:noFill/>
          <a:ln w="38100">
            <a:solidFill>
              <a:srgbClr val="FF0000"/>
            </a:solidFill>
          </a:ln>
        </p:spPr>
        <p:txBody>
          <a:bodyPr wrap="square" rtlCol="0">
            <a:spAutoFit/>
          </a:bodyPr>
          <a:lstStyle/>
          <a:p>
            <a:pPr algn="just"/>
            <a:r>
              <a:rPr lang="it-IT" b="1" dirty="0"/>
              <a:t>Se </a:t>
            </a:r>
            <a:r>
              <a:rPr lang="it-IT" b="1" dirty="0" err="1"/>
              <a:t>radiattivo</a:t>
            </a:r>
            <a:r>
              <a:rPr lang="it-IT" b="1" dirty="0"/>
              <a:t> se ne potrebbe rilevare la presenza non appena decade (</a:t>
            </a:r>
            <a:r>
              <a:rPr lang="it-IT" b="1" dirty="0">
                <a:sym typeface="Symbol"/>
              </a:rPr>
              <a:t> abbastanza grande)</a:t>
            </a:r>
            <a:r>
              <a:rPr lang="it-IT" b="1" dirty="0"/>
              <a:t> </a:t>
            </a:r>
          </a:p>
        </p:txBody>
      </p:sp>
      <p:sp>
        <p:nvSpPr>
          <p:cNvPr id="21" name="CasellaDiTesto 20"/>
          <p:cNvSpPr txBox="1"/>
          <p:nvPr/>
        </p:nvSpPr>
        <p:spPr>
          <a:xfrm>
            <a:off x="251520" y="3861048"/>
            <a:ext cx="4932040" cy="1200329"/>
          </a:xfrm>
          <a:prstGeom prst="rect">
            <a:avLst/>
          </a:prstGeom>
          <a:noFill/>
        </p:spPr>
        <p:txBody>
          <a:bodyPr wrap="square" rtlCol="0">
            <a:spAutoFit/>
          </a:bodyPr>
          <a:lstStyle/>
          <a:p>
            <a:r>
              <a:rPr lang="it-IT" b="1" dirty="0"/>
              <a:t>Sorgente intensa di neutrini : rettori nucleari !</a:t>
            </a:r>
          </a:p>
          <a:p>
            <a:r>
              <a:rPr lang="it-IT" b="1" dirty="0"/>
              <a:t>Materiale non troppo costoso : grandi quantità</a:t>
            </a:r>
          </a:p>
          <a:p>
            <a:r>
              <a:rPr lang="it-IT" b="1" dirty="0"/>
              <a:t>Nucleo prodotto radioattivo e di facile estrazione</a:t>
            </a:r>
          </a:p>
          <a:p>
            <a:r>
              <a:rPr lang="it-IT" b="1" dirty="0"/>
              <a:t>Necessaria schermatura da raggi cosmici</a:t>
            </a:r>
          </a:p>
        </p:txBody>
      </p:sp>
      <p:pic>
        <p:nvPicPr>
          <p:cNvPr id="1028" name="Picture 4"/>
          <p:cNvPicPr>
            <a:picLocks noChangeAspect="1" noChangeArrowheads="1"/>
          </p:cNvPicPr>
          <p:nvPr/>
        </p:nvPicPr>
        <p:blipFill>
          <a:blip r:embed="rId3" cstate="print"/>
          <a:srcRect/>
          <a:stretch>
            <a:fillRect/>
          </a:stretch>
        </p:blipFill>
        <p:spPr bwMode="auto">
          <a:xfrm>
            <a:off x="2771800" y="5164776"/>
            <a:ext cx="3528392" cy="565360"/>
          </a:xfrm>
          <a:prstGeom prst="rect">
            <a:avLst/>
          </a:prstGeom>
          <a:noFill/>
          <a:ln w="25400">
            <a:solidFill>
              <a:srgbClr val="FF0000"/>
            </a:solid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2751770" y="5833535"/>
            <a:ext cx="4216524" cy="542125"/>
          </a:xfrm>
          <a:prstGeom prst="rect">
            <a:avLst/>
          </a:prstGeom>
          <a:noFill/>
          <a:ln w="25400">
            <a:solidFill>
              <a:srgbClr val="FF0000"/>
            </a:solidFill>
            <a:miter lim="800000"/>
            <a:headEnd/>
            <a:tailEnd/>
          </a:ln>
        </p:spPr>
      </p:pic>
      <p:pic>
        <p:nvPicPr>
          <p:cNvPr id="4" name="Immagine 3">
            <a:extLst>
              <a:ext uri="{FF2B5EF4-FFF2-40B4-BE49-F238E27FC236}">
                <a16:creationId xmlns:a16="http://schemas.microsoft.com/office/drawing/2014/main" id="{B3E795CF-4D1C-4566-B4E3-4C9EC0597EB7}"/>
              </a:ext>
            </a:extLst>
          </p:cNvPr>
          <p:cNvPicPr>
            <a:picLocks noChangeAspect="1"/>
          </p:cNvPicPr>
          <p:nvPr/>
        </p:nvPicPr>
        <p:blipFill>
          <a:blip r:embed="rId5"/>
          <a:stretch>
            <a:fillRect/>
          </a:stretch>
        </p:blipFill>
        <p:spPr>
          <a:xfrm>
            <a:off x="746981" y="2663893"/>
            <a:ext cx="3635401" cy="1128638"/>
          </a:xfrm>
          <a:prstGeom prst="rect">
            <a:avLst/>
          </a:prstGeom>
          <a:ln w="38100">
            <a:solidFill>
              <a:srgbClr val="FF0000"/>
            </a:solidFill>
          </a:ln>
        </p:spPr>
      </p:pic>
      <p:cxnSp>
        <p:nvCxnSpPr>
          <p:cNvPr id="13" name="Connettore 2 12"/>
          <p:cNvCxnSpPr>
            <a:cxnSpLocks/>
            <a:endCxn id="19" idx="1"/>
          </p:cNvCxnSpPr>
          <p:nvPr/>
        </p:nvCxnSpPr>
        <p:spPr>
          <a:xfrm>
            <a:off x="3059832" y="3366154"/>
            <a:ext cx="2664296" cy="740535"/>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Connettore 2 10"/>
          <p:cNvCxnSpPr>
            <a:cxnSpLocks/>
          </p:cNvCxnSpPr>
          <p:nvPr/>
        </p:nvCxnSpPr>
        <p:spPr>
          <a:xfrm flipV="1">
            <a:off x="3995936" y="2708920"/>
            <a:ext cx="2304256" cy="4682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079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87624" y="188640"/>
            <a:ext cx="6192688" cy="1080120"/>
          </a:xfrm>
        </p:spPr>
        <p:txBody>
          <a:bodyPr/>
          <a:lstStyle/>
          <a:p>
            <a:r>
              <a:rPr lang="it-IT" dirty="0" err="1"/>
              <a:t>Reines</a:t>
            </a:r>
            <a:r>
              <a:rPr lang="it-IT" dirty="0"/>
              <a:t> – </a:t>
            </a:r>
            <a:r>
              <a:rPr lang="it-IT" dirty="0" err="1"/>
              <a:t>Cowan</a:t>
            </a:r>
            <a:r>
              <a:rPr lang="it-IT" dirty="0"/>
              <a:t>:</a:t>
            </a:r>
            <a:br>
              <a:rPr lang="it-IT" dirty="0"/>
            </a:br>
            <a:r>
              <a:rPr lang="it-IT" sz="2800" dirty="0"/>
              <a:t>La tecnica della coincidenza ritardata</a:t>
            </a:r>
          </a:p>
        </p:txBody>
      </p:sp>
      <p:pic>
        <p:nvPicPr>
          <p:cNvPr id="1026" name="Picture 2"/>
          <p:cNvPicPr>
            <a:picLocks noChangeAspect="1" noChangeArrowheads="1"/>
          </p:cNvPicPr>
          <p:nvPr/>
        </p:nvPicPr>
        <p:blipFill>
          <a:blip r:embed="rId3" cstate="print"/>
          <a:srcRect/>
          <a:stretch>
            <a:fillRect/>
          </a:stretch>
        </p:blipFill>
        <p:spPr bwMode="auto">
          <a:xfrm>
            <a:off x="3203848" y="1844824"/>
            <a:ext cx="2343150" cy="581025"/>
          </a:xfrm>
          <a:prstGeom prst="rect">
            <a:avLst/>
          </a:prstGeom>
          <a:noFill/>
          <a:ln w="25400">
            <a:solidFill>
              <a:srgbClr val="FF0000"/>
            </a:solid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292080" y="3573016"/>
            <a:ext cx="2362200" cy="561975"/>
          </a:xfrm>
          <a:prstGeom prst="rect">
            <a:avLst/>
          </a:prstGeom>
          <a:noFill/>
          <a:ln w="25400">
            <a:solidFill>
              <a:srgbClr val="FF0000"/>
            </a:solid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292080" y="4221088"/>
            <a:ext cx="2371725" cy="1266825"/>
          </a:xfrm>
          <a:prstGeom prst="rect">
            <a:avLst/>
          </a:prstGeom>
          <a:noFill/>
          <a:ln w="25400">
            <a:solidFill>
              <a:srgbClr val="FF0000"/>
            </a:solidFill>
            <a:miter lim="800000"/>
            <a:headEnd/>
            <a:tailEnd/>
          </a:ln>
        </p:spPr>
      </p:pic>
      <p:sp>
        <p:nvSpPr>
          <p:cNvPr id="10" name="CasellaDiTesto 9"/>
          <p:cNvSpPr txBox="1"/>
          <p:nvPr/>
        </p:nvSpPr>
        <p:spPr>
          <a:xfrm>
            <a:off x="5148064" y="5445224"/>
            <a:ext cx="3744416" cy="646331"/>
          </a:xfrm>
          <a:prstGeom prst="rect">
            <a:avLst/>
          </a:prstGeom>
          <a:noFill/>
        </p:spPr>
        <p:txBody>
          <a:bodyPr wrap="square" rtlCol="0">
            <a:spAutoFit/>
          </a:bodyPr>
          <a:lstStyle/>
          <a:p>
            <a:r>
              <a:rPr lang="it-IT" b="1" dirty="0">
                <a:solidFill>
                  <a:srgbClr val="FF0000"/>
                </a:solidFill>
              </a:rPr>
              <a:t>Segnali di luce in coincidenza a 180 °</a:t>
            </a:r>
          </a:p>
          <a:p>
            <a:r>
              <a:rPr lang="it-IT" b="1" dirty="0" err="1">
                <a:solidFill>
                  <a:srgbClr val="FF0000"/>
                </a:solidFill>
              </a:rPr>
              <a:t>Ey</a:t>
            </a:r>
            <a:r>
              <a:rPr lang="it-IT" b="1" dirty="0">
                <a:solidFill>
                  <a:srgbClr val="FF0000"/>
                </a:solidFill>
              </a:rPr>
              <a:t> = 0.511 </a:t>
            </a:r>
            <a:r>
              <a:rPr lang="it-IT" b="1" dirty="0" err="1">
                <a:solidFill>
                  <a:srgbClr val="FF0000"/>
                </a:solidFill>
              </a:rPr>
              <a:t>Mev</a:t>
            </a:r>
            <a:endParaRPr lang="it-IT" b="1" dirty="0">
              <a:solidFill>
                <a:srgbClr val="FF0000"/>
              </a:solidFill>
            </a:endParaRPr>
          </a:p>
        </p:txBody>
      </p:sp>
      <p:pic>
        <p:nvPicPr>
          <p:cNvPr id="1029" name="Picture 5"/>
          <p:cNvPicPr>
            <a:picLocks noChangeAspect="1" noChangeArrowheads="1"/>
          </p:cNvPicPr>
          <p:nvPr/>
        </p:nvPicPr>
        <p:blipFill>
          <a:blip r:embed="rId6" cstate="print"/>
          <a:srcRect/>
          <a:stretch>
            <a:fillRect/>
          </a:stretch>
        </p:blipFill>
        <p:spPr bwMode="auto">
          <a:xfrm>
            <a:off x="1403648" y="3573016"/>
            <a:ext cx="3028950" cy="590550"/>
          </a:xfrm>
          <a:prstGeom prst="rect">
            <a:avLst/>
          </a:prstGeom>
          <a:noFill/>
          <a:ln w="25400">
            <a:solidFill>
              <a:srgbClr val="FF0000"/>
            </a:solidFill>
            <a:miter lim="800000"/>
            <a:headEnd/>
            <a:tailEnd/>
          </a:ln>
        </p:spPr>
      </p:pic>
      <p:cxnSp>
        <p:nvCxnSpPr>
          <p:cNvPr id="12" name="Connettore 2 11"/>
          <p:cNvCxnSpPr/>
          <p:nvPr/>
        </p:nvCxnSpPr>
        <p:spPr>
          <a:xfrm flipH="1">
            <a:off x="3059832" y="2276872"/>
            <a:ext cx="1512168" cy="12241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07504" y="4405014"/>
            <a:ext cx="3096344" cy="923330"/>
          </a:xfrm>
          <a:prstGeom prst="rect">
            <a:avLst/>
          </a:prstGeom>
          <a:noFill/>
        </p:spPr>
        <p:txBody>
          <a:bodyPr wrap="square" rtlCol="0">
            <a:spAutoFit/>
          </a:bodyPr>
          <a:lstStyle/>
          <a:p>
            <a:r>
              <a:rPr lang="it-IT" dirty="0"/>
              <a:t>Ritardo di 5</a:t>
            </a:r>
            <a:r>
              <a:rPr lang="it-IT" dirty="0">
                <a:sym typeface="Symbol"/>
              </a:rPr>
              <a:t>s  (cattura neutronica ritardata per </a:t>
            </a:r>
            <a:r>
              <a:rPr lang="it-IT" dirty="0" err="1">
                <a:sym typeface="Symbol"/>
              </a:rPr>
              <a:t>termalizzazione</a:t>
            </a:r>
            <a:r>
              <a:rPr lang="it-IT" dirty="0">
                <a:sym typeface="Symbol"/>
              </a:rPr>
              <a:t> dei neutroni)</a:t>
            </a:r>
            <a:endParaRPr lang="it-IT" dirty="0"/>
          </a:p>
        </p:txBody>
      </p:sp>
      <p:sp>
        <p:nvSpPr>
          <p:cNvPr id="19" name="CasellaDiTesto 18"/>
          <p:cNvSpPr txBox="1"/>
          <p:nvPr/>
        </p:nvSpPr>
        <p:spPr>
          <a:xfrm>
            <a:off x="1691680" y="5445224"/>
            <a:ext cx="3672408" cy="923330"/>
          </a:xfrm>
          <a:prstGeom prst="rect">
            <a:avLst/>
          </a:prstGeom>
          <a:noFill/>
        </p:spPr>
        <p:txBody>
          <a:bodyPr wrap="square" rtlCol="0">
            <a:spAutoFit/>
          </a:bodyPr>
          <a:lstStyle/>
          <a:p>
            <a:r>
              <a:rPr lang="it-IT" b="1" dirty="0">
                <a:solidFill>
                  <a:srgbClr val="FF0000"/>
                </a:solidFill>
              </a:rPr>
              <a:t>Segnale di luce ritardato di 5</a:t>
            </a:r>
            <a:r>
              <a:rPr lang="it-IT" b="1" dirty="0">
                <a:solidFill>
                  <a:srgbClr val="FF0000"/>
                </a:solidFill>
                <a:sym typeface="Symbol"/>
              </a:rPr>
              <a:t> s  ad energia tipica della </a:t>
            </a:r>
            <a:r>
              <a:rPr lang="it-IT" b="1" dirty="0" err="1">
                <a:solidFill>
                  <a:srgbClr val="FF0000"/>
                </a:solidFill>
                <a:sym typeface="Symbol"/>
              </a:rPr>
              <a:t>diseccitazione</a:t>
            </a:r>
            <a:r>
              <a:rPr lang="it-IT" b="1" dirty="0">
                <a:solidFill>
                  <a:srgbClr val="FF0000"/>
                </a:solidFill>
                <a:sym typeface="Symbol"/>
              </a:rPr>
              <a:t> del Cadmio  (9 </a:t>
            </a:r>
            <a:r>
              <a:rPr lang="it-IT" b="1" dirty="0" err="1">
                <a:solidFill>
                  <a:srgbClr val="FF0000"/>
                </a:solidFill>
                <a:sym typeface="Symbol"/>
              </a:rPr>
              <a:t>Mev</a:t>
            </a:r>
            <a:r>
              <a:rPr lang="it-IT" b="1" dirty="0">
                <a:solidFill>
                  <a:srgbClr val="FF0000"/>
                </a:solidFill>
                <a:sym typeface="Symbol"/>
              </a:rPr>
              <a:t>)</a:t>
            </a:r>
            <a:endParaRPr lang="it-IT" b="1" dirty="0">
              <a:solidFill>
                <a:srgbClr val="FF0000"/>
              </a:solidFill>
            </a:endParaRPr>
          </a:p>
        </p:txBody>
      </p:sp>
      <p:cxnSp>
        <p:nvCxnSpPr>
          <p:cNvPr id="6" name="Connettore 2 5"/>
          <p:cNvCxnSpPr/>
          <p:nvPr/>
        </p:nvCxnSpPr>
        <p:spPr>
          <a:xfrm>
            <a:off x="5220072" y="2276872"/>
            <a:ext cx="1080120" cy="122413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1" name="Picture 7" descr="Frederick Reines.jpg"/>
          <p:cNvPicPr>
            <a:picLocks noChangeAspect="1" noChangeArrowheads="1"/>
          </p:cNvPicPr>
          <p:nvPr/>
        </p:nvPicPr>
        <p:blipFill>
          <a:blip r:embed="rId7" cstate="print"/>
          <a:srcRect/>
          <a:stretch>
            <a:fillRect/>
          </a:stretch>
        </p:blipFill>
        <p:spPr bwMode="auto">
          <a:xfrm>
            <a:off x="0" y="1628800"/>
            <a:ext cx="1408155" cy="1728192"/>
          </a:xfrm>
          <a:prstGeom prst="rect">
            <a:avLst/>
          </a:prstGeom>
          <a:noFill/>
        </p:spPr>
      </p:pic>
      <p:pic>
        <p:nvPicPr>
          <p:cNvPr id="1032" name="Picture 8"/>
          <p:cNvPicPr>
            <a:picLocks noChangeAspect="1" noChangeArrowheads="1"/>
          </p:cNvPicPr>
          <p:nvPr/>
        </p:nvPicPr>
        <p:blipFill>
          <a:blip r:embed="rId8" cstate="print"/>
          <a:srcRect/>
          <a:stretch>
            <a:fillRect/>
          </a:stretch>
        </p:blipFill>
        <p:spPr bwMode="auto">
          <a:xfrm>
            <a:off x="7667625" y="1484784"/>
            <a:ext cx="1476375" cy="1905000"/>
          </a:xfrm>
          <a:prstGeom prst="rect">
            <a:avLst/>
          </a:prstGeom>
          <a:noFill/>
          <a:ln w="9525">
            <a:noFill/>
            <a:miter lim="800000"/>
            <a:headEnd/>
            <a:tailEnd/>
          </a:ln>
        </p:spPr>
      </p:pic>
      <p:sp>
        <p:nvSpPr>
          <p:cNvPr id="3" name="CasellaDiTesto 2">
            <a:extLst>
              <a:ext uri="{FF2B5EF4-FFF2-40B4-BE49-F238E27FC236}">
                <a16:creationId xmlns:a16="http://schemas.microsoft.com/office/drawing/2014/main" id="{8B4EA63D-BAA0-4D8B-89CC-2DE8F95F9402}"/>
              </a:ext>
            </a:extLst>
          </p:cNvPr>
          <p:cNvSpPr txBox="1"/>
          <p:nvPr/>
        </p:nvSpPr>
        <p:spPr>
          <a:xfrm>
            <a:off x="1708583" y="2798075"/>
            <a:ext cx="1800200" cy="276999"/>
          </a:xfrm>
          <a:prstGeom prst="rect">
            <a:avLst/>
          </a:prstGeom>
          <a:noFill/>
        </p:spPr>
        <p:txBody>
          <a:bodyPr wrap="square" rtlCol="0">
            <a:spAutoFit/>
          </a:bodyPr>
          <a:lstStyle/>
          <a:p>
            <a:endParaRPr lang="it-IT" sz="1200" dirty="0"/>
          </a:p>
        </p:txBody>
      </p:sp>
      <p:cxnSp>
        <p:nvCxnSpPr>
          <p:cNvPr id="5" name="Connettore 2 4">
            <a:extLst>
              <a:ext uri="{FF2B5EF4-FFF2-40B4-BE49-F238E27FC236}">
                <a16:creationId xmlns:a16="http://schemas.microsoft.com/office/drawing/2014/main" id="{72D359B3-0131-4111-A02B-31478788F630}"/>
              </a:ext>
            </a:extLst>
          </p:cNvPr>
          <p:cNvCxnSpPr/>
          <p:nvPr/>
        </p:nvCxnSpPr>
        <p:spPr>
          <a:xfrm>
            <a:off x="4015383" y="4072111"/>
            <a:ext cx="360040"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F9E1F861-E5E9-44DA-B32C-A9E418C3251E}"/>
              </a:ext>
            </a:extLst>
          </p:cNvPr>
          <p:cNvSpPr txBox="1"/>
          <p:nvPr/>
        </p:nvSpPr>
        <p:spPr>
          <a:xfrm>
            <a:off x="3220405" y="4725144"/>
            <a:ext cx="1800200" cy="523220"/>
          </a:xfrm>
          <a:prstGeom prst="rect">
            <a:avLst/>
          </a:prstGeom>
          <a:noFill/>
        </p:spPr>
        <p:txBody>
          <a:bodyPr wrap="square" rtlCol="0">
            <a:spAutoFit/>
          </a:bodyPr>
          <a:lstStyle/>
          <a:p>
            <a:r>
              <a:rPr lang="it-IT" sz="1400" dirty="0"/>
              <a:t>Convertiti in fotoni da liquido scintillatore</a:t>
            </a:r>
          </a:p>
        </p:txBody>
      </p:sp>
      <p:pic>
        <p:nvPicPr>
          <p:cNvPr id="17" name="Picture 2">
            <a:hlinkClick r:id="rId9" action="ppaction://hlinksldjump"/>
          </p:cNvPr>
          <p:cNvPicPr>
            <a:picLocks noChangeAspect="1" noChangeArrowheads="1"/>
          </p:cNvPicPr>
          <p:nvPr/>
        </p:nvPicPr>
        <p:blipFill>
          <a:blip r:embed="rId10" cstate="print"/>
          <a:srcRect/>
          <a:stretch>
            <a:fillRect/>
          </a:stretch>
        </p:blipFill>
        <p:spPr bwMode="auto">
          <a:xfrm>
            <a:off x="7781779" y="3937014"/>
            <a:ext cx="1248066" cy="935999"/>
          </a:xfrm>
          <a:prstGeom prst="rect">
            <a:avLst/>
          </a:prstGeom>
          <a:noFill/>
          <a:ln w="9525">
            <a:noFill/>
            <a:miter lim="800000"/>
            <a:headEnd/>
            <a:tailEnd/>
          </a:ln>
        </p:spPr>
      </p:pic>
    </p:spTree>
    <p:extLst>
      <p:ext uri="{BB962C8B-B14F-4D97-AF65-F5344CB8AC3E}">
        <p14:creationId xmlns:p14="http://schemas.microsoft.com/office/powerpoint/2010/main" val="2925635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908720"/>
          </a:xfrm>
        </p:spPr>
        <p:txBody>
          <a:bodyPr/>
          <a:lstStyle/>
          <a:p>
            <a:r>
              <a:rPr lang="it-IT" dirty="0"/>
              <a:t>Annichilazione</a:t>
            </a:r>
          </a:p>
        </p:txBody>
      </p:sp>
      <p:sp>
        <p:nvSpPr>
          <p:cNvPr id="7" name="Rettangolo 6"/>
          <p:cNvSpPr/>
          <p:nvPr/>
        </p:nvSpPr>
        <p:spPr>
          <a:xfrm>
            <a:off x="2195736" y="1398380"/>
            <a:ext cx="4620806" cy="923326"/>
          </a:xfrm>
          <a:prstGeom prst="rect">
            <a:avLst/>
          </a:prstGeom>
          <a:noFill/>
        </p:spPr>
        <p:txBody>
          <a:bodyPr wrap="none" lIns="91435" tIns="45718" rIns="91435" bIns="45718">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it-IT"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 = mc</a:t>
            </a:r>
            <a:r>
              <a:rPr lang="it-IT" sz="5400" b="1"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    </a:t>
            </a:r>
            <a:r>
              <a:rPr lang="it-IT"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(1905)</a:t>
            </a:r>
            <a:endParaRPr lang="it-IT" sz="5400" b="1" spc="50" baseline="3000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CasellaDiTesto 8"/>
          <p:cNvSpPr txBox="1"/>
          <p:nvPr/>
        </p:nvSpPr>
        <p:spPr>
          <a:xfrm>
            <a:off x="5868144" y="2512144"/>
            <a:ext cx="3096344" cy="830993"/>
          </a:xfrm>
          <a:prstGeom prst="rect">
            <a:avLst/>
          </a:prstGeom>
          <a:noFill/>
        </p:spPr>
        <p:txBody>
          <a:bodyPr wrap="square" lIns="91435" tIns="45718" rIns="91435" bIns="45718" rtlCol="0">
            <a:spAutoFit/>
          </a:bodyPr>
          <a:lstStyle/>
          <a:p>
            <a:r>
              <a:rPr lang="it-IT" sz="4800" dirty="0" err="1"/>
              <a:t>e</a:t>
            </a:r>
            <a:r>
              <a:rPr lang="it-IT" sz="4800" baseline="30000" dirty="0" err="1"/>
              <a:t>+</a:t>
            </a:r>
            <a:r>
              <a:rPr lang="it-IT" sz="4800" dirty="0"/>
              <a:t>   +   e</a:t>
            </a:r>
            <a:r>
              <a:rPr lang="it-IT" sz="4800" baseline="30000" dirty="0"/>
              <a:t>-</a:t>
            </a:r>
            <a:r>
              <a:rPr lang="it-IT" sz="4800" dirty="0"/>
              <a:t>   </a:t>
            </a:r>
          </a:p>
        </p:txBody>
      </p:sp>
      <p:pic>
        <p:nvPicPr>
          <p:cNvPr id="1026" name="Picture 2"/>
          <p:cNvPicPr>
            <a:picLocks noChangeAspect="1" noChangeArrowheads="1"/>
          </p:cNvPicPr>
          <p:nvPr/>
        </p:nvPicPr>
        <p:blipFill>
          <a:blip r:embed="rId3" cstate="print"/>
          <a:srcRect/>
          <a:stretch>
            <a:fillRect/>
          </a:stretch>
        </p:blipFill>
        <p:spPr bwMode="auto">
          <a:xfrm>
            <a:off x="395536" y="2420993"/>
            <a:ext cx="5184576" cy="3888221"/>
          </a:xfrm>
          <a:prstGeom prst="rect">
            <a:avLst/>
          </a:prstGeom>
          <a:noFill/>
          <a:ln w="9525">
            <a:noFill/>
            <a:miter lim="800000"/>
            <a:headEnd/>
            <a:tailEnd/>
          </a:ln>
        </p:spPr>
      </p:pic>
      <p:sp>
        <p:nvSpPr>
          <p:cNvPr id="15" name="Freccia in giù 14"/>
          <p:cNvSpPr/>
          <p:nvPr/>
        </p:nvSpPr>
        <p:spPr>
          <a:xfrm>
            <a:off x="6660233" y="3501008"/>
            <a:ext cx="864096" cy="86409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35" tIns="45718" rIns="91435" bIns="45718" rtlCol="0" anchor="ctr"/>
          <a:lstStyle/>
          <a:p>
            <a:pPr algn="ctr"/>
            <a:endParaRPr lang="it-IT"/>
          </a:p>
        </p:txBody>
      </p:sp>
      <p:sp>
        <p:nvSpPr>
          <p:cNvPr id="16" name="CasellaDiTesto 15"/>
          <p:cNvSpPr txBox="1"/>
          <p:nvPr/>
        </p:nvSpPr>
        <p:spPr>
          <a:xfrm>
            <a:off x="6084169" y="4365103"/>
            <a:ext cx="2016224" cy="1015659"/>
          </a:xfrm>
          <a:prstGeom prst="rect">
            <a:avLst/>
          </a:prstGeom>
          <a:noFill/>
        </p:spPr>
        <p:txBody>
          <a:bodyPr wrap="square" lIns="91435" tIns="45718" rIns="91435" bIns="45718" rtlCol="0">
            <a:spAutoFit/>
          </a:bodyPr>
          <a:lstStyle/>
          <a:p>
            <a:r>
              <a:rPr lang="it-IT" sz="4800" dirty="0">
                <a:sym typeface="Symbol"/>
              </a:rPr>
              <a:t>  </a:t>
            </a:r>
            <a:r>
              <a:rPr lang="it-IT" sz="6000" dirty="0">
                <a:sym typeface="Symbol"/>
              </a:rPr>
              <a:t> + </a:t>
            </a:r>
            <a:endParaRPr lang="it-IT" sz="6000" dirty="0"/>
          </a:p>
        </p:txBody>
      </p:sp>
      <p:sp>
        <p:nvSpPr>
          <p:cNvPr id="3" name="Freccia circolare in su 2">
            <a:hlinkClick r:id="rId4" action="ppaction://hlinksldjump"/>
          </p:cNvPr>
          <p:cNvSpPr/>
          <p:nvPr/>
        </p:nvSpPr>
        <p:spPr>
          <a:xfrm>
            <a:off x="8232330" y="1427995"/>
            <a:ext cx="720080" cy="432048"/>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Tree>
    <p:extLst>
      <p:ext uri="{BB962C8B-B14F-4D97-AF65-F5344CB8AC3E}">
        <p14:creationId xmlns:p14="http://schemas.microsoft.com/office/powerpoint/2010/main" val="44893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5976664" cy="936104"/>
          </a:xfrm>
        </p:spPr>
        <p:txBody>
          <a:bodyPr/>
          <a:lstStyle/>
          <a:p>
            <a:r>
              <a:rPr lang="it-IT" sz="2800" dirty="0"/>
              <a:t>1953: Project Poltergeist</a:t>
            </a:r>
            <a:br>
              <a:rPr lang="it-IT" sz="3600" dirty="0"/>
            </a:br>
            <a:r>
              <a:rPr lang="it-IT" sz="3600" dirty="0"/>
              <a:t>L’apparato sperimentale</a:t>
            </a:r>
          </a:p>
        </p:txBody>
      </p:sp>
      <p:pic>
        <p:nvPicPr>
          <p:cNvPr id="41987" name="Picture 3"/>
          <p:cNvPicPr>
            <a:picLocks noChangeAspect="1" noChangeArrowheads="1"/>
          </p:cNvPicPr>
          <p:nvPr/>
        </p:nvPicPr>
        <p:blipFill>
          <a:blip r:embed="rId2" cstate="print"/>
          <a:srcRect/>
          <a:stretch>
            <a:fillRect/>
          </a:stretch>
        </p:blipFill>
        <p:spPr bwMode="auto">
          <a:xfrm>
            <a:off x="323528" y="1196752"/>
            <a:ext cx="6696744" cy="3603795"/>
          </a:xfrm>
          <a:prstGeom prst="rect">
            <a:avLst/>
          </a:prstGeom>
          <a:noFill/>
          <a:ln w="38100">
            <a:solidFill>
              <a:srgbClr val="FF0000"/>
            </a:solidFill>
            <a:miter lim="800000"/>
            <a:headEnd/>
            <a:tailEnd/>
          </a:ln>
        </p:spPr>
      </p:pic>
      <p:sp>
        <p:nvSpPr>
          <p:cNvPr id="6" name="CasellaDiTesto 5"/>
          <p:cNvSpPr txBox="1"/>
          <p:nvPr/>
        </p:nvSpPr>
        <p:spPr>
          <a:xfrm>
            <a:off x="251062" y="4798893"/>
            <a:ext cx="8892480" cy="646331"/>
          </a:xfrm>
          <a:prstGeom prst="rect">
            <a:avLst/>
          </a:prstGeom>
          <a:noFill/>
        </p:spPr>
        <p:txBody>
          <a:bodyPr wrap="square" rtlCol="0">
            <a:spAutoFit/>
          </a:bodyPr>
          <a:lstStyle/>
          <a:p>
            <a:pPr>
              <a:buFont typeface="Arial" pitchFamily="34" charset="0"/>
              <a:buChar char="•"/>
            </a:pPr>
            <a:r>
              <a:rPr lang="it-IT" dirty="0"/>
              <a:t>  300 </a:t>
            </a:r>
            <a:r>
              <a:rPr lang="it-IT" dirty="0" err="1"/>
              <a:t>lt</a:t>
            </a:r>
            <a:r>
              <a:rPr lang="it-IT" dirty="0"/>
              <a:t> di </a:t>
            </a:r>
            <a:r>
              <a:rPr lang="it-IT" b="1" dirty="0"/>
              <a:t>liquido scintillatore </a:t>
            </a:r>
            <a:r>
              <a:rPr lang="it-IT" dirty="0"/>
              <a:t>( acqua e </a:t>
            </a:r>
            <a:r>
              <a:rPr lang="it-IT" dirty="0" err="1"/>
              <a:t>clururo</a:t>
            </a:r>
            <a:r>
              <a:rPr lang="it-IT" dirty="0"/>
              <a:t> di Cadmio) con </a:t>
            </a:r>
            <a:r>
              <a:rPr lang="it-IT" b="1" dirty="0"/>
              <a:t>90 tubi fotomoltiplicatori </a:t>
            </a:r>
            <a:r>
              <a:rPr lang="it-IT" dirty="0"/>
              <a:t>fissati alle pareti interne.</a:t>
            </a:r>
          </a:p>
        </p:txBody>
      </p:sp>
      <p:sp>
        <p:nvSpPr>
          <p:cNvPr id="7" name="CasellaDiTesto 6"/>
          <p:cNvSpPr txBox="1"/>
          <p:nvPr/>
        </p:nvSpPr>
        <p:spPr>
          <a:xfrm>
            <a:off x="7020272" y="1770073"/>
            <a:ext cx="1944216" cy="2308324"/>
          </a:xfrm>
          <a:prstGeom prst="rect">
            <a:avLst/>
          </a:prstGeom>
          <a:noFill/>
        </p:spPr>
        <p:txBody>
          <a:bodyPr wrap="square" rtlCol="0">
            <a:spAutoFit/>
          </a:bodyPr>
          <a:lstStyle/>
          <a:p>
            <a:pPr>
              <a:buFont typeface="Arial" pitchFamily="34" charset="0"/>
              <a:buChar char="•"/>
            </a:pPr>
            <a:r>
              <a:rPr lang="it-IT" b="1" dirty="0"/>
              <a:t> Sorgente: </a:t>
            </a:r>
            <a:r>
              <a:rPr lang="it-IT" dirty="0"/>
              <a:t>reattore nucleare di Hanford (Washington) costruito durante la guerra per produrre plutonio per le bombe</a:t>
            </a:r>
          </a:p>
        </p:txBody>
      </p:sp>
      <p:sp>
        <p:nvSpPr>
          <p:cNvPr id="8" name="Rettangolo 7"/>
          <p:cNvSpPr/>
          <p:nvPr/>
        </p:nvSpPr>
        <p:spPr>
          <a:xfrm>
            <a:off x="1835696" y="5445224"/>
            <a:ext cx="5904656"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rPr>
              <a:t>Segnali ma … anche a reattore spento !!</a:t>
            </a:r>
          </a:p>
          <a:p>
            <a:pPr algn="ctr"/>
            <a:r>
              <a:rPr lang="it-IT" b="1" dirty="0">
                <a:solidFill>
                  <a:srgbClr val="FF0000"/>
                </a:solidFill>
              </a:rPr>
              <a:t>Colpevoli : raggi cosmici !!</a:t>
            </a:r>
          </a:p>
          <a:p>
            <a:pPr algn="ctr"/>
            <a:r>
              <a:rPr lang="it-IT" b="1" dirty="0">
                <a:solidFill>
                  <a:srgbClr val="FF0000"/>
                </a:solidFill>
              </a:rPr>
              <a:t>Segnali con reattore nucleare acceso &gt; Segnali con rettore nucleare spento</a:t>
            </a:r>
          </a:p>
        </p:txBody>
      </p:sp>
    </p:spTree>
    <p:extLst>
      <p:ext uri="{BB962C8B-B14F-4D97-AF65-F5344CB8AC3E}">
        <p14:creationId xmlns:p14="http://schemas.microsoft.com/office/powerpoint/2010/main" val="104478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72537"/>
            <a:ext cx="6048672" cy="1073430"/>
          </a:xfrm>
        </p:spPr>
        <p:txBody>
          <a:bodyPr/>
          <a:lstStyle/>
          <a:p>
            <a:r>
              <a:rPr lang="it-IT" dirty="0"/>
              <a:t>1956 : ci riprovano!</a:t>
            </a:r>
            <a:br>
              <a:rPr lang="it-IT" dirty="0"/>
            </a:br>
            <a:r>
              <a:rPr lang="en-US" sz="2000" dirty="0"/>
              <a:t>"Detection of the Free Neutrino: A Confirmation"</a:t>
            </a:r>
            <a:endParaRPr lang="it-IT" sz="2000" dirty="0"/>
          </a:p>
        </p:txBody>
      </p:sp>
      <p:sp>
        <p:nvSpPr>
          <p:cNvPr id="4" name="CasellaDiTesto 3"/>
          <p:cNvSpPr txBox="1"/>
          <p:nvPr/>
        </p:nvSpPr>
        <p:spPr>
          <a:xfrm>
            <a:off x="4644008" y="1262070"/>
            <a:ext cx="4248472" cy="3970318"/>
          </a:xfrm>
          <a:prstGeom prst="rect">
            <a:avLst/>
          </a:prstGeom>
          <a:noFill/>
        </p:spPr>
        <p:txBody>
          <a:bodyPr wrap="square" rtlCol="0">
            <a:spAutoFit/>
          </a:bodyPr>
          <a:lstStyle/>
          <a:p>
            <a:pPr>
              <a:buFont typeface="Arial" pitchFamily="34" charset="0"/>
              <a:buChar char="•"/>
            </a:pPr>
            <a:r>
              <a:rPr lang="it-IT" b="1" dirty="0"/>
              <a:t> Sorgente</a:t>
            </a:r>
            <a:r>
              <a:rPr lang="it-IT" dirty="0"/>
              <a:t> : reattore di </a:t>
            </a:r>
            <a:r>
              <a:rPr lang="it-IT" b="1" dirty="0">
                <a:solidFill>
                  <a:srgbClr val="FF0000"/>
                </a:solidFill>
              </a:rPr>
              <a:t>Savannah River Site </a:t>
            </a:r>
            <a:r>
              <a:rPr lang="it-IT" dirty="0"/>
              <a:t>(South Carolina) molto più potente :</a:t>
            </a:r>
          </a:p>
          <a:p>
            <a:r>
              <a:rPr lang="it-IT" dirty="0"/>
              <a:t>10 </a:t>
            </a:r>
            <a:r>
              <a:rPr lang="it-IT" baseline="30000" dirty="0"/>
              <a:t>13</a:t>
            </a:r>
            <a:r>
              <a:rPr lang="it-IT" dirty="0"/>
              <a:t> </a:t>
            </a:r>
            <a:r>
              <a:rPr lang="it-IT" dirty="0">
                <a:sym typeface="Symbol"/>
              </a:rPr>
              <a:t></a:t>
            </a:r>
            <a:r>
              <a:rPr lang="it-IT" dirty="0"/>
              <a:t> (cm</a:t>
            </a:r>
            <a:r>
              <a:rPr lang="it-IT" baseline="30000" dirty="0"/>
              <a:t>-2</a:t>
            </a:r>
            <a:r>
              <a:rPr lang="it-IT" dirty="0"/>
              <a:t> s</a:t>
            </a:r>
            <a:r>
              <a:rPr lang="it-IT" baseline="30000" dirty="0"/>
              <a:t>-1</a:t>
            </a:r>
            <a:r>
              <a:rPr lang="it-IT" dirty="0"/>
              <a:t>)</a:t>
            </a:r>
          </a:p>
          <a:p>
            <a:endParaRPr lang="it-IT" dirty="0"/>
          </a:p>
          <a:p>
            <a:r>
              <a:rPr lang="it-IT" dirty="0"/>
              <a:t>Riprogettano interamente lo schema:</a:t>
            </a:r>
          </a:p>
          <a:p>
            <a:r>
              <a:rPr lang="it-IT" dirty="0"/>
              <a:t>2 contenitori di 200 l di acqua + 40 kg di Sali di Cd</a:t>
            </a:r>
          </a:p>
          <a:p>
            <a:r>
              <a:rPr lang="it-IT" dirty="0"/>
              <a:t>3 contenitori di scintillatore liquido  ciascuno di 1.400 l con all’interno  di ciascuno 110 fotomoltiplicatori</a:t>
            </a:r>
          </a:p>
          <a:p>
            <a:pPr>
              <a:buFont typeface="Arial" pitchFamily="34" charset="0"/>
              <a:buChar char="•"/>
            </a:pPr>
            <a:r>
              <a:rPr lang="it-IT" dirty="0"/>
              <a:t> Posizionato 12 </a:t>
            </a:r>
            <a:r>
              <a:rPr lang="it-IT" dirty="0" err="1"/>
              <a:t>mt</a:t>
            </a:r>
            <a:r>
              <a:rPr lang="it-IT" dirty="0"/>
              <a:t> </a:t>
            </a:r>
            <a:r>
              <a:rPr lang="it-IT" b="1" dirty="0"/>
              <a:t>sotto terra </a:t>
            </a:r>
          </a:p>
          <a:p>
            <a:pPr>
              <a:buFont typeface="Arial" pitchFamily="34" charset="0"/>
              <a:buChar char="•"/>
            </a:pPr>
            <a:r>
              <a:rPr lang="it-IT" b="1" dirty="0"/>
              <a:t> </a:t>
            </a:r>
            <a:r>
              <a:rPr lang="it-IT" dirty="0"/>
              <a:t>accuratamente </a:t>
            </a:r>
            <a:r>
              <a:rPr lang="it-IT" b="1" dirty="0"/>
              <a:t>schermato</a:t>
            </a:r>
            <a:r>
              <a:rPr lang="it-IT" dirty="0"/>
              <a:t> sia per n da reattore che per raggi cosmici</a:t>
            </a:r>
          </a:p>
          <a:p>
            <a:endParaRPr lang="it-IT" dirty="0"/>
          </a:p>
        </p:txBody>
      </p:sp>
      <p:pic>
        <p:nvPicPr>
          <p:cNvPr id="44034" name="Picture 2"/>
          <p:cNvPicPr>
            <a:picLocks noChangeAspect="1" noChangeArrowheads="1"/>
          </p:cNvPicPr>
          <p:nvPr/>
        </p:nvPicPr>
        <p:blipFill>
          <a:blip r:embed="rId3" cstate="print"/>
          <a:srcRect/>
          <a:stretch>
            <a:fillRect/>
          </a:stretch>
        </p:blipFill>
        <p:spPr bwMode="auto">
          <a:xfrm>
            <a:off x="79698" y="1414503"/>
            <a:ext cx="4397210" cy="3600400"/>
          </a:xfrm>
          <a:prstGeom prst="rect">
            <a:avLst/>
          </a:prstGeom>
          <a:noFill/>
          <a:ln w="38100">
            <a:solidFill>
              <a:srgbClr val="FF0000"/>
            </a:solidFill>
            <a:miter lim="800000"/>
            <a:headEnd/>
            <a:tailEnd/>
          </a:ln>
        </p:spPr>
      </p:pic>
      <p:sp>
        <p:nvSpPr>
          <p:cNvPr id="9" name="CasellaDiTesto 8"/>
          <p:cNvSpPr txBox="1"/>
          <p:nvPr/>
        </p:nvSpPr>
        <p:spPr>
          <a:xfrm>
            <a:off x="1871700" y="5043981"/>
            <a:ext cx="6336704" cy="1200329"/>
          </a:xfrm>
          <a:prstGeom prst="rect">
            <a:avLst/>
          </a:prstGeom>
          <a:noFill/>
        </p:spPr>
        <p:txBody>
          <a:bodyPr wrap="square" rtlCol="0">
            <a:spAutoFit/>
          </a:bodyPr>
          <a:lstStyle/>
          <a:p>
            <a:r>
              <a:rPr lang="it-IT" dirty="0"/>
              <a:t>Dopo cinque mesi di presa dati con e senza reattore acceso l’apparato registra con reattore acceso un numero di segnali 5 volte superiore  a quelli registrati con reattore spento</a:t>
            </a:r>
          </a:p>
          <a:p>
            <a:endParaRPr lang="it-IT" dirty="0"/>
          </a:p>
        </p:txBody>
      </p:sp>
      <p:sp>
        <p:nvSpPr>
          <p:cNvPr id="10" name="CasellaDiTesto 9"/>
          <p:cNvSpPr txBox="1"/>
          <p:nvPr/>
        </p:nvSpPr>
        <p:spPr>
          <a:xfrm>
            <a:off x="1979712" y="6055903"/>
            <a:ext cx="6120680" cy="369332"/>
          </a:xfrm>
          <a:prstGeom prst="rect">
            <a:avLst/>
          </a:prstGeom>
          <a:noFill/>
        </p:spPr>
        <p:txBody>
          <a:bodyPr wrap="square" rtlCol="0">
            <a:spAutoFit/>
          </a:bodyPr>
          <a:lstStyle/>
          <a:p>
            <a:r>
              <a:rPr lang="it-IT" b="1" dirty="0">
                <a:solidFill>
                  <a:srgbClr val="FF0000"/>
                </a:solidFill>
              </a:rPr>
              <a:t>1995 : Nobel price a </a:t>
            </a:r>
            <a:r>
              <a:rPr lang="it-IT" b="1" dirty="0" err="1">
                <a:solidFill>
                  <a:srgbClr val="FF0000"/>
                </a:solidFill>
              </a:rPr>
              <a:t>Reines</a:t>
            </a:r>
            <a:r>
              <a:rPr lang="it-IT" b="1" dirty="0">
                <a:solidFill>
                  <a:srgbClr val="FF0000"/>
                </a:solidFill>
              </a:rPr>
              <a:t>  - </a:t>
            </a:r>
            <a:r>
              <a:rPr lang="it-IT" b="1" dirty="0" err="1">
                <a:solidFill>
                  <a:srgbClr val="FF0000"/>
                </a:solidFill>
              </a:rPr>
              <a:t>Cowan</a:t>
            </a:r>
            <a:r>
              <a:rPr lang="it-IT" b="1" dirty="0">
                <a:solidFill>
                  <a:srgbClr val="FF0000"/>
                </a:solidFill>
              </a:rPr>
              <a:t> è morto 20 anni prima   </a:t>
            </a:r>
          </a:p>
        </p:txBody>
      </p:sp>
    </p:spTree>
    <p:extLst>
      <p:ext uri="{BB962C8B-B14F-4D97-AF65-F5344CB8AC3E}">
        <p14:creationId xmlns:p14="http://schemas.microsoft.com/office/powerpoint/2010/main" val="137220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07686" y="1412776"/>
            <a:ext cx="7772400" cy="1470025"/>
          </a:xfrm>
        </p:spPr>
        <p:txBody>
          <a:bodyPr/>
          <a:lstStyle/>
          <a:p>
            <a:r>
              <a:rPr lang="it-IT" dirty="0"/>
              <a:t>I neutrini non sono tutti uguali</a:t>
            </a:r>
          </a:p>
        </p:txBody>
      </p:sp>
      <p:sp>
        <p:nvSpPr>
          <p:cNvPr id="3" name="Sottotitolo 2"/>
          <p:cNvSpPr>
            <a:spLocks noGrp="1"/>
          </p:cNvSpPr>
          <p:nvPr>
            <p:ph type="subTitle" idx="1"/>
          </p:nvPr>
        </p:nvSpPr>
        <p:spPr>
          <a:xfrm>
            <a:off x="5220072" y="3933056"/>
            <a:ext cx="3704456" cy="694928"/>
          </a:xfrm>
        </p:spPr>
        <p:txBody>
          <a:bodyPr/>
          <a:lstStyle/>
          <a:p>
            <a:r>
              <a:rPr lang="it-IT" sz="3600" dirty="0">
                <a:solidFill>
                  <a:srgbClr val="FF0000"/>
                </a:solidFill>
              </a:rPr>
              <a:t>Andrea Scotti 4^A</a:t>
            </a:r>
          </a:p>
        </p:txBody>
      </p:sp>
      <p:pic>
        <p:nvPicPr>
          <p:cNvPr id="8" name="Immagine 7">
            <a:extLst>
              <a:ext uri="{FF2B5EF4-FFF2-40B4-BE49-F238E27FC236}">
                <a16:creationId xmlns:a16="http://schemas.microsoft.com/office/drawing/2014/main" id="{0A4CDCEE-EFF3-4A28-8A46-4135DA778DFC}"/>
              </a:ext>
            </a:extLst>
          </p:cNvPr>
          <p:cNvPicPr>
            <a:picLocks noChangeAspect="1"/>
          </p:cNvPicPr>
          <p:nvPr/>
        </p:nvPicPr>
        <p:blipFill>
          <a:blip r:embed="rId2"/>
          <a:stretch>
            <a:fillRect/>
          </a:stretch>
        </p:blipFill>
        <p:spPr>
          <a:xfrm>
            <a:off x="521907" y="3230116"/>
            <a:ext cx="4554149" cy="2100808"/>
          </a:xfrm>
          <a:prstGeom prst="rect">
            <a:avLst/>
          </a:prstGeom>
          <a:ln w="38100">
            <a:solidFill>
              <a:srgbClr val="FF0000"/>
            </a:solidFill>
          </a:ln>
        </p:spPr>
      </p:pic>
    </p:spTree>
    <p:extLst>
      <p:ext uri="{BB962C8B-B14F-4D97-AF65-F5344CB8AC3E}">
        <p14:creationId xmlns:p14="http://schemas.microsoft.com/office/powerpoint/2010/main" val="4098919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ttore 1 99"/>
          <p:cNvCxnSpPr/>
          <p:nvPr/>
        </p:nvCxnSpPr>
        <p:spPr>
          <a:xfrm>
            <a:off x="5076056" y="2780928"/>
            <a:ext cx="2808312" cy="7200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1 88"/>
          <p:cNvCxnSpPr/>
          <p:nvPr/>
        </p:nvCxnSpPr>
        <p:spPr>
          <a:xfrm>
            <a:off x="6660232" y="2492896"/>
            <a:ext cx="1584176" cy="1008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1259632" y="0"/>
            <a:ext cx="6192688" cy="648072"/>
          </a:xfrm>
        </p:spPr>
        <p:txBody>
          <a:bodyPr/>
          <a:lstStyle/>
          <a:p>
            <a:r>
              <a:rPr lang="it-IT" sz="3600" dirty="0"/>
              <a:t>I primi 30 anni del ‘900</a:t>
            </a:r>
          </a:p>
        </p:txBody>
      </p:sp>
      <p:sp>
        <p:nvSpPr>
          <p:cNvPr id="6" name="Freccia a destra 5"/>
          <p:cNvSpPr/>
          <p:nvPr/>
        </p:nvSpPr>
        <p:spPr>
          <a:xfrm>
            <a:off x="683568" y="3356992"/>
            <a:ext cx="8136904"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p:cNvSpPr txBox="1"/>
          <p:nvPr/>
        </p:nvSpPr>
        <p:spPr>
          <a:xfrm>
            <a:off x="539552" y="4149080"/>
            <a:ext cx="792088" cy="369332"/>
          </a:xfrm>
          <a:prstGeom prst="rect">
            <a:avLst/>
          </a:prstGeom>
          <a:solidFill>
            <a:srgbClr val="FFFF00"/>
          </a:solidFill>
          <a:ln>
            <a:solidFill>
              <a:schemeClr val="tx1"/>
            </a:solidFill>
          </a:ln>
        </p:spPr>
        <p:txBody>
          <a:bodyPr wrap="square" rtlCol="0">
            <a:spAutoFit/>
          </a:bodyPr>
          <a:lstStyle/>
          <a:p>
            <a:r>
              <a:rPr lang="it-IT" dirty="0"/>
              <a:t>1896</a:t>
            </a:r>
          </a:p>
        </p:txBody>
      </p:sp>
      <p:cxnSp>
        <p:nvCxnSpPr>
          <p:cNvPr id="10" name="Connettore 1 9"/>
          <p:cNvCxnSpPr/>
          <p:nvPr/>
        </p:nvCxnSpPr>
        <p:spPr>
          <a:xfrm>
            <a:off x="1115616"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a:off x="179512" y="4509120"/>
            <a:ext cx="1440160" cy="1080120"/>
          </a:xfrm>
          <a:prstGeom prst="rect">
            <a:avLst/>
          </a:prstGeom>
          <a:noFill/>
          <a:ln w="9525">
            <a:noFill/>
            <a:miter lim="800000"/>
            <a:headEnd/>
            <a:tailEnd/>
          </a:ln>
        </p:spPr>
      </p:pic>
      <p:sp>
        <p:nvSpPr>
          <p:cNvPr id="21" name="CasellaDiTesto 20"/>
          <p:cNvSpPr txBox="1"/>
          <p:nvPr/>
        </p:nvSpPr>
        <p:spPr>
          <a:xfrm>
            <a:off x="0" y="2852936"/>
            <a:ext cx="792088" cy="369332"/>
          </a:xfrm>
          <a:prstGeom prst="rect">
            <a:avLst/>
          </a:prstGeom>
          <a:solidFill>
            <a:srgbClr val="FFFF00"/>
          </a:solidFill>
          <a:ln>
            <a:solidFill>
              <a:schemeClr val="tx1"/>
            </a:solidFill>
          </a:ln>
        </p:spPr>
        <p:txBody>
          <a:bodyPr wrap="square" rtlCol="0">
            <a:spAutoFit/>
          </a:bodyPr>
          <a:lstStyle/>
          <a:p>
            <a:r>
              <a:rPr lang="it-IT" dirty="0"/>
              <a:t>1895</a:t>
            </a:r>
          </a:p>
        </p:txBody>
      </p:sp>
      <p:cxnSp>
        <p:nvCxnSpPr>
          <p:cNvPr id="22" name="Connettore 1 21"/>
          <p:cNvCxnSpPr/>
          <p:nvPr/>
        </p:nvCxnSpPr>
        <p:spPr>
          <a:xfrm>
            <a:off x="683568" y="3212976"/>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4" cstate="print"/>
          <a:srcRect/>
          <a:stretch>
            <a:fillRect/>
          </a:stretch>
        </p:blipFill>
        <p:spPr bwMode="auto">
          <a:xfrm>
            <a:off x="0" y="1556792"/>
            <a:ext cx="817492" cy="1278260"/>
          </a:xfrm>
          <a:prstGeom prst="rect">
            <a:avLst/>
          </a:prstGeom>
          <a:noFill/>
          <a:ln w="9525">
            <a:noFill/>
            <a:miter lim="800000"/>
            <a:headEnd/>
            <a:tailEnd/>
          </a:ln>
        </p:spPr>
      </p:pic>
      <p:grpSp>
        <p:nvGrpSpPr>
          <p:cNvPr id="49" name="Gruppo 48"/>
          <p:cNvGrpSpPr/>
          <p:nvPr/>
        </p:nvGrpSpPr>
        <p:grpSpPr>
          <a:xfrm>
            <a:off x="2987824" y="3717032"/>
            <a:ext cx="1222278" cy="1998141"/>
            <a:chOff x="1835696" y="3717032"/>
            <a:chExt cx="1222278" cy="1998141"/>
          </a:xfrm>
        </p:grpSpPr>
        <p:cxnSp>
          <p:nvCxnSpPr>
            <p:cNvPr id="27" name="Connettore 1 26"/>
            <p:cNvCxnSpPr/>
            <p:nvPr/>
          </p:nvCxnSpPr>
          <p:spPr>
            <a:xfrm>
              <a:off x="2483768"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2051720" y="4149080"/>
              <a:ext cx="792088" cy="369332"/>
            </a:xfrm>
            <a:prstGeom prst="rect">
              <a:avLst/>
            </a:prstGeom>
            <a:solidFill>
              <a:srgbClr val="FFFF00"/>
            </a:solidFill>
            <a:ln>
              <a:solidFill>
                <a:schemeClr val="tx1"/>
              </a:solidFill>
            </a:ln>
          </p:spPr>
          <p:txBody>
            <a:bodyPr wrap="square" rtlCol="0">
              <a:spAutoFit/>
            </a:bodyPr>
            <a:lstStyle/>
            <a:p>
              <a:r>
                <a:rPr lang="it-IT" dirty="0"/>
                <a:t>1911</a:t>
              </a:r>
            </a:p>
          </p:txBody>
        </p:sp>
        <p:pic>
          <p:nvPicPr>
            <p:cNvPr id="3" name="Picture 5"/>
            <p:cNvPicPr>
              <a:picLocks noChangeAspect="1" noChangeArrowheads="1"/>
            </p:cNvPicPr>
            <p:nvPr/>
          </p:nvPicPr>
          <p:blipFill>
            <a:blip r:embed="rId5" cstate="print"/>
            <a:srcRect/>
            <a:stretch>
              <a:fillRect/>
            </a:stretch>
          </p:blipFill>
          <p:spPr bwMode="auto">
            <a:xfrm>
              <a:off x="1835696" y="4509120"/>
              <a:ext cx="1222278" cy="1206053"/>
            </a:xfrm>
            <a:prstGeom prst="rect">
              <a:avLst/>
            </a:prstGeom>
            <a:noFill/>
            <a:ln w="9525">
              <a:solidFill>
                <a:schemeClr val="tx1"/>
              </a:solidFill>
              <a:miter lim="800000"/>
              <a:headEnd/>
              <a:tailEnd/>
            </a:ln>
          </p:spPr>
        </p:pic>
      </p:grpSp>
      <p:pic>
        <p:nvPicPr>
          <p:cNvPr id="2055" name="Picture 7"/>
          <p:cNvPicPr>
            <a:picLocks noChangeAspect="1" noChangeArrowheads="1"/>
          </p:cNvPicPr>
          <p:nvPr/>
        </p:nvPicPr>
        <p:blipFill>
          <a:blip r:embed="rId6" cstate="print"/>
          <a:srcRect/>
          <a:stretch>
            <a:fillRect/>
          </a:stretch>
        </p:blipFill>
        <p:spPr bwMode="auto">
          <a:xfrm>
            <a:off x="4283968" y="4941168"/>
            <a:ext cx="1152128" cy="1512168"/>
          </a:xfrm>
          <a:prstGeom prst="rect">
            <a:avLst/>
          </a:prstGeom>
          <a:noFill/>
          <a:ln w="9525">
            <a:noFill/>
            <a:miter lim="800000"/>
            <a:headEnd/>
            <a:tailEnd/>
          </a:ln>
        </p:spPr>
      </p:pic>
      <p:grpSp>
        <p:nvGrpSpPr>
          <p:cNvPr id="48" name="Gruppo 47"/>
          <p:cNvGrpSpPr/>
          <p:nvPr/>
        </p:nvGrpSpPr>
        <p:grpSpPr>
          <a:xfrm>
            <a:off x="4572000" y="3717032"/>
            <a:ext cx="1008112" cy="1161420"/>
            <a:chOff x="4067944" y="3717032"/>
            <a:chExt cx="1008112" cy="1161420"/>
          </a:xfrm>
        </p:grpSpPr>
        <p:sp>
          <p:nvSpPr>
            <p:cNvPr id="30" name="CasellaDiTesto 29"/>
            <p:cNvSpPr txBox="1"/>
            <p:nvPr/>
          </p:nvSpPr>
          <p:spPr>
            <a:xfrm>
              <a:off x="4139952" y="4149080"/>
              <a:ext cx="792088" cy="369332"/>
            </a:xfrm>
            <a:prstGeom prst="rect">
              <a:avLst/>
            </a:prstGeom>
            <a:solidFill>
              <a:srgbClr val="FFFF00"/>
            </a:solidFill>
            <a:ln>
              <a:solidFill>
                <a:schemeClr val="tx1"/>
              </a:solidFill>
            </a:ln>
          </p:spPr>
          <p:txBody>
            <a:bodyPr wrap="square" rtlCol="0">
              <a:spAutoFit/>
            </a:bodyPr>
            <a:lstStyle/>
            <a:p>
              <a:r>
                <a:rPr lang="it-IT" dirty="0"/>
                <a:t>1919</a:t>
              </a:r>
            </a:p>
          </p:txBody>
        </p:sp>
        <p:cxnSp>
          <p:nvCxnSpPr>
            <p:cNvPr id="31" name="Connettore 1 30"/>
            <p:cNvCxnSpPr/>
            <p:nvPr/>
          </p:nvCxnSpPr>
          <p:spPr>
            <a:xfrm>
              <a:off x="4572000"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067944" y="4509120"/>
              <a:ext cx="1008112" cy="369332"/>
            </a:xfrm>
            <a:prstGeom prst="rect">
              <a:avLst/>
            </a:prstGeom>
            <a:solidFill>
              <a:srgbClr val="FFFF00"/>
            </a:solidFill>
            <a:ln w="25400">
              <a:solidFill>
                <a:schemeClr val="tx1"/>
              </a:solidFill>
            </a:ln>
          </p:spPr>
          <p:txBody>
            <a:bodyPr wrap="square" rtlCol="0">
              <a:spAutoFit/>
            </a:bodyPr>
            <a:lstStyle/>
            <a:p>
              <a:r>
                <a:rPr lang="it-IT" dirty="0"/>
                <a:t>Protone</a:t>
              </a:r>
            </a:p>
          </p:txBody>
        </p:sp>
      </p:grpSp>
      <p:sp>
        <p:nvSpPr>
          <p:cNvPr id="35" name="CasellaDiTesto 34"/>
          <p:cNvSpPr txBox="1"/>
          <p:nvPr/>
        </p:nvSpPr>
        <p:spPr>
          <a:xfrm>
            <a:off x="7956376" y="4221088"/>
            <a:ext cx="792088" cy="369332"/>
          </a:xfrm>
          <a:prstGeom prst="rect">
            <a:avLst/>
          </a:prstGeom>
          <a:solidFill>
            <a:srgbClr val="FFFF00"/>
          </a:solidFill>
          <a:ln>
            <a:solidFill>
              <a:schemeClr val="tx1"/>
            </a:solidFill>
          </a:ln>
        </p:spPr>
        <p:txBody>
          <a:bodyPr wrap="square" rtlCol="0">
            <a:spAutoFit/>
          </a:bodyPr>
          <a:lstStyle/>
          <a:p>
            <a:r>
              <a:rPr lang="it-IT" dirty="0"/>
              <a:t>1932</a:t>
            </a:r>
          </a:p>
        </p:txBody>
      </p:sp>
      <p:cxnSp>
        <p:nvCxnSpPr>
          <p:cNvPr id="36" name="Connettore 1 35"/>
          <p:cNvCxnSpPr/>
          <p:nvPr/>
        </p:nvCxnSpPr>
        <p:spPr>
          <a:xfrm>
            <a:off x="8316416" y="3717032"/>
            <a:ext cx="0" cy="504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7812360" y="4581128"/>
            <a:ext cx="1152128" cy="369332"/>
          </a:xfrm>
          <a:prstGeom prst="rect">
            <a:avLst/>
          </a:prstGeom>
          <a:solidFill>
            <a:srgbClr val="FFFF00"/>
          </a:solidFill>
          <a:ln w="25400">
            <a:solidFill>
              <a:schemeClr val="tx1"/>
            </a:solidFill>
          </a:ln>
        </p:spPr>
        <p:txBody>
          <a:bodyPr wrap="square" rtlCol="0">
            <a:spAutoFit/>
          </a:bodyPr>
          <a:lstStyle/>
          <a:p>
            <a:r>
              <a:rPr lang="it-IT" dirty="0"/>
              <a:t>Neutrone</a:t>
            </a:r>
          </a:p>
        </p:txBody>
      </p:sp>
      <p:pic>
        <p:nvPicPr>
          <p:cNvPr id="2056" name="Picture 8"/>
          <p:cNvPicPr>
            <a:picLocks noChangeAspect="1" noChangeArrowheads="1"/>
          </p:cNvPicPr>
          <p:nvPr/>
        </p:nvPicPr>
        <p:blipFill>
          <a:blip r:embed="rId7" cstate="print"/>
          <a:srcRect/>
          <a:stretch>
            <a:fillRect/>
          </a:stretch>
        </p:blipFill>
        <p:spPr bwMode="auto">
          <a:xfrm>
            <a:off x="5796136" y="4221088"/>
            <a:ext cx="1983062" cy="1656184"/>
          </a:xfrm>
          <a:prstGeom prst="rect">
            <a:avLst/>
          </a:prstGeom>
          <a:noFill/>
          <a:ln w="25400">
            <a:solidFill>
              <a:schemeClr val="tx1"/>
            </a:solidFill>
            <a:miter lim="800000"/>
            <a:headEnd/>
            <a:tailEnd/>
          </a:ln>
        </p:spPr>
      </p:pic>
      <p:grpSp>
        <p:nvGrpSpPr>
          <p:cNvPr id="51" name="Gruppo 50"/>
          <p:cNvGrpSpPr/>
          <p:nvPr/>
        </p:nvGrpSpPr>
        <p:grpSpPr>
          <a:xfrm>
            <a:off x="755576" y="1916832"/>
            <a:ext cx="1047750" cy="1584176"/>
            <a:chOff x="971600" y="1916832"/>
            <a:chExt cx="1047750" cy="1584176"/>
          </a:xfrm>
        </p:grpSpPr>
        <p:sp>
          <p:nvSpPr>
            <p:cNvPr id="40" name="CasellaDiTesto 39"/>
            <p:cNvSpPr txBox="1"/>
            <p:nvPr/>
          </p:nvSpPr>
          <p:spPr>
            <a:xfrm>
              <a:off x="1043608" y="2852936"/>
              <a:ext cx="792088" cy="369332"/>
            </a:xfrm>
            <a:prstGeom prst="rect">
              <a:avLst/>
            </a:prstGeom>
            <a:solidFill>
              <a:srgbClr val="FFFF00"/>
            </a:solidFill>
            <a:ln>
              <a:solidFill>
                <a:schemeClr val="tx1"/>
              </a:solidFill>
            </a:ln>
          </p:spPr>
          <p:txBody>
            <a:bodyPr wrap="square" rtlCol="0">
              <a:spAutoFit/>
            </a:bodyPr>
            <a:lstStyle/>
            <a:p>
              <a:r>
                <a:rPr lang="it-IT" dirty="0"/>
                <a:t>1896</a:t>
              </a:r>
            </a:p>
          </p:txBody>
        </p:sp>
        <p:cxnSp>
          <p:nvCxnSpPr>
            <p:cNvPr id="41" name="Connettore 1 40"/>
            <p:cNvCxnSpPr/>
            <p:nvPr/>
          </p:nvCxnSpPr>
          <p:spPr>
            <a:xfrm>
              <a:off x="1403648" y="3212976"/>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8" cstate="print"/>
            <a:srcRect/>
            <a:stretch>
              <a:fillRect/>
            </a:stretch>
          </p:blipFill>
          <p:spPr bwMode="auto">
            <a:xfrm>
              <a:off x="971600" y="1916832"/>
              <a:ext cx="1047750" cy="919163"/>
            </a:xfrm>
            <a:prstGeom prst="rect">
              <a:avLst/>
            </a:prstGeom>
            <a:noFill/>
            <a:ln w="9525">
              <a:noFill/>
              <a:miter lim="800000"/>
              <a:headEnd/>
              <a:tailEnd/>
            </a:ln>
          </p:spPr>
        </p:pic>
      </p:grpSp>
      <p:grpSp>
        <p:nvGrpSpPr>
          <p:cNvPr id="75" name="Gruppo 74"/>
          <p:cNvGrpSpPr/>
          <p:nvPr/>
        </p:nvGrpSpPr>
        <p:grpSpPr>
          <a:xfrm>
            <a:off x="1907704" y="1700808"/>
            <a:ext cx="1106488" cy="1872208"/>
            <a:chOff x="1907704" y="1700808"/>
            <a:chExt cx="1106488" cy="1872208"/>
          </a:xfrm>
        </p:grpSpPr>
        <p:pic>
          <p:nvPicPr>
            <p:cNvPr id="2059" name="Picture 11"/>
            <p:cNvPicPr>
              <a:picLocks noChangeAspect="1" noChangeArrowheads="1"/>
            </p:cNvPicPr>
            <p:nvPr/>
          </p:nvPicPr>
          <p:blipFill>
            <a:blip r:embed="rId9" cstate="print"/>
            <a:srcRect/>
            <a:stretch>
              <a:fillRect/>
            </a:stretch>
          </p:blipFill>
          <p:spPr bwMode="auto">
            <a:xfrm>
              <a:off x="1907704" y="1700808"/>
              <a:ext cx="1106488" cy="1106488"/>
            </a:xfrm>
            <a:prstGeom prst="rect">
              <a:avLst/>
            </a:prstGeom>
            <a:noFill/>
            <a:ln w="25400">
              <a:solidFill>
                <a:schemeClr val="tx1"/>
              </a:solidFill>
              <a:miter lim="800000"/>
              <a:headEnd/>
              <a:tailEnd/>
            </a:ln>
          </p:spPr>
        </p:pic>
        <p:sp>
          <p:nvSpPr>
            <p:cNvPr id="53" name="CasellaDiTesto 52"/>
            <p:cNvSpPr txBox="1"/>
            <p:nvPr/>
          </p:nvSpPr>
          <p:spPr>
            <a:xfrm>
              <a:off x="2051720" y="2852936"/>
              <a:ext cx="792088" cy="369332"/>
            </a:xfrm>
            <a:prstGeom prst="rect">
              <a:avLst/>
            </a:prstGeom>
            <a:solidFill>
              <a:srgbClr val="FFFF00"/>
            </a:solidFill>
            <a:ln>
              <a:solidFill>
                <a:schemeClr val="tx1"/>
              </a:solidFill>
            </a:ln>
          </p:spPr>
          <p:txBody>
            <a:bodyPr wrap="square" rtlCol="0">
              <a:spAutoFit/>
            </a:bodyPr>
            <a:lstStyle/>
            <a:p>
              <a:r>
                <a:rPr lang="it-IT" dirty="0"/>
                <a:t>1905</a:t>
              </a:r>
            </a:p>
          </p:txBody>
        </p:sp>
        <p:cxnSp>
          <p:nvCxnSpPr>
            <p:cNvPr id="54" name="Connettore 1 53"/>
            <p:cNvCxnSpPr>
              <a:stCxn id="53" idx="2"/>
            </p:cNvCxnSpPr>
            <p:nvPr/>
          </p:nvCxnSpPr>
          <p:spPr>
            <a:xfrm>
              <a:off x="2447764" y="3222268"/>
              <a:ext cx="36004" cy="3507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5" name="Connettore 1 54"/>
          <p:cNvCxnSpPr/>
          <p:nvPr/>
        </p:nvCxnSpPr>
        <p:spPr>
          <a:xfrm>
            <a:off x="1835696" y="3501008"/>
            <a:ext cx="0" cy="21602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60" name="Picture 12"/>
          <p:cNvPicPr>
            <a:picLocks noChangeAspect="1" noChangeArrowheads="1"/>
          </p:cNvPicPr>
          <p:nvPr/>
        </p:nvPicPr>
        <p:blipFill>
          <a:blip r:embed="rId10" cstate="print"/>
          <a:srcRect/>
          <a:stretch>
            <a:fillRect/>
          </a:stretch>
        </p:blipFill>
        <p:spPr bwMode="auto">
          <a:xfrm>
            <a:off x="7308304" y="1412776"/>
            <a:ext cx="1532153" cy="1152128"/>
          </a:xfrm>
          <a:prstGeom prst="rect">
            <a:avLst/>
          </a:prstGeom>
          <a:noFill/>
          <a:ln w="25400">
            <a:solidFill>
              <a:schemeClr val="tx1"/>
            </a:solidFill>
            <a:miter lim="800000"/>
            <a:headEnd/>
            <a:tailEnd/>
          </a:ln>
        </p:spPr>
      </p:pic>
      <p:cxnSp>
        <p:nvCxnSpPr>
          <p:cNvPr id="77" name="Connettore 1 76"/>
          <p:cNvCxnSpPr/>
          <p:nvPr/>
        </p:nvCxnSpPr>
        <p:spPr>
          <a:xfrm>
            <a:off x="8244408" y="2492896"/>
            <a:ext cx="0" cy="1008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CasellaDiTesto 83"/>
          <p:cNvSpPr txBox="1"/>
          <p:nvPr/>
        </p:nvSpPr>
        <p:spPr>
          <a:xfrm>
            <a:off x="7524328" y="2564904"/>
            <a:ext cx="1152128" cy="369332"/>
          </a:xfrm>
          <a:prstGeom prst="rect">
            <a:avLst/>
          </a:prstGeom>
          <a:solidFill>
            <a:srgbClr val="FFFF00"/>
          </a:solidFill>
          <a:ln w="25400">
            <a:solidFill>
              <a:schemeClr val="tx1"/>
            </a:solidFill>
          </a:ln>
        </p:spPr>
        <p:txBody>
          <a:bodyPr wrap="square" rtlCol="0">
            <a:spAutoFit/>
          </a:bodyPr>
          <a:lstStyle/>
          <a:p>
            <a:r>
              <a:rPr lang="it-IT" dirty="0"/>
              <a:t>Ciclotrone</a:t>
            </a:r>
          </a:p>
        </p:txBody>
      </p:sp>
      <p:sp>
        <p:nvSpPr>
          <p:cNvPr id="92" name="CasellaDiTesto 91"/>
          <p:cNvSpPr txBox="1"/>
          <p:nvPr/>
        </p:nvSpPr>
        <p:spPr>
          <a:xfrm>
            <a:off x="5868144" y="2420888"/>
            <a:ext cx="1296144" cy="646331"/>
          </a:xfrm>
          <a:prstGeom prst="rect">
            <a:avLst/>
          </a:prstGeom>
          <a:solidFill>
            <a:srgbClr val="FFFF00"/>
          </a:solidFill>
          <a:ln w="25400">
            <a:solidFill>
              <a:schemeClr val="tx1"/>
            </a:solidFill>
          </a:ln>
        </p:spPr>
        <p:txBody>
          <a:bodyPr wrap="square" rtlCol="0">
            <a:spAutoFit/>
          </a:bodyPr>
          <a:lstStyle/>
          <a:p>
            <a:r>
              <a:rPr lang="it-IT" dirty="0"/>
              <a:t>Positrone</a:t>
            </a:r>
          </a:p>
          <a:p>
            <a:r>
              <a:rPr lang="it-IT" dirty="0"/>
              <a:t>Antimateria</a:t>
            </a:r>
          </a:p>
        </p:txBody>
      </p:sp>
      <p:sp>
        <p:nvSpPr>
          <p:cNvPr id="93" name="CasellaDiTesto 92"/>
          <p:cNvSpPr txBox="1"/>
          <p:nvPr/>
        </p:nvSpPr>
        <p:spPr>
          <a:xfrm>
            <a:off x="7164288" y="2924944"/>
            <a:ext cx="792088" cy="369332"/>
          </a:xfrm>
          <a:prstGeom prst="rect">
            <a:avLst/>
          </a:prstGeom>
          <a:solidFill>
            <a:srgbClr val="FFFF00"/>
          </a:solidFill>
          <a:ln>
            <a:solidFill>
              <a:schemeClr val="tx1"/>
            </a:solidFill>
          </a:ln>
        </p:spPr>
        <p:txBody>
          <a:bodyPr wrap="square" rtlCol="0">
            <a:spAutoFit/>
          </a:bodyPr>
          <a:lstStyle/>
          <a:p>
            <a:r>
              <a:rPr lang="it-IT" dirty="0"/>
              <a:t>1932</a:t>
            </a:r>
          </a:p>
        </p:txBody>
      </p:sp>
      <p:pic>
        <p:nvPicPr>
          <p:cNvPr id="2061" name="Picture 13"/>
          <p:cNvPicPr>
            <a:picLocks noChangeAspect="1" noChangeArrowheads="1"/>
          </p:cNvPicPr>
          <p:nvPr/>
        </p:nvPicPr>
        <p:blipFill>
          <a:blip r:embed="rId11" cstate="print"/>
          <a:srcRect/>
          <a:stretch>
            <a:fillRect/>
          </a:stretch>
        </p:blipFill>
        <p:spPr bwMode="auto">
          <a:xfrm>
            <a:off x="6012160" y="1340768"/>
            <a:ext cx="1004993" cy="1013098"/>
          </a:xfrm>
          <a:prstGeom prst="rect">
            <a:avLst/>
          </a:prstGeom>
          <a:noFill/>
          <a:ln w="25400">
            <a:solidFill>
              <a:schemeClr val="tx1"/>
            </a:solidFill>
            <a:miter lim="800000"/>
            <a:headEnd/>
            <a:tailEnd/>
          </a:ln>
        </p:spPr>
      </p:pic>
      <p:grpSp>
        <p:nvGrpSpPr>
          <p:cNvPr id="99" name="Gruppo 98"/>
          <p:cNvGrpSpPr/>
          <p:nvPr/>
        </p:nvGrpSpPr>
        <p:grpSpPr>
          <a:xfrm>
            <a:off x="4355976" y="908720"/>
            <a:ext cx="1536770" cy="1870467"/>
            <a:chOff x="4355976" y="908720"/>
            <a:chExt cx="1536770" cy="1870467"/>
          </a:xfrm>
        </p:grpSpPr>
        <p:pic>
          <p:nvPicPr>
            <p:cNvPr id="2062" name="Picture 14"/>
            <p:cNvPicPr>
              <a:picLocks noChangeAspect="1" noChangeArrowheads="1"/>
            </p:cNvPicPr>
            <p:nvPr/>
          </p:nvPicPr>
          <p:blipFill>
            <a:blip r:embed="rId12" cstate="print"/>
            <a:srcRect/>
            <a:stretch>
              <a:fillRect/>
            </a:stretch>
          </p:blipFill>
          <p:spPr bwMode="auto">
            <a:xfrm>
              <a:off x="4355976" y="908720"/>
              <a:ext cx="1536770" cy="864096"/>
            </a:xfrm>
            <a:prstGeom prst="rect">
              <a:avLst/>
            </a:prstGeom>
            <a:noFill/>
            <a:ln w="9525">
              <a:noFill/>
              <a:miter lim="800000"/>
              <a:headEnd/>
              <a:tailEnd/>
            </a:ln>
          </p:spPr>
        </p:pic>
        <p:sp>
          <p:nvSpPr>
            <p:cNvPr id="97" name="CasellaDiTesto 96"/>
            <p:cNvSpPr txBox="1"/>
            <p:nvPr/>
          </p:nvSpPr>
          <p:spPr>
            <a:xfrm>
              <a:off x="4716016" y="1772816"/>
              <a:ext cx="792088" cy="369332"/>
            </a:xfrm>
            <a:prstGeom prst="rect">
              <a:avLst/>
            </a:prstGeom>
            <a:solidFill>
              <a:srgbClr val="FFFF00"/>
            </a:solidFill>
            <a:ln>
              <a:solidFill>
                <a:schemeClr val="tx1"/>
              </a:solidFill>
            </a:ln>
          </p:spPr>
          <p:txBody>
            <a:bodyPr wrap="square" rtlCol="0">
              <a:spAutoFit/>
            </a:bodyPr>
            <a:lstStyle/>
            <a:p>
              <a:r>
                <a:rPr lang="it-IT" dirty="0"/>
                <a:t>1930</a:t>
              </a:r>
            </a:p>
          </p:txBody>
        </p:sp>
        <p:sp>
          <p:nvSpPr>
            <p:cNvPr id="98" name="CasellaDiTesto 97"/>
            <p:cNvSpPr txBox="1"/>
            <p:nvPr/>
          </p:nvSpPr>
          <p:spPr>
            <a:xfrm>
              <a:off x="4572000" y="2132856"/>
              <a:ext cx="1152128" cy="646331"/>
            </a:xfrm>
            <a:prstGeom prst="rect">
              <a:avLst/>
            </a:prstGeom>
            <a:solidFill>
              <a:srgbClr val="FFFF00"/>
            </a:solidFill>
            <a:ln w="25400">
              <a:solidFill>
                <a:schemeClr val="tx1"/>
              </a:solidFill>
            </a:ln>
          </p:spPr>
          <p:txBody>
            <a:bodyPr wrap="square" rtlCol="0">
              <a:spAutoFit/>
            </a:bodyPr>
            <a:lstStyle/>
            <a:p>
              <a:r>
                <a:rPr lang="it-IT" dirty="0"/>
                <a:t>Ipotesi del neutrino</a:t>
              </a:r>
            </a:p>
          </p:txBody>
        </p:sp>
      </p:grpSp>
      <p:grpSp>
        <p:nvGrpSpPr>
          <p:cNvPr id="50" name="Gruppo 49"/>
          <p:cNvGrpSpPr/>
          <p:nvPr/>
        </p:nvGrpSpPr>
        <p:grpSpPr>
          <a:xfrm>
            <a:off x="2987824" y="1052736"/>
            <a:ext cx="1368152" cy="2448272"/>
            <a:chOff x="2195736" y="1052736"/>
            <a:chExt cx="1368152" cy="2448272"/>
          </a:xfrm>
        </p:grpSpPr>
        <p:sp>
          <p:nvSpPr>
            <p:cNvPr id="44" name="CasellaDiTesto 43"/>
            <p:cNvSpPr txBox="1"/>
            <p:nvPr/>
          </p:nvSpPr>
          <p:spPr>
            <a:xfrm>
              <a:off x="2195736" y="2852936"/>
              <a:ext cx="1368152" cy="369332"/>
            </a:xfrm>
            <a:prstGeom prst="rect">
              <a:avLst/>
            </a:prstGeom>
            <a:solidFill>
              <a:srgbClr val="FFFF00"/>
            </a:solidFill>
            <a:ln w="38100">
              <a:solidFill>
                <a:srgbClr val="FF0000"/>
              </a:solidFill>
            </a:ln>
          </p:spPr>
          <p:txBody>
            <a:bodyPr wrap="square" rtlCol="0">
              <a:spAutoFit/>
            </a:bodyPr>
            <a:lstStyle/>
            <a:p>
              <a:r>
                <a:rPr lang="it-IT" dirty="0"/>
                <a:t>1911 / 1912</a:t>
              </a:r>
            </a:p>
          </p:txBody>
        </p:sp>
        <p:cxnSp>
          <p:nvCxnSpPr>
            <p:cNvPr id="45" name="Connettore 1 44"/>
            <p:cNvCxnSpPr/>
            <p:nvPr/>
          </p:nvCxnSpPr>
          <p:spPr>
            <a:xfrm>
              <a:off x="2843808" y="3212976"/>
              <a:ext cx="0" cy="28803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13" cstate="print"/>
            <a:srcRect/>
            <a:stretch>
              <a:fillRect/>
            </a:stretch>
          </p:blipFill>
          <p:spPr bwMode="auto">
            <a:xfrm>
              <a:off x="2267744" y="1052736"/>
              <a:ext cx="1154807" cy="1757591"/>
            </a:xfrm>
            <a:prstGeom prst="rect">
              <a:avLst/>
            </a:prstGeom>
            <a:noFill/>
            <a:ln w="38100">
              <a:solidFill>
                <a:srgbClr val="FF0000"/>
              </a:solidFill>
              <a:miter lim="800000"/>
              <a:headEnd/>
              <a:tailEnd/>
            </a:ln>
          </p:spPr>
        </p:pic>
      </p:grpSp>
    </p:spTree>
    <p:extLst>
      <p:ext uri="{BB962C8B-B14F-4D97-AF65-F5344CB8AC3E}">
        <p14:creationId xmlns:p14="http://schemas.microsoft.com/office/powerpoint/2010/main" val="339314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900" fill="hold"/>
                                        <p:tgtEl>
                                          <p:spTgt spid="5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6551" y="188640"/>
            <a:ext cx="6192688" cy="908720"/>
          </a:xfrm>
        </p:spPr>
        <p:txBody>
          <a:bodyPr/>
          <a:lstStyle/>
          <a:p>
            <a:r>
              <a:rPr lang="it-IT" dirty="0"/>
              <a:t>I RAGGI COSMICI</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4421097"/>
            <a:ext cx="4032448" cy="1972256"/>
          </a:xfrm>
          <a:prstGeom prst="rect">
            <a:avLst/>
          </a:prstGeom>
          <a:ln w="57150">
            <a:solidFill>
              <a:srgbClr val="FFFF00"/>
            </a:solidFill>
          </a:ln>
        </p:spPr>
      </p:pic>
      <p:pic>
        <p:nvPicPr>
          <p:cNvPr id="10" name="Segnaposto contenuto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1268760"/>
            <a:ext cx="3779911" cy="2594330"/>
          </a:xfrm>
          <a:ln w="38100">
            <a:solidFill>
              <a:srgbClr val="FF0000"/>
            </a:solidFill>
          </a:ln>
        </p:spPr>
      </p:pic>
      <p:sp>
        <p:nvSpPr>
          <p:cNvPr id="11" name="CasellaDiTesto 10"/>
          <p:cNvSpPr txBox="1"/>
          <p:nvPr/>
        </p:nvSpPr>
        <p:spPr>
          <a:xfrm>
            <a:off x="4135905" y="1222114"/>
            <a:ext cx="2736303" cy="461665"/>
          </a:xfrm>
          <a:prstGeom prst="rect">
            <a:avLst/>
          </a:prstGeom>
          <a:noFill/>
          <a:ln w="38100">
            <a:solidFill>
              <a:srgbClr val="FF0000"/>
            </a:solidFill>
          </a:ln>
        </p:spPr>
        <p:txBody>
          <a:bodyPr wrap="square" rtlCol="0">
            <a:spAutoFit/>
          </a:bodyPr>
          <a:lstStyle/>
          <a:p>
            <a:r>
              <a:rPr lang="it-IT" sz="2400" b="1" dirty="0"/>
              <a:t>RAGGI PRIMARI</a:t>
            </a:r>
          </a:p>
        </p:txBody>
      </p:sp>
      <p:sp>
        <p:nvSpPr>
          <p:cNvPr id="12" name="CasellaDiTesto 11"/>
          <p:cNvSpPr txBox="1"/>
          <p:nvPr/>
        </p:nvSpPr>
        <p:spPr>
          <a:xfrm>
            <a:off x="5074984" y="5261499"/>
            <a:ext cx="2957414" cy="461665"/>
          </a:xfrm>
          <a:prstGeom prst="rect">
            <a:avLst/>
          </a:prstGeom>
          <a:noFill/>
          <a:ln w="57150">
            <a:solidFill>
              <a:srgbClr val="FFFF00"/>
            </a:solidFill>
          </a:ln>
        </p:spPr>
        <p:txBody>
          <a:bodyPr wrap="square" rtlCol="0">
            <a:spAutoFit/>
          </a:bodyPr>
          <a:lstStyle/>
          <a:p>
            <a:r>
              <a:rPr lang="it-IT" sz="2400" b="1" dirty="0"/>
              <a:t>RAGGI SECONDARI</a:t>
            </a:r>
          </a:p>
        </p:txBody>
      </p:sp>
      <p:graphicFrame>
        <p:nvGraphicFramePr>
          <p:cNvPr id="14" name="Grafico 13">
            <a:extLst>
              <a:ext uri="{FF2B5EF4-FFF2-40B4-BE49-F238E27FC236}">
                <a16:creationId xmlns:a16="http://schemas.microsoft.com/office/drawing/2014/main" id="{8487AE40-4ABB-4992-8D5A-C378DAFF27A2}"/>
              </a:ext>
            </a:extLst>
          </p:cNvPr>
          <p:cNvGraphicFramePr/>
          <p:nvPr>
            <p:extLst>
              <p:ext uri="{D42A27DB-BD31-4B8C-83A1-F6EECF244321}">
                <p14:modId xmlns:p14="http://schemas.microsoft.com/office/powerpoint/2010/main" val="4149649009"/>
              </p:ext>
            </p:extLst>
          </p:nvPr>
        </p:nvGraphicFramePr>
        <p:xfrm>
          <a:off x="4788024" y="1891867"/>
          <a:ext cx="4821593" cy="3276652"/>
        </p:xfrm>
        <a:graphic>
          <a:graphicData uri="http://schemas.openxmlformats.org/drawingml/2006/chart">
            <c:chart xmlns:c="http://schemas.openxmlformats.org/drawingml/2006/chart" xmlns:r="http://schemas.openxmlformats.org/officeDocument/2006/relationships" r:id="rId5"/>
          </a:graphicData>
        </a:graphic>
      </p:graphicFrame>
      <p:sp>
        <p:nvSpPr>
          <p:cNvPr id="3" name="CasellaDiTesto 2">
            <a:extLst>
              <a:ext uri="{FF2B5EF4-FFF2-40B4-BE49-F238E27FC236}">
                <a16:creationId xmlns:a16="http://schemas.microsoft.com/office/drawing/2014/main" id="{225C6DA0-5834-476A-A1C8-9B04B0937EAF}"/>
              </a:ext>
            </a:extLst>
          </p:cNvPr>
          <p:cNvSpPr txBox="1"/>
          <p:nvPr/>
        </p:nvSpPr>
        <p:spPr>
          <a:xfrm>
            <a:off x="7775831" y="4190264"/>
            <a:ext cx="1368169" cy="461665"/>
          </a:xfrm>
          <a:prstGeom prst="rect">
            <a:avLst/>
          </a:prstGeom>
          <a:noFill/>
        </p:spPr>
        <p:txBody>
          <a:bodyPr wrap="square" rtlCol="0">
            <a:spAutoFit/>
          </a:bodyPr>
          <a:lstStyle/>
          <a:p>
            <a:r>
              <a:rPr lang="it-IT" sz="2400" b="1" dirty="0"/>
              <a:t>PROTONI</a:t>
            </a:r>
          </a:p>
        </p:txBody>
      </p:sp>
    </p:spTree>
    <p:extLst>
      <p:ext uri="{BB962C8B-B14F-4D97-AF65-F5344CB8AC3E}">
        <p14:creationId xmlns:p14="http://schemas.microsoft.com/office/powerpoint/2010/main" val="1352016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Raggi Cosmici Secondari</a:t>
            </a:r>
          </a:p>
        </p:txBody>
      </p:sp>
      <p:pic>
        <p:nvPicPr>
          <p:cNvPr id="4" name="Segnaposto contenut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556792"/>
            <a:ext cx="8778708" cy="4104456"/>
          </a:xfrm>
        </p:spPr>
      </p:pic>
      <mc:AlternateContent xmlns:mc="http://schemas.openxmlformats.org/markup-compatibility/2006" xmlns:a14="http://schemas.microsoft.com/office/drawing/2010/main">
        <mc:Choice Requires="a14">
          <p:sp>
            <p:nvSpPr>
              <p:cNvPr id="3" name="CasellaDiTesto 2"/>
              <p:cNvSpPr txBox="1"/>
              <p:nvPr/>
            </p:nvSpPr>
            <p:spPr>
              <a:xfrm>
                <a:off x="2677089" y="1904638"/>
                <a:ext cx="3783553" cy="1652119"/>
              </a:xfrm>
              <a:prstGeom prst="rect">
                <a:avLst/>
              </a:prstGeom>
              <a:solidFill>
                <a:schemeClr val="accent3">
                  <a:lumMod val="20000"/>
                  <a:lumOff val="80000"/>
                </a:schemeClr>
              </a:solidFill>
              <a:ln w="381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𝑬</m:t>
                      </m:r>
                      <m: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m:t>
                      </m:r>
                      <m: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𝒎</m:t>
                      </m:r>
                      <m:sSup>
                        <m:sSupPr>
                          <m:ctrlP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ctrlPr>
                        </m:sSupPr>
                        <m:e>
                          <m: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𝒄</m:t>
                          </m:r>
                        </m:e>
                        <m:sup>
                          <m:r>
                            <a:rPr lang="it-IT" sz="60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𝟐</m:t>
                          </m:r>
                        </m:sup>
                      </m:sSup>
                    </m:oMath>
                  </m:oMathPara>
                </a14:m>
                <a:endParaRPr lang="it-IT" sz="6000" b="1" dirty="0"/>
              </a:p>
              <a:p>
                <a:endParaRPr lang="it-IT" sz="4000" dirty="0"/>
              </a:p>
            </p:txBody>
          </p:sp>
        </mc:Choice>
        <mc:Fallback xmlns="">
          <p:sp>
            <p:nvSpPr>
              <p:cNvPr id="3" name="CasellaDiTesto 2"/>
              <p:cNvSpPr txBox="1">
                <a:spLocks noRot="1" noChangeAspect="1" noMove="1" noResize="1" noEditPoints="1" noAdjustHandles="1" noChangeArrowheads="1" noChangeShapeType="1" noTextEdit="1"/>
              </p:cNvSpPr>
              <p:nvPr/>
            </p:nvSpPr>
            <p:spPr>
              <a:xfrm>
                <a:off x="2677089" y="1904638"/>
                <a:ext cx="3783553" cy="1652119"/>
              </a:xfrm>
              <a:prstGeom prst="rect">
                <a:avLst/>
              </a:prstGeom>
              <a:blipFill>
                <a:blip r:embed="rId4"/>
                <a:stretch>
                  <a:fillRect/>
                </a:stretch>
              </a:blipFill>
              <a:ln w="38100">
                <a:solidFill>
                  <a:srgbClr val="FF0000"/>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CasellaDiTesto 4"/>
              <p:cNvSpPr txBox="1"/>
              <p:nvPr/>
            </p:nvSpPr>
            <p:spPr>
              <a:xfrm>
                <a:off x="2677089" y="2889919"/>
                <a:ext cx="3783554" cy="923330"/>
              </a:xfrm>
              <a:prstGeom prst="rect">
                <a:avLst/>
              </a:prstGeom>
              <a:solidFill>
                <a:schemeClr val="accent3">
                  <a:lumMod val="20000"/>
                  <a:lumOff val="80000"/>
                </a:schemeClr>
              </a:solidFill>
              <a:ln w="38100">
                <a:solidFill>
                  <a:srgbClr val="FF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ctrlPr>
                        </m:accPr>
                        <m:e>
                          <m: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𝑝</m:t>
                          </m:r>
                        </m:e>
                      </m:acc>
                      <m: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m:t>
                      </m:r>
                      <m: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rPr>
                        <m:t>𝑚</m:t>
                      </m:r>
                      <m: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m:t>
                      </m:r>
                      <m:acc>
                        <m:accPr>
                          <m:chr m:val="⃗"/>
                          <m:ctrlP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accPr>
                        <m:e>
                          <m:r>
                            <a:rPr lang="it-IT" sz="5400" i="1" smtClean="0">
                              <a:ln w="0"/>
                              <a:solidFill>
                                <a:srgbClr val="0070C0"/>
                              </a:solidFill>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𝑣</m:t>
                          </m:r>
                        </m:e>
                      </m:acc>
                      <m:r>
                        <a:rPr lang="it-IT" sz="5400" b="0" i="1" smtClean="0">
                          <a:solidFill>
                            <a:srgbClr val="0070C0"/>
                          </a:solidFill>
                          <a:latin typeface="Cambria Math" panose="02040503050406030204" pitchFamily="18" charset="0"/>
                          <a:ea typeface="Cambria Math" panose="02040503050406030204" pitchFamily="18" charset="0"/>
                        </a:rPr>
                        <m:t> </m:t>
                      </m:r>
                    </m:oMath>
                  </m:oMathPara>
                </a14:m>
                <a:endParaRPr lang="it-IT" sz="5400" dirty="0">
                  <a:solidFill>
                    <a:srgbClr val="0070C0"/>
                  </a:solidFill>
                </a:endParaRPr>
              </a:p>
            </p:txBody>
          </p:sp>
        </mc:Choice>
        <mc:Fallback xmlns="">
          <p:sp>
            <p:nvSpPr>
              <p:cNvPr id="5" name="CasellaDiTesto 4"/>
              <p:cNvSpPr txBox="1">
                <a:spLocks noRot="1" noChangeAspect="1" noMove="1" noResize="1" noEditPoints="1" noAdjustHandles="1" noChangeArrowheads="1" noChangeShapeType="1" noTextEdit="1"/>
              </p:cNvSpPr>
              <p:nvPr/>
            </p:nvSpPr>
            <p:spPr>
              <a:xfrm>
                <a:off x="2677089" y="2889919"/>
                <a:ext cx="3783554" cy="923330"/>
              </a:xfrm>
              <a:prstGeom prst="rect">
                <a:avLst/>
              </a:prstGeom>
              <a:blipFill>
                <a:blip r:embed="rId5"/>
                <a:stretch>
                  <a:fillRect/>
                </a:stretch>
              </a:blipFill>
              <a:ln w="38100">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93375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260648"/>
            <a:ext cx="6192688" cy="1035496"/>
          </a:xfrm>
        </p:spPr>
        <p:txBody>
          <a:bodyPr/>
          <a:lstStyle/>
          <a:p>
            <a:r>
              <a:rPr lang="it-IT" dirty="0"/>
              <a:t>Muone</a:t>
            </a:r>
          </a:p>
        </p:txBody>
      </p:sp>
      <mc:AlternateContent xmlns:mc="http://schemas.openxmlformats.org/markup-compatibility/2006" xmlns:a14="http://schemas.microsoft.com/office/drawing/2010/main">
        <mc:Choice Requires="a14">
          <p:sp>
            <p:nvSpPr>
              <p:cNvPr id="3" name="Segnaposto contenuto 2"/>
              <p:cNvSpPr>
                <a:spLocks noGrp="1"/>
              </p:cNvSpPr>
              <p:nvPr>
                <p:ph idx="1"/>
              </p:nvPr>
            </p:nvSpPr>
            <p:spPr>
              <a:xfrm>
                <a:off x="323528" y="1772816"/>
                <a:ext cx="5915000" cy="3888432"/>
              </a:xfrm>
            </p:spPr>
            <p:txBody>
              <a:bodyPr/>
              <a:lstStyle/>
              <a:p>
                <a:r>
                  <a:rPr lang="it-IT" sz="2600" dirty="0">
                    <a:solidFill>
                      <a:srgbClr val="FF0000"/>
                    </a:solidFill>
                  </a:rPr>
                  <a:t>Prima particella </a:t>
                </a:r>
                <a:r>
                  <a:rPr lang="it-IT" sz="2600" dirty="0"/>
                  <a:t>elementare prodotta dai raggi cosmici che è stata scoperta</a:t>
                </a:r>
              </a:p>
              <a:p>
                <a:r>
                  <a:rPr lang="it-IT" sz="2600" dirty="0"/>
                  <a:t>Fa parte della famiglia dei </a:t>
                </a:r>
                <a:r>
                  <a:rPr lang="it-IT" sz="2600" dirty="0">
                    <a:solidFill>
                      <a:srgbClr val="FF0000"/>
                    </a:solidFill>
                  </a:rPr>
                  <a:t>leptoni</a:t>
                </a:r>
                <a:r>
                  <a:rPr lang="it-IT" sz="2600" dirty="0"/>
                  <a:t>, quindi non è sottoposta alla forza forte</a:t>
                </a:r>
              </a:p>
              <a:p>
                <a:r>
                  <a:rPr lang="it-IT" sz="2600" dirty="0"/>
                  <a:t>Ha </a:t>
                </a:r>
                <a:r>
                  <a:rPr lang="it-IT" sz="2600" dirty="0">
                    <a:solidFill>
                      <a:srgbClr val="FF0000"/>
                    </a:solidFill>
                  </a:rPr>
                  <a:t>massa</a:t>
                </a:r>
                <a:r>
                  <a:rPr lang="it-IT" sz="2600" dirty="0"/>
                  <a:t> pari a circa </a:t>
                </a:r>
                <a:r>
                  <a:rPr lang="it-IT" sz="2600" dirty="0">
                    <a:solidFill>
                      <a:srgbClr val="FF0000"/>
                    </a:solidFill>
                  </a:rPr>
                  <a:t>207 </a:t>
                </a:r>
                <a:r>
                  <a:rPr lang="it-IT" sz="2600" dirty="0"/>
                  <a:t>volte quella dell’elettrone e stessa carica</a:t>
                </a:r>
              </a:p>
              <a:p>
                <a:r>
                  <a:rPr lang="it-IT" sz="2600" dirty="0"/>
                  <a:t>È la particella elementare più misurata al livello del mare, anche se decade in </a:t>
                </a:r>
                <a14:m>
                  <m:oMath xmlns:m="http://schemas.openxmlformats.org/officeDocument/2006/math">
                    <m:r>
                      <a:rPr lang="it-IT" sz="2600" b="0" i="1" smtClean="0">
                        <a:solidFill>
                          <a:srgbClr val="FF0000"/>
                        </a:solidFill>
                        <a:latin typeface="Cambria Math" panose="02040503050406030204" pitchFamily="18" charset="0"/>
                      </a:rPr>
                      <m:t>2,2</m:t>
                    </m:r>
                    <m:r>
                      <a:rPr lang="it-IT" sz="2600" b="0" i="1" smtClean="0">
                        <a:solidFill>
                          <a:srgbClr val="FF0000"/>
                        </a:solidFill>
                        <a:latin typeface="Cambria Math" panose="02040503050406030204" pitchFamily="18" charset="0"/>
                      </a:rPr>
                      <m:t>𝑥</m:t>
                    </m:r>
                    <m:sSup>
                      <m:sSupPr>
                        <m:ctrlPr>
                          <a:rPr lang="it-IT" sz="2600" b="0" i="1" smtClean="0">
                            <a:solidFill>
                              <a:srgbClr val="FF0000"/>
                            </a:solidFill>
                            <a:latin typeface="Cambria Math" panose="02040503050406030204" pitchFamily="18" charset="0"/>
                          </a:rPr>
                        </m:ctrlPr>
                      </m:sSupPr>
                      <m:e>
                        <m:r>
                          <a:rPr lang="it-IT" sz="2600" b="0" i="1" smtClean="0">
                            <a:solidFill>
                              <a:srgbClr val="FF0000"/>
                            </a:solidFill>
                            <a:latin typeface="Cambria Math" panose="02040503050406030204" pitchFamily="18" charset="0"/>
                          </a:rPr>
                          <m:t>10</m:t>
                        </m:r>
                      </m:e>
                      <m:sup>
                        <m:r>
                          <a:rPr lang="it-IT" sz="2600" b="0" i="1" smtClean="0">
                            <a:solidFill>
                              <a:srgbClr val="FF0000"/>
                            </a:solidFill>
                            <a:latin typeface="Cambria Math" panose="02040503050406030204" pitchFamily="18" charset="0"/>
                          </a:rPr>
                          <m:t>−6</m:t>
                        </m:r>
                      </m:sup>
                    </m:sSup>
                  </m:oMath>
                </a14:m>
                <a:r>
                  <a:rPr lang="it-IT" sz="2600" dirty="0"/>
                  <a:t>s</a:t>
                </a:r>
              </a:p>
            </p:txBody>
          </p:sp>
        </mc:Choice>
        <mc:Fallback xmlns="">
          <p:sp>
            <p:nvSpPr>
              <p:cNvPr id="3" name="Segnaposto contenuto 2"/>
              <p:cNvSpPr>
                <a:spLocks noGrp="1" noRot="1" noChangeAspect="1" noMove="1" noResize="1" noEditPoints="1" noAdjustHandles="1" noChangeArrowheads="1" noChangeShapeType="1" noTextEdit="1"/>
              </p:cNvSpPr>
              <p:nvPr>
                <p:ph idx="1"/>
              </p:nvPr>
            </p:nvSpPr>
            <p:spPr>
              <a:xfrm>
                <a:off x="323528" y="1772816"/>
                <a:ext cx="5915000" cy="3888432"/>
              </a:xfrm>
              <a:blipFill>
                <a:blip r:embed="rId2"/>
                <a:stretch>
                  <a:fillRect/>
                </a:stretch>
              </a:blipFill>
            </p:spPr>
            <p:txBody>
              <a:bodyPr/>
              <a:lstStyle/>
              <a:p>
                <a:r>
                  <a:rPr lang="it-IT">
                    <a:noFill/>
                  </a:rPr>
                  <a:t> </a:t>
                </a:r>
              </a:p>
            </p:txBody>
          </p:sp>
        </mc:Fallback>
      </mc:AlternateContent>
      <p:pic>
        <p:nvPicPr>
          <p:cNvPr id="4" name="Immagine 3">
            <a:extLst>
              <a:ext uri="{FF2B5EF4-FFF2-40B4-BE49-F238E27FC236}">
                <a16:creationId xmlns:a16="http://schemas.microsoft.com/office/drawing/2014/main" id="{B5C9B400-CC03-417A-82F4-17FCF3BFD423}"/>
              </a:ext>
            </a:extLst>
          </p:cNvPr>
          <p:cNvPicPr>
            <a:picLocks noChangeAspect="1"/>
          </p:cNvPicPr>
          <p:nvPr/>
        </p:nvPicPr>
        <p:blipFill>
          <a:blip r:embed="rId3"/>
          <a:stretch>
            <a:fillRect/>
          </a:stretch>
        </p:blipFill>
        <p:spPr>
          <a:xfrm>
            <a:off x="6372200" y="2384884"/>
            <a:ext cx="2435239" cy="2664296"/>
          </a:xfrm>
          <a:prstGeom prst="rect">
            <a:avLst/>
          </a:prstGeom>
        </p:spPr>
      </p:pic>
    </p:spTree>
    <p:extLst>
      <p:ext uri="{BB962C8B-B14F-4D97-AF65-F5344CB8AC3E}">
        <p14:creationId xmlns:p14="http://schemas.microsoft.com/office/powerpoint/2010/main" val="30043297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27584" y="1340768"/>
            <a:ext cx="7677126" cy="1872208"/>
          </a:xfrm>
        </p:spPr>
        <p:txBody>
          <a:bodyPr/>
          <a:lstStyle/>
          <a:p>
            <a:r>
              <a:rPr lang="it-IT" dirty="0">
                <a:solidFill>
                  <a:srgbClr val="FF0000"/>
                </a:solidFill>
              </a:rPr>
              <a:t>L’ipotesi del neutrino </a:t>
            </a:r>
            <a:br>
              <a:rPr lang="it-IT" dirty="0">
                <a:solidFill>
                  <a:srgbClr val="FF0000"/>
                </a:solidFill>
              </a:rPr>
            </a:br>
            <a:r>
              <a:rPr lang="it-IT" dirty="0">
                <a:solidFill>
                  <a:srgbClr val="FF0000"/>
                </a:solidFill>
              </a:rPr>
              <a:t>e la sua scoperta</a:t>
            </a:r>
          </a:p>
        </p:txBody>
      </p:sp>
      <p:sp>
        <p:nvSpPr>
          <p:cNvPr id="3" name="Sottotitolo 2"/>
          <p:cNvSpPr>
            <a:spLocks noGrp="1"/>
          </p:cNvSpPr>
          <p:nvPr>
            <p:ph type="subTitle" idx="1"/>
          </p:nvPr>
        </p:nvSpPr>
        <p:spPr>
          <a:xfrm>
            <a:off x="2103910" y="4149080"/>
            <a:ext cx="6400800" cy="720080"/>
          </a:xfrm>
        </p:spPr>
        <p:txBody>
          <a:bodyPr/>
          <a:lstStyle/>
          <a:p>
            <a:pPr algn="r"/>
            <a:r>
              <a:rPr lang="it-IT" sz="3600" dirty="0">
                <a:solidFill>
                  <a:srgbClr val="FF0000"/>
                </a:solidFill>
              </a:rPr>
              <a:t>Marco </a:t>
            </a:r>
            <a:r>
              <a:rPr lang="it-IT" sz="3600" dirty="0" err="1">
                <a:solidFill>
                  <a:srgbClr val="FF0000"/>
                </a:solidFill>
              </a:rPr>
              <a:t>Lomasto</a:t>
            </a:r>
            <a:r>
              <a:rPr lang="it-IT" sz="3600" dirty="0">
                <a:solidFill>
                  <a:srgbClr val="FF0000"/>
                </a:solidFill>
              </a:rPr>
              <a:t> 4^A</a:t>
            </a:r>
          </a:p>
        </p:txBody>
      </p:sp>
      <p:pic>
        <p:nvPicPr>
          <p:cNvPr id="4" name="Picture 4">
            <a:extLst>
              <a:ext uri="{FF2B5EF4-FFF2-40B4-BE49-F238E27FC236}">
                <a16:creationId xmlns:a16="http://schemas.microsoft.com/office/drawing/2014/main" id="{BD973E47-9F4C-4388-BC18-B7FD1DCE0EC4}"/>
              </a:ext>
            </a:extLst>
          </p:cNvPr>
          <p:cNvPicPr>
            <a:picLocks noChangeAspect="1" noChangeArrowheads="1"/>
          </p:cNvPicPr>
          <p:nvPr/>
        </p:nvPicPr>
        <p:blipFill>
          <a:blip r:embed="rId2" cstate="print"/>
          <a:srcRect/>
          <a:stretch>
            <a:fillRect/>
          </a:stretch>
        </p:blipFill>
        <p:spPr bwMode="auto">
          <a:xfrm>
            <a:off x="1979712" y="3717032"/>
            <a:ext cx="2304256" cy="2063812"/>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3530318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720080"/>
          </a:xfrm>
        </p:spPr>
        <p:txBody>
          <a:bodyPr/>
          <a:lstStyle/>
          <a:p>
            <a:r>
              <a:rPr lang="it-IT" sz="4000" dirty="0"/>
              <a:t>Raggi Cosmici Secondari</a:t>
            </a:r>
          </a:p>
        </p:txBody>
      </p:sp>
      <p:pic>
        <p:nvPicPr>
          <p:cNvPr id="1034" name="Picture 10"/>
          <p:cNvPicPr>
            <a:picLocks noChangeAspect="1" noChangeArrowheads="1"/>
          </p:cNvPicPr>
          <p:nvPr/>
        </p:nvPicPr>
        <p:blipFill>
          <a:blip r:embed="rId3" cstate="print"/>
          <a:srcRect/>
          <a:stretch>
            <a:fillRect/>
          </a:stretch>
        </p:blipFill>
        <p:spPr bwMode="auto">
          <a:xfrm>
            <a:off x="218683" y="2226248"/>
            <a:ext cx="4149884" cy="877472"/>
          </a:xfrm>
          <a:prstGeom prst="rect">
            <a:avLst/>
          </a:prstGeom>
          <a:noFill/>
          <a:ln w="38100">
            <a:solidFill>
              <a:srgbClr val="FF0000"/>
            </a:solidFill>
            <a:miter lim="800000"/>
            <a:headEnd/>
            <a:tailEnd/>
          </a:ln>
        </p:spPr>
      </p:pic>
      <p:pic>
        <p:nvPicPr>
          <p:cNvPr id="1035" name="Picture 11"/>
          <p:cNvPicPr>
            <a:picLocks noChangeAspect="1" noChangeArrowheads="1"/>
          </p:cNvPicPr>
          <p:nvPr/>
        </p:nvPicPr>
        <p:blipFill>
          <a:blip r:embed="rId4" cstate="print"/>
          <a:srcRect/>
          <a:stretch>
            <a:fillRect/>
          </a:stretch>
        </p:blipFill>
        <p:spPr bwMode="auto">
          <a:xfrm>
            <a:off x="242044" y="4124630"/>
            <a:ext cx="4156874" cy="1050881"/>
          </a:xfrm>
          <a:prstGeom prst="rect">
            <a:avLst/>
          </a:prstGeom>
          <a:noFill/>
          <a:ln w="38100">
            <a:solidFill>
              <a:srgbClr val="FF0000"/>
            </a:solidFill>
            <a:miter lim="800000"/>
            <a:headEnd/>
            <a:tailEnd/>
          </a:ln>
        </p:spPr>
      </p:pic>
      <p:sp>
        <p:nvSpPr>
          <p:cNvPr id="5" name="CasellaDiTesto 4"/>
          <p:cNvSpPr txBox="1"/>
          <p:nvPr/>
        </p:nvSpPr>
        <p:spPr>
          <a:xfrm>
            <a:off x="595279" y="1171458"/>
            <a:ext cx="8064896" cy="1015663"/>
          </a:xfrm>
          <a:prstGeom prst="rect">
            <a:avLst/>
          </a:prstGeom>
          <a:noFill/>
        </p:spPr>
        <p:txBody>
          <a:bodyPr wrap="square" rtlCol="0">
            <a:spAutoFit/>
          </a:bodyPr>
          <a:lstStyle/>
          <a:p>
            <a:r>
              <a:rPr lang="it-IT" sz="2000" b="1" dirty="0"/>
              <a:t>La particella più probabile che si formi dalla collisione dei raggi cosmici è il mesone, particella formata da 2 quark, chiamata pione. Essa, come le altre particelle che si vengono a creare, è molto instabile: decade in 2,6 x 10</a:t>
            </a:r>
            <a:r>
              <a:rPr lang="it-IT" sz="2000" b="1" baseline="30000" dirty="0"/>
              <a:t>-6</a:t>
            </a:r>
            <a:r>
              <a:rPr lang="it-IT" sz="2000" b="1" dirty="0"/>
              <a:t> s</a:t>
            </a:r>
            <a:endParaRPr lang="it-IT" sz="2000" dirty="0"/>
          </a:p>
        </p:txBody>
      </p:sp>
      <p:sp>
        <p:nvSpPr>
          <p:cNvPr id="3" name="CasellaDiTesto 2"/>
          <p:cNvSpPr txBox="1"/>
          <p:nvPr/>
        </p:nvSpPr>
        <p:spPr>
          <a:xfrm>
            <a:off x="1691679" y="5760552"/>
            <a:ext cx="6336705" cy="523220"/>
          </a:xfrm>
          <a:prstGeom prst="rect">
            <a:avLst/>
          </a:prstGeom>
          <a:noFill/>
        </p:spPr>
        <p:txBody>
          <a:bodyPr wrap="square" rtlCol="0">
            <a:spAutoFit/>
          </a:bodyPr>
          <a:lstStyle/>
          <a:p>
            <a:r>
              <a:rPr lang="it-IT" sz="2800" dirty="0">
                <a:solidFill>
                  <a:srgbClr val="FF0000"/>
                </a:solidFill>
              </a:rPr>
              <a:t>N.B. : SONO PARTICELLE MOLTO INSTABILI</a:t>
            </a:r>
          </a:p>
        </p:txBody>
      </p:sp>
      <p:sp>
        <p:nvSpPr>
          <p:cNvPr id="4" name="CasellaDiTesto 3"/>
          <p:cNvSpPr txBox="1"/>
          <p:nvPr/>
        </p:nvSpPr>
        <p:spPr>
          <a:xfrm>
            <a:off x="194865" y="3183222"/>
            <a:ext cx="4173703" cy="769441"/>
          </a:xfrm>
          <a:prstGeom prst="rect">
            <a:avLst/>
          </a:prstGeom>
          <a:solidFill>
            <a:schemeClr val="bg1"/>
          </a:solidFill>
          <a:ln w="38100">
            <a:solidFill>
              <a:srgbClr val="FF0000"/>
            </a:solidFill>
          </a:ln>
        </p:spPr>
        <p:txBody>
          <a:bodyPr wrap="square" rtlCol="0">
            <a:spAutoFit/>
          </a:bodyPr>
          <a:lstStyle/>
          <a:p>
            <a:r>
              <a:rPr lang="it-IT" sz="4400" dirty="0"/>
              <a:t>  </a:t>
            </a:r>
            <a:r>
              <a:rPr lang="it-IT" sz="4400" dirty="0">
                <a:latin typeface="Mongolian Baiti" panose="03000500000000000000" pitchFamily="66" charset="0"/>
                <a:cs typeface="Mongolian Baiti" panose="03000500000000000000" pitchFamily="66" charset="0"/>
              </a:rPr>
              <a:t>π →  </a:t>
            </a:r>
            <a:r>
              <a:rPr lang="it-IT" sz="4200" dirty="0">
                <a:latin typeface="Mongolian Baiti" panose="03000500000000000000" pitchFamily="66" charset="0"/>
                <a:cs typeface="Mongolian Baiti" panose="03000500000000000000" pitchFamily="66" charset="0"/>
              </a:rPr>
              <a:t>γ  +  γ</a:t>
            </a:r>
          </a:p>
        </p:txBody>
      </p:sp>
      <p:pic>
        <p:nvPicPr>
          <p:cNvPr id="8" name="Immagine 7">
            <a:extLst>
              <a:ext uri="{FF2B5EF4-FFF2-40B4-BE49-F238E27FC236}">
                <a16:creationId xmlns:a16="http://schemas.microsoft.com/office/drawing/2014/main" id="{A92C1625-D3AC-4088-80DE-546DE741A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457065"/>
            <a:ext cx="4032448" cy="3007925"/>
          </a:xfrm>
          <a:prstGeom prst="rect">
            <a:avLst/>
          </a:prstGeom>
          <a:ln w="38100">
            <a:solidFill>
              <a:srgbClr val="FF0000"/>
            </a:solidFill>
          </a:ln>
        </p:spPr>
      </p:pic>
      <p:sp>
        <p:nvSpPr>
          <p:cNvPr id="6" name="Freccia a destra 5">
            <a:extLst>
              <a:ext uri="{FF2B5EF4-FFF2-40B4-BE49-F238E27FC236}">
                <a16:creationId xmlns:a16="http://schemas.microsoft.com/office/drawing/2014/main" id="{DE3B047D-73C6-4893-96E1-F892E40A7A6E}"/>
              </a:ext>
            </a:extLst>
          </p:cNvPr>
          <p:cNvSpPr/>
          <p:nvPr/>
        </p:nvSpPr>
        <p:spPr>
          <a:xfrm>
            <a:off x="4395423" y="2828230"/>
            <a:ext cx="3505043"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A54F10F4-BCE1-44BB-A018-45204F30C11B}"/>
              </a:ext>
            </a:extLst>
          </p:cNvPr>
          <p:cNvSpPr/>
          <p:nvPr/>
        </p:nvSpPr>
        <p:spPr>
          <a:xfrm rot="20598277">
            <a:off x="4393662" y="3943434"/>
            <a:ext cx="3225964" cy="64807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499950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336704" cy="1111970"/>
          </a:xfrm>
        </p:spPr>
        <p:txBody>
          <a:bodyPr/>
          <a:lstStyle/>
          <a:p>
            <a:r>
              <a:rPr lang="it-IT" sz="4000" dirty="0"/>
              <a:t>Sono tutti uguali?</a:t>
            </a:r>
          </a:p>
        </p:txBody>
      </p:sp>
      <p:pic>
        <p:nvPicPr>
          <p:cNvPr id="1036" name="Picture 12"/>
          <p:cNvPicPr>
            <a:picLocks noChangeAspect="1" noChangeArrowheads="1"/>
          </p:cNvPicPr>
          <p:nvPr/>
        </p:nvPicPr>
        <p:blipFill>
          <a:blip r:embed="rId3" cstate="print"/>
          <a:srcRect/>
          <a:stretch>
            <a:fillRect/>
          </a:stretch>
        </p:blipFill>
        <p:spPr bwMode="auto">
          <a:xfrm>
            <a:off x="1619672" y="3822330"/>
            <a:ext cx="6408712" cy="2164612"/>
          </a:xfrm>
          <a:prstGeom prst="rect">
            <a:avLst/>
          </a:prstGeom>
          <a:noFill/>
          <a:ln w="38100">
            <a:solidFill>
              <a:srgbClr val="FF0000"/>
            </a:solidFill>
            <a:miter lim="800000"/>
            <a:headEnd/>
            <a:tailEnd/>
          </a:ln>
        </p:spPr>
      </p:pic>
      <p:sp>
        <p:nvSpPr>
          <p:cNvPr id="5" name="CasellaDiTesto 4"/>
          <p:cNvSpPr txBox="1"/>
          <p:nvPr/>
        </p:nvSpPr>
        <p:spPr>
          <a:xfrm>
            <a:off x="2051720" y="1504856"/>
            <a:ext cx="6264696" cy="1938992"/>
          </a:xfrm>
          <a:prstGeom prst="rect">
            <a:avLst/>
          </a:prstGeom>
          <a:noFill/>
        </p:spPr>
        <p:txBody>
          <a:bodyPr wrap="square" rtlCol="0">
            <a:spAutoFit/>
          </a:bodyPr>
          <a:lstStyle/>
          <a:p>
            <a:pPr algn="just"/>
            <a:r>
              <a:rPr lang="it-IT" sz="2400" b="1" dirty="0"/>
              <a:t>Negli anni 50 del ‘900 si sapeva che esistevano neutrini prodotti dal decadimento di particelle diverse, tuttavia nel 1958 </a:t>
            </a:r>
            <a:r>
              <a:rPr lang="it-IT" sz="2400" b="1" dirty="0">
                <a:solidFill>
                  <a:srgbClr val="FF0000"/>
                </a:solidFill>
              </a:rPr>
              <a:t>Bruno Pontecorvo</a:t>
            </a:r>
            <a:r>
              <a:rPr lang="it-IT" sz="2400" b="1" dirty="0"/>
              <a:t> formulò l’idea che i neutrini emessi in coppia con muoni ed elettroni fossero diversi tra loro.</a:t>
            </a:r>
          </a:p>
        </p:txBody>
      </p:sp>
      <p:pic>
        <p:nvPicPr>
          <p:cNvPr id="3" name="Immagine 2">
            <a:extLst>
              <a:ext uri="{FF2B5EF4-FFF2-40B4-BE49-F238E27FC236}">
                <a16:creationId xmlns:a16="http://schemas.microsoft.com/office/drawing/2014/main" id="{69C2F99B-6638-4581-AFF2-B8DF0BC77EC1}"/>
              </a:ext>
            </a:extLst>
          </p:cNvPr>
          <p:cNvPicPr>
            <a:picLocks noChangeAspect="1"/>
          </p:cNvPicPr>
          <p:nvPr/>
        </p:nvPicPr>
        <p:blipFill>
          <a:blip r:embed="rId4"/>
          <a:stretch>
            <a:fillRect/>
          </a:stretch>
        </p:blipFill>
        <p:spPr>
          <a:xfrm>
            <a:off x="251521" y="1472989"/>
            <a:ext cx="1656184" cy="2145095"/>
          </a:xfrm>
          <a:prstGeom prst="rect">
            <a:avLst/>
          </a:prstGeom>
          <a:ln w="38100">
            <a:solidFill>
              <a:srgbClr val="FF0000"/>
            </a:solidFill>
          </a:ln>
        </p:spPr>
      </p:pic>
    </p:spTree>
    <p:extLst>
      <p:ext uri="{BB962C8B-B14F-4D97-AF65-F5344CB8AC3E}">
        <p14:creationId xmlns:p14="http://schemas.microsoft.com/office/powerpoint/2010/main" val="30068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Effect transition="in" filter="circle(in)">
                                      <p:cBhvr>
                                        <p:cTn id="7"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1008112"/>
          </a:xfrm>
        </p:spPr>
        <p:txBody>
          <a:bodyPr/>
          <a:lstStyle/>
          <a:p>
            <a:r>
              <a:rPr lang="it-IT" sz="3600" dirty="0"/>
              <a:t>1962:  Scoperta di  </a:t>
            </a:r>
            <a:r>
              <a:rPr lang="it-IT" sz="3600" dirty="0">
                <a:sym typeface="Symbol"/>
              </a:rPr>
              <a:t></a:t>
            </a:r>
            <a:r>
              <a:rPr lang="it-IT" sz="3600" baseline="-25000" dirty="0">
                <a:sym typeface="Symbol"/>
              </a:rPr>
              <a:t></a:t>
            </a:r>
            <a:r>
              <a:rPr lang="it-IT" sz="3600" dirty="0"/>
              <a:t> </a:t>
            </a:r>
            <a:endParaRPr lang="it-IT" dirty="0"/>
          </a:p>
        </p:txBody>
      </p:sp>
      <p:pic>
        <p:nvPicPr>
          <p:cNvPr id="2053" name="Picture 5"/>
          <p:cNvPicPr>
            <a:picLocks noChangeAspect="1" noChangeArrowheads="1"/>
          </p:cNvPicPr>
          <p:nvPr/>
        </p:nvPicPr>
        <p:blipFill>
          <a:blip r:embed="rId3" cstate="print"/>
          <a:srcRect/>
          <a:stretch>
            <a:fillRect/>
          </a:stretch>
        </p:blipFill>
        <p:spPr bwMode="auto">
          <a:xfrm>
            <a:off x="175468" y="2153765"/>
            <a:ext cx="5091113" cy="1609725"/>
          </a:xfrm>
          <a:prstGeom prst="rect">
            <a:avLst/>
          </a:prstGeom>
          <a:noFill/>
          <a:ln w="9525">
            <a:noFill/>
            <a:miter lim="800000"/>
            <a:headEnd/>
            <a:tailEnd/>
          </a:ln>
        </p:spPr>
      </p:pic>
      <p:pic>
        <p:nvPicPr>
          <p:cNvPr id="2054" name="Picture 6"/>
          <p:cNvPicPr>
            <a:picLocks noChangeAspect="1" noChangeArrowheads="1"/>
          </p:cNvPicPr>
          <p:nvPr/>
        </p:nvPicPr>
        <p:blipFill>
          <a:blip r:embed="rId4" cstate="print"/>
          <a:srcRect/>
          <a:stretch>
            <a:fillRect/>
          </a:stretch>
        </p:blipFill>
        <p:spPr bwMode="auto">
          <a:xfrm>
            <a:off x="5438088" y="2337007"/>
            <a:ext cx="3384376" cy="1243240"/>
          </a:xfrm>
          <a:prstGeom prst="rect">
            <a:avLst/>
          </a:prstGeom>
          <a:noFill/>
          <a:ln w="9525">
            <a:noFill/>
            <a:miter lim="800000"/>
            <a:headEnd/>
            <a:tailEnd/>
          </a:ln>
        </p:spPr>
      </p:pic>
      <p:pic>
        <p:nvPicPr>
          <p:cNvPr id="59" name="Immagine 58">
            <a:extLst>
              <a:ext uri="{FF2B5EF4-FFF2-40B4-BE49-F238E27FC236}">
                <a16:creationId xmlns:a16="http://schemas.microsoft.com/office/drawing/2014/main" id="{CF73A6B6-1AF7-44AB-B334-5F71BFEFA4A4}"/>
              </a:ext>
            </a:extLst>
          </p:cNvPr>
          <p:cNvPicPr>
            <a:picLocks noChangeAspect="1"/>
          </p:cNvPicPr>
          <p:nvPr/>
        </p:nvPicPr>
        <p:blipFill>
          <a:blip r:embed="rId5"/>
          <a:stretch>
            <a:fillRect/>
          </a:stretch>
        </p:blipFill>
        <p:spPr>
          <a:xfrm>
            <a:off x="1835696" y="4093706"/>
            <a:ext cx="6120680" cy="2143606"/>
          </a:xfrm>
          <a:prstGeom prst="rect">
            <a:avLst/>
          </a:prstGeom>
          <a:ln w="38100">
            <a:solidFill>
              <a:srgbClr val="FF0000"/>
            </a:solidFill>
          </a:ln>
        </p:spPr>
      </p:pic>
      <p:sp>
        <p:nvSpPr>
          <p:cNvPr id="3" name="CasellaDiTesto 2"/>
          <p:cNvSpPr txBox="1"/>
          <p:nvPr/>
        </p:nvSpPr>
        <p:spPr>
          <a:xfrm flipH="1">
            <a:off x="175468" y="1444426"/>
            <a:ext cx="6264696" cy="461665"/>
          </a:xfrm>
          <a:prstGeom prst="rect">
            <a:avLst/>
          </a:prstGeom>
          <a:noFill/>
        </p:spPr>
        <p:txBody>
          <a:bodyPr wrap="square" rtlCol="0">
            <a:spAutoFit/>
          </a:bodyPr>
          <a:lstStyle/>
          <a:p>
            <a:r>
              <a:rPr lang="it-IT" sz="2400" dirty="0">
                <a:solidFill>
                  <a:srgbClr val="FF0000"/>
                </a:solidFill>
              </a:rPr>
              <a:t>ESPERIMENTO DI BROOKHAVEN</a:t>
            </a:r>
          </a:p>
        </p:txBody>
      </p:sp>
      <p:sp>
        <p:nvSpPr>
          <p:cNvPr id="5" name="CasellaDiTesto 4"/>
          <p:cNvSpPr txBox="1"/>
          <p:nvPr/>
        </p:nvSpPr>
        <p:spPr>
          <a:xfrm flipH="1">
            <a:off x="2195736" y="4509120"/>
            <a:ext cx="1434490" cy="183243"/>
          </a:xfrm>
          <a:prstGeom prst="rect">
            <a:avLst/>
          </a:prstGeom>
          <a:solidFill>
            <a:schemeClr val="bg1"/>
          </a:solidFill>
        </p:spPr>
        <p:txBody>
          <a:bodyPr wrap="square" rtlCol="0">
            <a:spAutoFit/>
          </a:bodyPr>
          <a:lstStyle/>
          <a:p>
            <a:endParaRPr lang="it-IT" dirty="0"/>
          </a:p>
        </p:txBody>
      </p:sp>
    </p:spTree>
    <p:extLst>
      <p:ext uri="{BB962C8B-B14F-4D97-AF65-F5344CB8AC3E}">
        <p14:creationId xmlns:p14="http://schemas.microsoft.com/office/powerpoint/2010/main" val="637951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Immagine 37">
            <a:extLst>
              <a:ext uri="{FF2B5EF4-FFF2-40B4-BE49-F238E27FC236}">
                <a16:creationId xmlns:a16="http://schemas.microsoft.com/office/drawing/2014/main" id="{ADA3C037-BE73-4806-AAD7-DA0266507178}"/>
              </a:ext>
            </a:extLst>
          </p:cNvPr>
          <p:cNvPicPr>
            <a:picLocks noChangeAspect="1"/>
          </p:cNvPicPr>
          <p:nvPr/>
        </p:nvPicPr>
        <p:blipFill>
          <a:blip r:embed="rId2"/>
          <a:stretch>
            <a:fillRect/>
          </a:stretch>
        </p:blipFill>
        <p:spPr>
          <a:xfrm>
            <a:off x="5526832" y="4604048"/>
            <a:ext cx="2155219" cy="1834848"/>
          </a:xfrm>
          <a:prstGeom prst="rect">
            <a:avLst/>
          </a:prstGeom>
        </p:spPr>
      </p:pic>
      <p:pic>
        <p:nvPicPr>
          <p:cNvPr id="37" name="Immagine 36">
            <a:extLst>
              <a:ext uri="{FF2B5EF4-FFF2-40B4-BE49-F238E27FC236}">
                <a16:creationId xmlns:a16="http://schemas.microsoft.com/office/drawing/2014/main" id="{1623E4AA-0BF9-4994-B8A3-1F4DDBD6C781}"/>
              </a:ext>
            </a:extLst>
          </p:cNvPr>
          <p:cNvPicPr>
            <a:picLocks noChangeAspect="1"/>
          </p:cNvPicPr>
          <p:nvPr/>
        </p:nvPicPr>
        <p:blipFill>
          <a:blip r:embed="rId3"/>
          <a:stretch>
            <a:fillRect/>
          </a:stretch>
        </p:blipFill>
        <p:spPr>
          <a:xfrm>
            <a:off x="1907704" y="4787910"/>
            <a:ext cx="3248025" cy="1495425"/>
          </a:xfrm>
          <a:prstGeom prst="rect">
            <a:avLst/>
          </a:prstGeom>
        </p:spPr>
      </p:pic>
      <p:pic>
        <p:nvPicPr>
          <p:cNvPr id="35" name="Picture 4"/>
          <p:cNvPicPr>
            <a:picLocks noChangeAspect="1" noChangeArrowheads="1"/>
          </p:cNvPicPr>
          <p:nvPr/>
        </p:nvPicPr>
        <p:blipFill>
          <a:blip r:embed="rId4" cstate="print"/>
          <a:srcRect/>
          <a:stretch>
            <a:fillRect/>
          </a:stretch>
        </p:blipFill>
        <p:spPr bwMode="auto">
          <a:xfrm>
            <a:off x="1126888" y="1136221"/>
            <a:ext cx="7148080" cy="3349728"/>
          </a:xfrm>
          <a:prstGeom prst="rect">
            <a:avLst/>
          </a:prstGeom>
          <a:noFill/>
          <a:ln w="9525">
            <a:noFill/>
            <a:miter lim="800000"/>
            <a:headEnd/>
            <a:tailEnd/>
          </a:ln>
        </p:spPr>
      </p:pic>
      <p:sp>
        <p:nvSpPr>
          <p:cNvPr id="2" name="Titolo 1"/>
          <p:cNvSpPr>
            <a:spLocks noGrp="1"/>
          </p:cNvSpPr>
          <p:nvPr>
            <p:ph type="title"/>
          </p:nvPr>
        </p:nvSpPr>
        <p:spPr>
          <a:xfrm>
            <a:off x="1043608" y="0"/>
            <a:ext cx="6480720" cy="908720"/>
          </a:xfrm>
        </p:spPr>
        <p:txBody>
          <a:bodyPr/>
          <a:lstStyle/>
          <a:p>
            <a:r>
              <a:rPr lang="it-IT" dirty="0"/>
              <a:t>1962:  Scoperta di  </a:t>
            </a:r>
            <a:r>
              <a:rPr lang="it-IT" dirty="0">
                <a:sym typeface="Symbol"/>
              </a:rPr>
              <a:t></a:t>
            </a:r>
            <a:r>
              <a:rPr lang="it-IT" baseline="-25000" dirty="0">
                <a:sym typeface="Symbol"/>
              </a:rPr>
              <a:t></a:t>
            </a:r>
            <a:r>
              <a:rPr lang="it-IT" dirty="0"/>
              <a:t> </a:t>
            </a:r>
          </a:p>
        </p:txBody>
      </p:sp>
      <p:grpSp>
        <p:nvGrpSpPr>
          <p:cNvPr id="49" name="Gruppo 48"/>
          <p:cNvGrpSpPr/>
          <p:nvPr/>
        </p:nvGrpSpPr>
        <p:grpSpPr>
          <a:xfrm>
            <a:off x="65486" y="1961638"/>
            <a:ext cx="9160292" cy="2490560"/>
            <a:chOff x="-60966" y="1898678"/>
            <a:chExt cx="9160292" cy="2490560"/>
          </a:xfrm>
        </p:grpSpPr>
        <p:sp>
          <p:nvSpPr>
            <p:cNvPr id="48" name="CasellaDiTesto 47"/>
            <p:cNvSpPr txBox="1"/>
            <p:nvPr/>
          </p:nvSpPr>
          <p:spPr>
            <a:xfrm>
              <a:off x="-60966" y="1898678"/>
              <a:ext cx="8979688" cy="2450209"/>
            </a:xfrm>
            <a:prstGeom prst="rect">
              <a:avLst/>
            </a:prstGeom>
            <a:solidFill>
              <a:schemeClr val="bg1"/>
            </a:solidFill>
          </p:spPr>
          <p:txBody>
            <a:bodyPr wrap="square" rtlCol="0">
              <a:spAutoFit/>
            </a:bodyPr>
            <a:lstStyle/>
            <a:p>
              <a:endParaRPr lang="it-IT" dirty="0"/>
            </a:p>
          </p:txBody>
        </p:sp>
        <p:grpSp>
          <p:nvGrpSpPr>
            <p:cNvPr id="47" name="Gruppo 46"/>
            <p:cNvGrpSpPr/>
            <p:nvPr/>
          </p:nvGrpSpPr>
          <p:grpSpPr>
            <a:xfrm>
              <a:off x="97565" y="2060413"/>
              <a:ext cx="9001761" cy="2328825"/>
              <a:chOff x="115688" y="2037731"/>
              <a:chExt cx="9001761" cy="2328825"/>
            </a:xfrm>
          </p:grpSpPr>
          <p:sp>
            <p:nvSpPr>
              <p:cNvPr id="41" name="CasellaDiTesto 40"/>
              <p:cNvSpPr txBox="1"/>
              <p:nvPr/>
            </p:nvSpPr>
            <p:spPr>
              <a:xfrm>
                <a:off x="115688" y="2250437"/>
                <a:ext cx="2656111" cy="1754326"/>
              </a:xfrm>
              <a:prstGeom prst="rect">
                <a:avLst/>
              </a:prstGeom>
              <a:noFill/>
            </p:spPr>
            <p:txBody>
              <a:bodyPr wrap="square" rtlCol="0">
                <a:spAutoFit/>
              </a:bodyPr>
              <a:lstStyle/>
              <a:p>
                <a:r>
                  <a:rPr lang="it-IT" sz="3600" b="1" dirty="0"/>
                  <a:t>PARTICELLE CHE SI SONO FORMATE</a:t>
                </a:r>
              </a:p>
            </p:txBody>
          </p:sp>
          <p:pic>
            <p:nvPicPr>
              <p:cNvPr id="42" name="Picture 4" descr="Risultati immagini per MAGNE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6833" y="2037731"/>
                <a:ext cx="2840030" cy="2328825"/>
              </a:xfrm>
              <a:prstGeom prst="rect">
                <a:avLst/>
              </a:prstGeom>
              <a:noFill/>
              <a:extLst>
                <a:ext uri="{909E8E84-426E-40DD-AFC4-6F175D3DCCD1}">
                  <a14:hiddenFill xmlns:a14="http://schemas.microsoft.com/office/drawing/2010/main">
                    <a:solidFill>
                      <a:srgbClr val="FFFFFF"/>
                    </a:solidFill>
                  </a14:hiddenFill>
                </a:ext>
              </a:extLst>
            </p:spPr>
          </p:pic>
          <p:sp>
            <p:nvSpPr>
              <p:cNvPr id="43" name="Freccia a destra 42"/>
              <p:cNvSpPr/>
              <p:nvPr/>
            </p:nvSpPr>
            <p:spPr>
              <a:xfrm>
                <a:off x="6012160" y="2766673"/>
                <a:ext cx="1332944" cy="5974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46" name="CasellaDiTesto 45"/>
                  <p:cNvSpPr txBox="1"/>
                  <p:nvPr/>
                </p:nvSpPr>
                <p:spPr>
                  <a:xfrm>
                    <a:off x="7686929" y="2246494"/>
                    <a:ext cx="1430520" cy="1323054"/>
                  </a:xfrm>
                  <a:prstGeom prst="rect">
                    <a:avLst/>
                  </a:prstGeom>
                  <a:noFill/>
                </p:spPr>
                <p:txBody>
                  <a:bodyPr wrap="none" lIns="0" tIns="0" rIns="0" bIns="0" rtlCol="0">
                    <a:spAutoFit/>
                  </a:bodyPr>
                  <a:lstStyle/>
                  <a:p>
                    <a14:m>
                      <m:oMath xmlns:m="http://schemas.openxmlformats.org/officeDocument/2006/math">
                        <m:sSup>
                          <m:sSupPr>
                            <m:ctrlPr>
                              <a:rPr lang="it-IT" sz="8800" b="0" i="1" smtClean="0">
                                <a:solidFill>
                                  <a:srgbClr val="92D050"/>
                                </a:solidFill>
                                <a:latin typeface="Cambria Math" panose="02040503050406030204" pitchFamily="18" charset="0"/>
                                <a:ea typeface="Cambria Math" panose="02040503050406030204" pitchFamily="18" charset="0"/>
                              </a:rPr>
                            </m:ctrlPr>
                          </m:sSupPr>
                          <m:e>
                            <m:r>
                              <a:rPr lang="it-IT" sz="8800" i="1" smtClean="0">
                                <a:solidFill>
                                  <a:srgbClr val="92D050"/>
                                </a:solidFill>
                                <a:latin typeface="Cambria Math" panose="02040503050406030204" pitchFamily="18" charset="0"/>
                                <a:ea typeface="Cambria Math" panose="02040503050406030204" pitchFamily="18" charset="0"/>
                              </a:rPr>
                              <m:t>𝜋</m:t>
                            </m:r>
                          </m:e>
                          <m:sup>
                            <m:r>
                              <a:rPr lang="it-IT" sz="8800" b="0" i="0" smtClean="0">
                                <a:solidFill>
                                  <a:srgbClr val="92D050"/>
                                </a:solidFill>
                                <a:latin typeface="Cambria Math" panose="02040503050406030204" pitchFamily="18" charset="0"/>
                                <a:ea typeface="Cambria Math" panose="02040503050406030204" pitchFamily="18" charset="0"/>
                              </a:rPr>
                              <m:t>+</m:t>
                            </m:r>
                          </m:sup>
                        </m:sSup>
                      </m:oMath>
                    </a14:m>
                    <a:r>
                      <a:rPr lang="it-IT" dirty="0"/>
                      <a:t> </a:t>
                    </a:r>
                  </a:p>
                </p:txBody>
              </p:sp>
            </mc:Choice>
            <mc:Fallback xmlns="">
              <p:sp>
                <p:nvSpPr>
                  <p:cNvPr id="46" name="CasellaDiTesto 45"/>
                  <p:cNvSpPr txBox="1">
                    <a:spLocks noRot="1" noChangeAspect="1" noMove="1" noResize="1" noEditPoints="1" noAdjustHandles="1" noChangeArrowheads="1" noChangeShapeType="1" noTextEdit="1"/>
                  </p:cNvSpPr>
                  <p:nvPr/>
                </p:nvSpPr>
                <p:spPr>
                  <a:xfrm>
                    <a:off x="7686929" y="2246494"/>
                    <a:ext cx="1430520" cy="1323054"/>
                  </a:xfrm>
                  <a:prstGeom prst="rect">
                    <a:avLst/>
                  </a:prstGeom>
                  <a:blipFill rotWithShape="0">
                    <a:blip r:embed="rId6"/>
                    <a:stretch>
                      <a:fillRect/>
                    </a:stretch>
                  </a:blipFill>
                </p:spPr>
                <p:txBody>
                  <a:bodyPr/>
                  <a:lstStyle/>
                  <a:p>
                    <a:r>
                      <a:rPr lang="it-IT">
                        <a:noFill/>
                      </a:rPr>
                      <a:t> </a:t>
                    </a:r>
                  </a:p>
                </p:txBody>
              </p:sp>
            </mc:Fallback>
          </mc:AlternateContent>
        </p:grpSp>
      </p:grpSp>
      <p:grpSp>
        <p:nvGrpSpPr>
          <p:cNvPr id="40" name="Gruppo 39"/>
          <p:cNvGrpSpPr/>
          <p:nvPr/>
        </p:nvGrpSpPr>
        <p:grpSpPr>
          <a:xfrm>
            <a:off x="173207" y="1075100"/>
            <a:ext cx="8892480" cy="4420226"/>
            <a:chOff x="251520" y="1313003"/>
            <a:chExt cx="8892480" cy="4420226"/>
          </a:xfrm>
        </p:grpSpPr>
        <p:sp>
          <p:nvSpPr>
            <p:cNvPr id="39" name="CasellaDiTesto 38"/>
            <p:cNvSpPr txBox="1"/>
            <p:nvPr/>
          </p:nvSpPr>
          <p:spPr>
            <a:xfrm>
              <a:off x="251520" y="1313003"/>
              <a:ext cx="8892480" cy="4396851"/>
            </a:xfrm>
            <a:prstGeom prst="rect">
              <a:avLst/>
            </a:prstGeom>
            <a:solidFill>
              <a:schemeClr val="bg1"/>
            </a:solidFill>
            <a:ln w="28575">
              <a:solidFill>
                <a:srgbClr val="FF0000"/>
              </a:solidFill>
            </a:ln>
          </p:spPr>
          <p:txBody>
            <a:bodyPr wrap="square" rtlCol="0">
              <a:spAutoFit/>
            </a:bodyPr>
            <a:lstStyle/>
            <a:p>
              <a:endParaRPr lang="it-IT" dirty="0"/>
            </a:p>
          </p:txBody>
        </p:sp>
        <p:grpSp>
          <p:nvGrpSpPr>
            <p:cNvPr id="36" name="Gruppo 35"/>
            <p:cNvGrpSpPr/>
            <p:nvPr/>
          </p:nvGrpSpPr>
          <p:grpSpPr>
            <a:xfrm>
              <a:off x="368407" y="1505453"/>
              <a:ext cx="8775593" cy="4227776"/>
              <a:chOff x="368407" y="1505453"/>
              <a:chExt cx="8775593" cy="4227776"/>
            </a:xfrm>
            <a:solidFill>
              <a:schemeClr val="tx1"/>
            </a:solidFill>
          </p:grpSpPr>
          <mc:AlternateContent xmlns:mc="http://schemas.openxmlformats.org/markup-compatibility/2006" xmlns:a14="http://schemas.microsoft.com/office/drawing/2010/main">
            <mc:Choice Requires="a14">
              <p:sp>
                <p:nvSpPr>
                  <p:cNvPr id="3" name="CasellaDiTesto 2"/>
                  <p:cNvSpPr txBox="1"/>
                  <p:nvPr/>
                </p:nvSpPr>
                <p:spPr>
                  <a:xfrm>
                    <a:off x="368407" y="3010188"/>
                    <a:ext cx="1890582" cy="1015663"/>
                  </a:xfrm>
                  <a:prstGeom prst="rect">
                    <a:avLst/>
                  </a:prstGeom>
                  <a:noFill/>
                </p:spPr>
                <p:txBody>
                  <a:bodyPr wrap="none" lIns="0" tIns="0" rIns="0" bIns="0" rtlCol="0">
                    <a:spAutoFit/>
                  </a:bodyPr>
                  <a:lstStyle/>
                  <a:p>
                    <a14:m>
                      <m:oMath xmlns:m="http://schemas.openxmlformats.org/officeDocument/2006/math">
                        <m:sSup>
                          <m:sSupPr>
                            <m:ctrlPr>
                              <a:rPr lang="it-IT" sz="6600" b="0" i="1" smtClean="0">
                                <a:solidFill>
                                  <a:srgbClr val="FF0000"/>
                                </a:solidFill>
                                <a:latin typeface="Cambria Math" panose="02040503050406030204" pitchFamily="18" charset="0"/>
                              </a:rPr>
                            </m:ctrlPr>
                          </m:sSupPr>
                          <m:e>
                            <m:r>
                              <a:rPr lang="it-IT" sz="6600" b="0" i="1" smtClean="0">
                                <a:solidFill>
                                  <a:srgbClr val="FF0000"/>
                                </a:solidFill>
                                <a:latin typeface="Cambria Math" panose="02040503050406030204" pitchFamily="18" charset="0"/>
                              </a:rPr>
                              <m:t>𝐻</m:t>
                            </m:r>
                          </m:e>
                          <m:sup>
                            <m:r>
                              <a:rPr lang="it-IT" sz="6600" b="0" i="1" smtClean="0">
                                <a:solidFill>
                                  <a:srgbClr val="FF0000"/>
                                </a:solidFill>
                                <a:latin typeface="Cambria Math" panose="02040503050406030204" pitchFamily="18" charset="0"/>
                              </a:rPr>
                              <m:t>+</m:t>
                            </m:r>
                          </m:sup>
                        </m:sSup>
                      </m:oMath>
                    </a14:m>
                    <a:r>
                      <a:rPr lang="it-IT" sz="6600" b="0" dirty="0"/>
                      <a:t>→</a:t>
                    </a:r>
                  </a:p>
                </p:txBody>
              </p:sp>
            </mc:Choice>
            <mc:Fallback xmlns="">
              <p:sp>
                <p:nvSpPr>
                  <p:cNvPr id="3" name="CasellaDiTesto 2"/>
                  <p:cNvSpPr txBox="1">
                    <a:spLocks noRot="1" noChangeAspect="1" noMove="1" noResize="1" noEditPoints="1" noAdjustHandles="1" noChangeArrowheads="1" noChangeShapeType="1" noTextEdit="1"/>
                  </p:cNvSpPr>
                  <p:nvPr/>
                </p:nvSpPr>
                <p:spPr>
                  <a:xfrm>
                    <a:off x="368407" y="3010188"/>
                    <a:ext cx="1890582" cy="1015663"/>
                  </a:xfrm>
                  <a:prstGeom prst="rect">
                    <a:avLst/>
                  </a:prstGeom>
                  <a:blipFill rotWithShape="0">
                    <a:blip r:embed="rId7"/>
                    <a:stretch>
                      <a:fillRect t="-25150" r="-26452" b="-49701"/>
                    </a:stretch>
                  </a:blipFill>
                </p:spPr>
                <p:txBody>
                  <a:bodyPr/>
                  <a:lstStyle/>
                  <a:p>
                    <a:r>
                      <a:rPr lang="it-IT">
                        <a:noFill/>
                      </a:rPr>
                      <a:t> </a:t>
                    </a:r>
                  </a:p>
                </p:txBody>
              </p:sp>
            </mc:Fallback>
          </mc:AlternateContent>
          <p:pic>
            <p:nvPicPr>
              <p:cNvPr id="6" name="Picture 2" descr="Risultati immagin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1516" y="1938541"/>
                <a:ext cx="3240359" cy="3240360"/>
              </a:xfrm>
              <a:prstGeom prst="rect">
                <a:avLst/>
              </a:prstGeom>
              <a:grpFill/>
              <a:extLst/>
            </p:spPr>
          </p:pic>
          <p:sp>
            <p:nvSpPr>
              <p:cNvPr id="9" name="Freccia angolare bidirezionale 8"/>
              <p:cNvSpPr/>
              <p:nvPr/>
            </p:nvSpPr>
            <p:spPr>
              <a:xfrm rot="8315787">
                <a:off x="6116923" y="2868607"/>
                <a:ext cx="1752438" cy="1796426"/>
              </a:xfrm>
              <a:prstGeom prst="leftUpArrow">
                <a:avLst>
                  <a:gd name="adj1" fmla="val 3190"/>
                  <a:gd name="adj2" fmla="val 7397"/>
                  <a:gd name="adj3" fmla="val 14186"/>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CasellaDiTesto 15"/>
              <p:cNvSpPr txBox="1"/>
              <p:nvPr/>
            </p:nvSpPr>
            <p:spPr>
              <a:xfrm>
                <a:off x="6839744" y="4902232"/>
                <a:ext cx="2304256" cy="830997"/>
              </a:xfrm>
              <a:prstGeom prst="rect">
                <a:avLst/>
              </a:prstGeom>
              <a:noFill/>
            </p:spPr>
            <p:txBody>
              <a:bodyPr wrap="square" rtlCol="0">
                <a:spAutoFit/>
              </a:bodyPr>
              <a:lstStyle/>
              <a:p>
                <a:r>
                  <a:rPr lang="it-IT" sz="4800" b="1" dirty="0">
                    <a:solidFill>
                      <a:srgbClr val="0070C0"/>
                    </a:solidFill>
                  </a:rPr>
                  <a:t>ALTRO…</a:t>
                </a:r>
              </a:p>
            </p:txBody>
          </p:sp>
          <mc:AlternateContent xmlns:mc="http://schemas.openxmlformats.org/markup-compatibility/2006" xmlns:a14="http://schemas.microsoft.com/office/drawing/2010/main">
            <mc:Choice Requires="a14">
              <p:sp>
                <p:nvSpPr>
                  <p:cNvPr id="33" name="CasellaDiTesto 32"/>
                  <p:cNvSpPr txBox="1"/>
                  <p:nvPr/>
                </p:nvSpPr>
                <p:spPr>
                  <a:xfrm>
                    <a:off x="7175184" y="1505453"/>
                    <a:ext cx="1484701" cy="1231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8000" b="0" i="1" smtClean="0">
                                  <a:solidFill>
                                    <a:srgbClr val="92D050"/>
                                  </a:solidFill>
                                  <a:latin typeface="Cambria Math" panose="02040503050406030204" pitchFamily="18" charset="0"/>
                                  <a:ea typeface="Cambria Math" panose="02040503050406030204" pitchFamily="18" charset="0"/>
                                </a:rPr>
                              </m:ctrlPr>
                            </m:sSupPr>
                            <m:e>
                              <m:r>
                                <a:rPr lang="it-IT" sz="8000" i="1" smtClean="0">
                                  <a:solidFill>
                                    <a:srgbClr val="92D050"/>
                                  </a:solidFill>
                                  <a:latin typeface="Cambria Math" panose="02040503050406030204" pitchFamily="18" charset="0"/>
                                  <a:ea typeface="Cambria Math" panose="02040503050406030204" pitchFamily="18" charset="0"/>
                                </a:rPr>
                                <m:t>𝜋</m:t>
                              </m:r>
                            </m:e>
                            <m:sup>
                              <m:r>
                                <a:rPr lang="it-IT" sz="8000" b="0" i="1" smtClean="0">
                                  <a:solidFill>
                                    <a:srgbClr val="92D050"/>
                                  </a:solidFill>
                                  <a:latin typeface="Cambria Math" panose="02040503050406030204" pitchFamily="18" charset="0"/>
                                  <a:ea typeface="Cambria Math" panose="02040503050406030204" pitchFamily="18" charset="0"/>
                                </a:rPr>
                                <m:t>+</m:t>
                              </m:r>
                            </m:sup>
                          </m:sSup>
                        </m:oMath>
                      </m:oMathPara>
                    </a14:m>
                    <a:endParaRPr lang="it-IT" sz="8000" dirty="0"/>
                  </a:p>
                </p:txBody>
              </p:sp>
            </mc:Choice>
            <mc:Fallback xmlns="">
              <p:sp>
                <p:nvSpPr>
                  <p:cNvPr id="33" name="CasellaDiTesto 32"/>
                  <p:cNvSpPr txBox="1">
                    <a:spLocks noRot="1" noChangeAspect="1" noMove="1" noResize="1" noEditPoints="1" noAdjustHandles="1" noChangeArrowheads="1" noChangeShapeType="1" noTextEdit="1"/>
                  </p:cNvSpPr>
                  <p:nvPr/>
                </p:nvSpPr>
                <p:spPr>
                  <a:xfrm>
                    <a:off x="7175184" y="1505453"/>
                    <a:ext cx="1484701" cy="1231106"/>
                  </a:xfrm>
                  <a:prstGeom prst="rect">
                    <a:avLst/>
                  </a:prstGeom>
                  <a:blipFill rotWithShape="0">
                    <a:blip r:embed="rId9"/>
                    <a:stretch>
                      <a:fillRect/>
                    </a:stretch>
                  </a:blipFill>
                </p:spPr>
                <p:txBody>
                  <a:bodyPr/>
                  <a:lstStyle/>
                  <a:p>
                    <a:r>
                      <a:rPr lang="it-IT">
                        <a:noFill/>
                      </a:rPr>
                      <a:t> </a:t>
                    </a:r>
                  </a:p>
                </p:txBody>
              </p:sp>
            </mc:Fallback>
          </mc:AlternateContent>
        </p:grpSp>
      </p:grpSp>
      <p:grpSp>
        <p:nvGrpSpPr>
          <p:cNvPr id="59" name="Gruppo 58"/>
          <p:cNvGrpSpPr/>
          <p:nvPr/>
        </p:nvGrpSpPr>
        <p:grpSpPr>
          <a:xfrm>
            <a:off x="47447" y="2371422"/>
            <a:ext cx="9178331" cy="1807459"/>
            <a:chOff x="63179" y="2483424"/>
            <a:chExt cx="9178331" cy="1807459"/>
          </a:xfrm>
        </p:grpSpPr>
        <p:sp>
          <p:nvSpPr>
            <p:cNvPr id="58" name="CasellaDiTesto 57"/>
            <p:cNvSpPr txBox="1"/>
            <p:nvPr/>
          </p:nvSpPr>
          <p:spPr>
            <a:xfrm>
              <a:off x="63179" y="2483424"/>
              <a:ext cx="9144000" cy="1807459"/>
            </a:xfrm>
            <a:prstGeom prst="rect">
              <a:avLst/>
            </a:prstGeom>
            <a:solidFill>
              <a:schemeClr val="bg1"/>
            </a:solidFill>
          </p:spPr>
          <p:txBody>
            <a:bodyPr wrap="square" rtlCol="0">
              <a:spAutoFit/>
            </a:bodyPr>
            <a:lstStyle/>
            <a:p>
              <a:endParaRPr lang="it-IT" dirty="0"/>
            </a:p>
          </p:txBody>
        </p:sp>
        <p:grpSp>
          <p:nvGrpSpPr>
            <p:cNvPr id="57" name="Gruppo 56"/>
            <p:cNvGrpSpPr/>
            <p:nvPr/>
          </p:nvGrpSpPr>
          <p:grpSpPr>
            <a:xfrm>
              <a:off x="63179" y="2630613"/>
              <a:ext cx="9178331" cy="1354217"/>
              <a:chOff x="63179" y="2630613"/>
              <a:chExt cx="9178331" cy="1354217"/>
            </a:xfrm>
          </p:grpSpPr>
          <mc:AlternateContent xmlns:mc="http://schemas.openxmlformats.org/markup-compatibility/2006" xmlns:a14="http://schemas.microsoft.com/office/drawing/2010/main">
            <mc:Choice Requires="a14">
              <p:sp>
                <p:nvSpPr>
                  <p:cNvPr id="52" name="CasellaDiTesto 51"/>
                  <p:cNvSpPr txBox="1"/>
                  <p:nvPr/>
                </p:nvSpPr>
                <p:spPr>
                  <a:xfrm>
                    <a:off x="63179" y="2630613"/>
                    <a:ext cx="1632498" cy="13542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8800" b="0" i="1" smtClean="0">
                                  <a:solidFill>
                                    <a:srgbClr val="92D050"/>
                                  </a:solidFill>
                                  <a:latin typeface="Cambria Math" panose="02040503050406030204" pitchFamily="18" charset="0"/>
                                  <a:ea typeface="Cambria Math" panose="02040503050406030204" pitchFamily="18" charset="0"/>
                                </a:rPr>
                              </m:ctrlPr>
                            </m:sSupPr>
                            <m:e>
                              <m:r>
                                <a:rPr lang="it-IT" sz="8800" i="1" smtClean="0">
                                  <a:solidFill>
                                    <a:srgbClr val="92D050"/>
                                  </a:solidFill>
                                  <a:latin typeface="Cambria Math" panose="02040503050406030204" pitchFamily="18" charset="0"/>
                                  <a:ea typeface="Cambria Math" panose="02040503050406030204" pitchFamily="18" charset="0"/>
                                </a:rPr>
                                <m:t>𝜋</m:t>
                              </m:r>
                            </m:e>
                            <m:sup>
                              <m:r>
                                <a:rPr lang="it-IT" sz="8800" b="0" i="1" smtClean="0">
                                  <a:solidFill>
                                    <a:srgbClr val="92D050"/>
                                  </a:solidFill>
                                  <a:latin typeface="Cambria Math" panose="02040503050406030204" pitchFamily="18" charset="0"/>
                                  <a:ea typeface="Cambria Math" panose="02040503050406030204" pitchFamily="18" charset="0"/>
                                </a:rPr>
                                <m:t>+</m:t>
                              </m:r>
                            </m:sup>
                          </m:sSup>
                        </m:oMath>
                      </m:oMathPara>
                    </a14:m>
                    <a:endParaRPr lang="it-IT" sz="8800" dirty="0"/>
                  </a:p>
                </p:txBody>
              </p:sp>
            </mc:Choice>
            <mc:Fallback xmlns="">
              <p:sp>
                <p:nvSpPr>
                  <p:cNvPr id="52" name="CasellaDiTesto 51"/>
                  <p:cNvSpPr txBox="1">
                    <a:spLocks noRot="1" noChangeAspect="1" noMove="1" noResize="1" noEditPoints="1" noAdjustHandles="1" noChangeArrowheads="1" noChangeShapeType="1" noTextEdit="1"/>
                  </p:cNvSpPr>
                  <p:nvPr/>
                </p:nvSpPr>
                <p:spPr>
                  <a:xfrm>
                    <a:off x="63179" y="2630613"/>
                    <a:ext cx="1632498" cy="1354217"/>
                  </a:xfrm>
                  <a:prstGeom prst="rect">
                    <a:avLst/>
                  </a:prstGeom>
                  <a:blipFill>
                    <a:blip r:embed="rId10"/>
                    <a:stretch>
                      <a:fillRect/>
                    </a:stretch>
                  </a:blipFill>
                </p:spPr>
                <p:txBody>
                  <a:bodyPr/>
                  <a:lstStyle/>
                  <a:p>
                    <a:r>
                      <a:rPr lang="it-IT">
                        <a:noFill/>
                      </a:rPr>
                      <a:t> </a:t>
                    </a:r>
                  </a:p>
                </p:txBody>
              </p:sp>
            </mc:Fallback>
          </mc:AlternateContent>
          <p:sp>
            <p:nvSpPr>
              <p:cNvPr id="53" name="Freccia a destra 52"/>
              <p:cNvSpPr/>
              <p:nvPr/>
            </p:nvSpPr>
            <p:spPr>
              <a:xfrm>
                <a:off x="1614835" y="3243470"/>
                <a:ext cx="4734272" cy="504056"/>
              </a:xfrm>
              <a:prstGeom prst="rightArrow">
                <a:avLst>
                  <a:gd name="adj1" fmla="val 50000"/>
                  <a:gd name="adj2" fmla="val 7803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CasellaDiTesto 53"/>
              <p:cNvSpPr txBox="1"/>
              <p:nvPr/>
            </p:nvSpPr>
            <p:spPr>
              <a:xfrm>
                <a:off x="1574501" y="2722947"/>
                <a:ext cx="5904656" cy="584775"/>
              </a:xfrm>
              <a:prstGeom prst="rect">
                <a:avLst/>
              </a:prstGeom>
              <a:noFill/>
            </p:spPr>
            <p:txBody>
              <a:bodyPr wrap="square" rtlCol="0">
                <a:spAutoFit/>
              </a:bodyPr>
              <a:lstStyle/>
              <a:p>
                <a:r>
                  <a:rPr lang="it-IT" sz="3200" i="1" dirty="0"/>
                  <a:t>TUNNEL DI DECADIMENTO</a:t>
                </a:r>
              </a:p>
            </p:txBody>
          </p:sp>
          <mc:AlternateContent xmlns:mc="http://schemas.openxmlformats.org/markup-compatibility/2006" xmlns:a14="http://schemas.microsoft.com/office/drawing/2010/main">
            <mc:Choice Requires="a14">
              <p:sp>
                <p:nvSpPr>
                  <p:cNvPr id="55" name="CasellaDiTesto 54"/>
                  <p:cNvSpPr txBox="1"/>
                  <p:nvPr/>
                </p:nvSpPr>
                <p:spPr>
                  <a:xfrm>
                    <a:off x="3409016" y="3307722"/>
                    <a:ext cx="1247230" cy="375552"/>
                  </a:xfrm>
                  <a:prstGeom prst="rect">
                    <a:avLst/>
                  </a:prstGeom>
                  <a:noFill/>
                </p:spPr>
                <p:txBody>
                  <a:bodyPr wrap="square" rtlCol="0">
                    <a:spAutoFit/>
                  </a:bodyPr>
                  <a:lstStyle/>
                  <a:p>
                    <a:r>
                      <a:rPr lang="it-IT" b="1" dirty="0">
                        <a:solidFill>
                          <a:schemeClr val="bg1"/>
                        </a:solidFill>
                      </a:rPr>
                      <a:t>2,2 </a:t>
                    </a:r>
                    <a:r>
                      <a:rPr lang="it-IT" b="1" i="1" dirty="0">
                        <a:solidFill>
                          <a:schemeClr val="bg1"/>
                        </a:solidFill>
                      </a:rPr>
                      <a:t>x</a:t>
                    </a:r>
                    <a:r>
                      <a:rPr lang="it-IT" b="1" dirty="0">
                        <a:solidFill>
                          <a:schemeClr val="bg1"/>
                        </a:solidFill>
                      </a:rPr>
                      <a:t> </a:t>
                    </a:r>
                    <a14:m>
                      <m:oMath xmlns:m="http://schemas.openxmlformats.org/officeDocument/2006/math">
                        <m:sSup>
                          <m:sSupPr>
                            <m:ctrlPr>
                              <a:rPr lang="it-IT" b="1" i="1" dirty="0" smtClean="0">
                                <a:solidFill>
                                  <a:schemeClr val="bg1"/>
                                </a:solidFill>
                                <a:latin typeface="Cambria Math" panose="02040503050406030204" pitchFamily="18" charset="0"/>
                              </a:rPr>
                            </m:ctrlPr>
                          </m:sSupPr>
                          <m:e>
                            <m:r>
                              <a:rPr lang="it-IT" b="1" i="1" dirty="0" smtClean="0">
                                <a:solidFill>
                                  <a:schemeClr val="bg1"/>
                                </a:solidFill>
                                <a:latin typeface="Cambria Math" panose="02040503050406030204" pitchFamily="18" charset="0"/>
                              </a:rPr>
                              <m:t>𝟏𝟎</m:t>
                            </m:r>
                          </m:e>
                          <m:sup>
                            <m:r>
                              <a:rPr lang="it-IT" b="1" i="1" dirty="0" smtClean="0">
                                <a:solidFill>
                                  <a:schemeClr val="bg1"/>
                                </a:solidFill>
                                <a:latin typeface="Cambria Math" panose="02040503050406030204" pitchFamily="18" charset="0"/>
                              </a:rPr>
                              <m:t>−</m:t>
                            </m:r>
                            <m:r>
                              <a:rPr lang="it-IT" b="1" i="1" dirty="0" smtClean="0">
                                <a:solidFill>
                                  <a:schemeClr val="bg1"/>
                                </a:solidFill>
                                <a:latin typeface="Cambria Math" panose="02040503050406030204" pitchFamily="18" charset="0"/>
                              </a:rPr>
                              <m:t>𝟖</m:t>
                            </m:r>
                          </m:sup>
                        </m:sSup>
                      </m:oMath>
                    </a14:m>
                    <a:endParaRPr lang="it-IT" b="1" dirty="0"/>
                  </a:p>
                </p:txBody>
              </p:sp>
            </mc:Choice>
            <mc:Fallback xmlns="">
              <p:sp>
                <p:nvSpPr>
                  <p:cNvPr id="55" name="CasellaDiTesto 54"/>
                  <p:cNvSpPr txBox="1">
                    <a:spLocks noRot="1" noChangeAspect="1" noMove="1" noResize="1" noEditPoints="1" noAdjustHandles="1" noChangeArrowheads="1" noChangeShapeType="1" noTextEdit="1"/>
                  </p:cNvSpPr>
                  <p:nvPr/>
                </p:nvSpPr>
                <p:spPr>
                  <a:xfrm>
                    <a:off x="3409016" y="3307722"/>
                    <a:ext cx="1247230" cy="375552"/>
                  </a:xfrm>
                  <a:prstGeom prst="rect">
                    <a:avLst/>
                  </a:prstGeom>
                  <a:blipFill>
                    <a:blip r:embed="rId11"/>
                    <a:stretch>
                      <a:fillRect l="-4412" t="-6452" b="-24194"/>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6" name="CasellaDiTesto 55"/>
                  <p:cNvSpPr txBox="1"/>
                  <p:nvPr/>
                </p:nvSpPr>
                <p:spPr>
                  <a:xfrm>
                    <a:off x="6339754" y="2925489"/>
                    <a:ext cx="2901756"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6000" i="1" smtClean="0">
                                  <a:solidFill>
                                    <a:srgbClr val="00B0F0"/>
                                  </a:solidFill>
                                  <a:latin typeface="Cambria Math" panose="02040503050406030204" pitchFamily="18" charset="0"/>
                                  <a:ea typeface="Cambria Math" panose="02040503050406030204" pitchFamily="18" charset="0"/>
                                </a:rPr>
                              </m:ctrlPr>
                            </m:sSupPr>
                            <m:e>
                              <m:r>
                                <a:rPr lang="it-IT" sz="6000" b="0" i="1" smtClean="0">
                                  <a:solidFill>
                                    <a:srgbClr val="00B0F0"/>
                                  </a:solidFill>
                                  <a:latin typeface="Cambria Math" panose="02040503050406030204" pitchFamily="18" charset="0"/>
                                  <a:ea typeface="Cambria Math" panose="02040503050406030204" pitchFamily="18" charset="0"/>
                                </a:rPr>
                                <m:t>𝜇</m:t>
                              </m:r>
                            </m:e>
                            <m:sup>
                              <m:r>
                                <a:rPr lang="it-IT" sz="6000" b="0" i="1" smtClean="0">
                                  <a:solidFill>
                                    <a:srgbClr val="00B0F0"/>
                                  </a:solidFill>
                                  <a:latin typeface="Cambria Math" panose="02040503050406030204" pitchFamily="18" charset="0"/>
                                  <a:ea typeface="Cambria Math" panose="02040503050406030204" pitchFamily="18" charset="0"/>
                                </a:rPr>
                                <m:t>+</m:t>
                              </m:r>
                            </m:sup>
                          </m:sSup>
                          <m:r>
                            <a:rPr lang="it-IT" sz="6000" b="0" i="1" smtClean="0">
                              <a:latin typeface="Cambria Math" panose="02040503050406030204" pitchFamily="18" charset="0"/>
                              <a:ea typeface="Cambria Math" panose="02040503050406030204" pitchFamily="18" charset="0"/>
                            </a:rPr>
                            <m:t>+</m:t>
                          </m:r>
                          <m:sSup>
                            <m:sSupPr>
                              <m:ctrlPr>
                                <a:rPr lang="it-IT" sz="6000" i="1" smtClean="0">
                                  <a:solidFill>
                                    <a:srgbClr val="FF0000"/>
                                  </a:solidFill>
                                  <a:latin typeface="Cambria Math" panose="02040503050406030204" pitchFamily="18" charset="0"/>
                                  <a:ea typeface="Cambria Math" panose="02040503050406030204" pitchFamily="18" charset="0"/>
                                </a:rPr>
                              </m:ctrlPr>
                            </m:sSupPr>
                            <m:e>
                              <m:r>
                                <a:rPr lang="it-IT" sz="6000" b="0" i="1" smtClean="0">
                                  <a:solidFill>
                                    <a:srgbClr val="FF0000"/>
                                  </a:solidFill>
                                  <a:latin typeface="Cambria Math" panose="02040503050406030204" pitchFamily="18" charset="0"/>
                                  <a:ea typeface="Cambria Math" panose="02040503050406030204" pitchFamily="18" charset="0"/>
                                </a:rPr>
                                <m:t>𝜐</m:t>
                              </m:r>
                            </m:e>
                            <m:sup>
                              <m:r>
                                <a:rPr lang="it-IT" sz="6000" b="0" i="1" smtClean="0">
                                  <a:solidFill>
                                    <a:srgbClr val="FF0000"/>
                                  </a:solidFill>
                                  <a:latin typeface="Cambria Math" panose="02040503050406030204" pitchFamily="18" charset="0"/>
                                  <a:ea typeface="Cambria Math" panose="02040503050406030204" pitchFamily="18" charset="0"/>
                                </a:rPr>
                                <m:t>+</m:t>
                              </m:r>
                            </m:sup>
                          </m:sSup>
                        </m:oMath>
                      </m:oMathPara>
                    </a14:m>
                    <a:endParaRPr lang="it-IT" sz="6000" i="1" dirty="0"/>
                  </a:p>
                </p:txBody>
              </p:sp>
            </mc:Choice>
            <mc:Fallback xmlns="">
              <p:sp>
                <p:nvSpPr>
                  <p:cNvPr id="56" name="CasellaDiTesto 55"/>
                  <p:cNvSpPr txBox="1">
                    <a:spLocks noRot="1" noChangeAspect="1" noMove="1" noResize="1" noEditPoints="1" noAdjustHandles="1" noChangeArrowheads="1" noChangeShapeType="1" noTextEdit="1"/>
                  </p:cNvSpPr>
                  <p:nvPr/>
                </p:nvSpPr>
                <p:spPr>
                  <a:xfrm>
                    <a:off x="6339754" y="2925489"/>
                    <a:ext cx="2901756" cy="923330"/>
                  </a:xfrm>
                  <a:prstGeom prst="rect">
                    <a:avLst/>
                  </a:prstGeom>
                  <a:blipFill>
                    <a:blip r:embed="rId12"/>
                    <a:stretch>
                      <a:fillRect/>
                    </a:stretch>
                  </a:blipFill>
                </p:spPr>
                <p:txBody>
                  <a:bodyPr/>
                  <a:lstStyle/>
                  <a:p>
                    <a:r>
                      <a:rPr lang="it-IT">
                        <a:noFill/>
                      </a:rPr>
                      <a:t> </a:t>
                    </a:r>
                  </a:p>
                </p:txBody>
              </p:sp>
            </mc:Fallback>
          </mc:AlternateContent>
        </p:grpSp>
      </p:grpSp>
      <mc:AlternateContent xmlns:mc="http://schemas.openxmlformats.org/markup-compatibility/2006" xmlns:a14="http://schemas.microsoft.com/office/drawing/2010/main">
        <mc:Choice Requires="a14">
          <p:sp>
            <p:nvSpPr>
              <p:cNvPr id="34" name="CasellaDiTesto 33"/>
              <p:cNvSpPr txBox="1"/>
              <p:nvPr/>
            </p:nvSpPr>
            <p:spPr>
              <a:xfrm>
                <a:off x="442702" y="2748275"/>
                <a:ext cx="7848872" cy="1195392"/>
              </a:xfrm>
              <a:prstGeom prst="rect">
                <a:avLst/>
              </a:prstGeom>
              <a:solidFill>
                <a:schemeClr val="bg1"/>
              </a:solidFill>
              <a:ln w="38100">
                <a:solidFill>
                  <a:srgbClr val="FF0000"/>
                </a:solidFill>
              </a:ln>
            </p:spPr>
            <p:txBody>
              <a:bodyPr wrap="square" rtlCol="0">
                <a:spAutoFit/>
              </a:bodyPr>
              <a:lstStyle/>
              <a:p>
                <a14:m>
                  <m:oMath xmlns:m="http://schemas.openxmlformats.org/officeDocument/2006/math">
                    <m:sSup>
                      <m:sSupPr>
                        <m:ctrlPr>
                          <a:rPr lang="it-IT" sz="5400" i="1" smtClean="0">
                            <a:latin typeface="Cambria Math" panose="02040503050406030204" pitchFamily="18" charset="0"/>
                            <a:ea typeface="Cambria Math" panose="02040503050406030204" pitchFamily="18" charset="0"/>
                          </a:rPr>
                        </m:ctrlPr>
                      </m:sSupPr>
                      <m:e>
                        <m:r>
                          <a:rPr lang="it-IT" sz="5400" b="0" i="1" smtClean="0">
                            <a:latin typeface="Cambria Math" panose="02040503050406030204" pitchFamily="18" charset="0"/>
                            <a:ea typeface="Cambria Math" panose="02040503050406030204" pitchFamily="18" charset="0"/>
                          </a:rPr>
                          <m:t>𝜇</m:t>
                        </m:r>
                      </m:e>
                      <m:sup>
                        <m:r>
                          <a:rPr lang="it-IT" sz="5400" b="0" i="1" smtClean="0">
                            <a:latin typeface="Cambria Math" panose="02040503050406030204" pitchFamily="18" charset="0"/>
                            <a:ea typeface="Cambria Math" panose="02040503050406030204" pitchFamily="18" charset="0"/>
                          </a:rPr>
                          <m:t>+</m:t>
                        </m:r>
                      </m:sup>
                    </m:sSup>
                    <m:r>
                      <m:rPr>
                        <m:sty m:val="p"/>
                      </m:rPr>
                      <a:rPr lang="it-IT" sz="5400" b="0" i="0" smtClean="0">
                        <a:latin typeface="Cambria Math" panose="02040503050406030204" pitchFamily="18" charset="0"/>
                        <a:ea typeface="Cambria Math" panose="02040503050406030204" pitchFamily="18" charset="0"/>
                      </a:rPr>
                      <m:t>e</m:t>
                    </m:r>
                    <m:r>
                      <a:rPr lang="it-IT" sz="5400" b="0" i="0" smtClean="0">
                        <a:latin typeface="Cambria Math" panose="02040503050406030204" pitchFamily="18" charset="0"/>
                        <a:ea typeface="Cambria Math" panose="02040503050406030204" pitchFamily="18" charset="0"/>
                      </a:rPr>
                      <m:t> </m:t>
                    </m:r>
                    <m:sSub>
                      <m:sSubPr>
                        <m:ctrlPr>
                          <a:rPr lang="it-IT" sz="5400" i="1" smtClean="0">
                            <a:latin typeface="Cambria Math" panose="02040503050406030204" pitchFamily="18" charset="0"/>
                            <a:ea typeface="Cambria Math" panose="02040503050406030204" pitchFamily="18" charset="0"/>
                          </a:rPr>
                        </m:ctrlPr>
                      </m:sSubPr>
                      <m:e>
                        <m:r>
                          <a:rPr lang="el-GR" sz="5400" b="0" i="1" smtClean="0">
                            <a:latin typeface="Cambria Math" panose="02040503050406030204" pitchFamily="18" charset="0"/>
                            <a:ea typeface="Cambria Math" panose="02040503050406030204" pitchFamily="18" charset="0"/>
                          </a:rPr>
                          <m:t>𝜈</m:t>
                        </m:r>
                      </m:e>
                      <m:sub>
                        <m:r>
                          <a:rPr lang="it-IT" sz="5400" b="0" i="1" smtClean="0">
                            <a:latin typeface="Cambria Math" panose="02040503050406030204" pitchFamily="18" charset="0"/>
                            <a:ea typeface="Cambria Math" panose="02040503050406030204" pitchFamily="18" charset="0"/>
                          </a:rPr>
                          <m:t>µ</m:t>
                        </m:r>
                      </m:sub>
                    </m:sSub>
                    <m:r>
                      <a:rPr lang="it-IT" sz="5400" b="0" i="1" smtClean="0">
                        <a:latin typeface="Cambria Math" panose="02040503050406030204" pitchFamily="18" charset="0"/>
                        <a:ea typeface="Cambria Math" panose="02040503050406030204" pitchFamily="18" charset="0"/>
                      </a:rPr>
                      <m:t> </m:t>
                    </m:r>
                  </m:oMath>
                </a14:m>
                <a:r>
                  <a:rPr lang="it-IT" sz="5400" dirty="0">
                    <a:ea typeface="Cambria Math" panose="02040503050406030204" pitchFamily="18" charset="0"/>
                  </a:rPr>
                  <a:t> +  </a:t>
                </a:r>
                <a:r>
                  <a:rPr lang="it-IT" sz="4400" dirty="0">
                    <a:solidFill>
                      <a:srgbClr val="92D050"/>
                    </a:solidFill>
                    <a:ea typeface="Cambria Math" panose="02040503050406030204" pitchFamily="18" charset="0"/>
                  </a:rPr>
                  <a:t>ASSORBITORE</a:t>
                </a:r>
                <a:r>
                  <a:rPr lang="it-IT" sz="4400" dirty="0">
                    <a:ea typeface="Cambria Math" panose="02040503050406030204" pitchFamily="18" charset="0"/>
                  </a:rPr>
                  <a:t> =  </a:t>
                </a:r>
                <a14:m>
                  <m:oMath xmlns:m="http://schemas.openxmlformats.org/officeDocument/2006/math">
                    <m:sSub>
                      <m:sSubPr>
                        <m:ctrlPr>
                          <a:rPr lang="it-IT" sz="6600" i="1" smtClean="0">
                            <a:solidFill>
                              <a:srgbClr val="FF0000"/>
                            </a:solidFill>
                            <a:latin typeface="Cambria Math" panose="02040503050406030204" pitchFamily="18" charset="0"/>
                            <a:ea typeface="Cambria Math" panose="02040503050406030204" pitchFamily="18" charset="0"/>
                          </a:rPr>
                        </m:ctrlPr>
                      </m:sSubPr>
                      <m:e>
                        <m:r>
                          <m:rPr>
                            <m:sty m:val="p"/>
                          </m:rPr>
                          <a:rPr lang="el-GR" sz="6600" i="1" smtClean="0">
                            <a:solidFill>
                              <a:srgbClr val="FF0000"/>
                            </a:solidFill>
                            <a:latin typeface="Cambria Math" panose="02040503050406030204" pitchFamily="18" charset="0"/>
                            <a:ea typeface="Cambria Math" panose="02040503050406030204" pitchFamily="18" charset="0"/>
                          </a:rPr>
                          <m:t>ν</m:t>
                        </m:r>
                      </m:e>
                      <m:sub>
                        <m:r>
                          <a:rPr lang="it-IT" sz="6600" i="1" smtClean="0">
                            <a:solidFill>
                              <a:srgbClr val="FF0000"/>
                            </a:solidFill>
                            <a:latin typeface="Cambria Math" panose="02040503050406030204" pitchFamily="18" charset="0"/>
                            <a:ea typeface="Cambria Math" panose="02040503050406030204" pitchFamily="18" charset="0"/>
                          </a:rPr>
                          <m:t>µ</m:t>
                        </m:r>
                      </m:sub>
                    </m:sSub>
                  </m:oMath>
                </a14:m>
                <a:r>
                  <a:rPr lang="it-IT" sz="4400" dirty="0">
                    <a:ea typeface="Cambria Math" panose="02040503050406030204" pitchFamily="18" charset="0"/>
                  </a:rPr>
                  <a:t> </a:t>
                </a:r>
              </a:p>
            </p:txBody>
          </p:sp>
        </mc:Choice>
        <mc:Fallback xmlns="">
          <p:sp>
            <p:nvSpPr>
              <p:cNvPr id="34" name="CasellaDiTesto 33"/>
              <p:cNvSpPr txBox="1">
                <a:spLocks noRot="1" noChangeAspect="1" noMove="1" noResize="1" noEditPoints="1" noAdjustHandles="1" noChangeArrowheads="1" noChangeShapeType="1" noTextEdit="1"/>
              </p:cNvSpPr>
              <p:nvPr/>
            </p:nvSpPr>
            <p:spPr>
              <a:xfrm>
                <a:off x="442702" y="2748275"/>
                <a:ext cx="7848872" cy="1195392"/>
              </a:xfrm>
              <a:prstGeom prst="rect">
                <a:avLst/>
              </a:prstGeom>
              <a:blipFill>
                <a:blip r:embed="rId13"/>
                <a:stretch>
                  <a:fillRect b="-18812"/>
                </a:stretch>
              </a:blipFill>
              <a:ln w="38100">
                <a:solidFill>
                  <a:srgbClr val="FF0000"/>
                </a:solidFill>
              </a:ln>
            </p:spPr>
            <p:txBody>
              <a:bodyPr/>
              <a:lstStyle/>
              <a:p>
                <a:r>
                  <a:rPr lang="it-IT">
                    <a:noFill/>
                  </a:rPr>
                  <a:t> </a:t>
                </a:r>
              </a:p>
            </p:txBody>
          </p:sp>
        </mc:Fallback>
      </mc:AlternateContent>
    </p:spTree>
    <p:extLst>
      <p:ext uri="{BB962C8B-B14F-4D97-AF65-F5344CB8AC3E}">
        <p14:creationId xmlns:p14="http://schemas.microsoft.com/office/powerpoint/2010/main" val="314306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4E4398-09CD-4B30-90FE-3FE44E2B52DC}"/>
              </a:ext>
            </a:extLst>
          </p:cNvPr>
          <p:cNvSpPr>
            <a:spLocks noGrp="1"/>
          </p:cNvSpPr>
          <p:nvPr>
            <p:ph type="title"/>
          </p:nvPr>
        </p:nvSpPr>
        <p:spPr>
          <a:xfrm>
            <a:off x="1115616" y="188640"/>
            <a:ext cx="6048672" cy="980728"/>
          </a:xfrm>
        </p:spPr>
        <p:txBody>
          <a:bodyPr/>
          <a:lstStyle/>
          <a:p>
            <a:r>
              <a:rPr lang="it-IT" sz="3600" dirty="0"/>
              <a:t>La camera a scintilla (1962)</a:t>
            </a:r>
          </a:p>
        </p:txBody>
      </p:sp>
      <p:pic>
        <p:nvPicPr>
          <p:cNvPr id="10" name="Immagine 9">
            <a:extLst>
              <a:ext uri="{FF2B5EF4-FFF2-40B4-BE49-F238E27FC236}">
                <a16:creationId xmlns:a16="http://schemas.microsoft.com/office/drawing/2014/main" id="{FE82812E-482A-459E-B39E-4E9AEAAF4983}"/>
              </a:ext>
            </a:extLst>
          </p:cNvPr>
          <p:cNvPicPr>
            <a:picLocks noChangeAspect="1"/>
          </p:cNvPicPr>
          <p:nvPr/>
        </p:nvPicPr>
        <p:blipFill>
          <a:blip r:embed="rId3"/>
          <a:stretch>
            <a:fillRect/>
          </a:stretch>
        </p:blipFill>
        <p:spPr>
          <a:xfrm>
            <a:off x="3428611" y="1561548"/>
            <a:ext cx="5715389" cy="4027692"/>
          </a:xfrm>
          <a:prstGeom prst="rect">
            <a:avLst/>
          </a:prstGeom>
          <a:ln w="38100">
            <a:solidFill>
              <a:srgbClr val="FF0000"/>
            </a:solidFill>
          </a:ln>
        </p:spPr>
      </p:pic>
      <p:pic>
        <p:nvPicPr>
          <p:cNvPr id="11" name="Immagine 10">
            <a:extLst>
              <a:ext uri="{FF2B5EF4-FFF2-40B4-BE49-F238E27FC236}">
                <a16:creationId xmlns:a16="http://schemas.microsoft.com/office/drawing/2014/main" id="{FB907E03-A083-44A5-9835-C4E36EC44107}"/>
              </a:ext>
            </a:extLst>
          </p:cNvPr>
          <p:cNvPicPr>
            <a:picLocks noChangeAspect="1"/>
          </p:cNvPicPr>
          <p:nvPr/>
        </p:nvPicPr>
        <p:blipFill>
          <a:blip r:embed="rId4"/>
          <a:stretch>
            <a:fillRect/>
          </a:stretch>
        </p:blipFill>
        <p:spPr>
          <a:xfrm>
            <a:off x="-1" y="1561548"/>
            <a:ext cx="5115003" cy="4027691"/>
          </a:xfrm>
          <a:prstGeom prst="rect">
            <a:avLst/>
          </a:prstGeom>
          <a:ln w="38100">
            <a:solidFill>
              <a:srgbClr val="FF0000"/>
            </a:solidFill>
          </a:ln>
        </p:spPr>
      </p:pic>
    </p:spTree>
    <p:extLst>
      <p:ext uri="{BB962C8B-B14F-4D97-AF65-F5344CB8AC3E}">
        <p14:creationId xmlns:p14="http://schemas.microsoft.com/office/powerpoint/2010/main" val="4273828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AADA707-9EEC-4A7C-9DD8-958ECB979511}"/>
              </a:ext>
            </a:extLst>
          </p:cNvPr>
          <p:cNvSpPr>
            <a:spLocks noGrp="1"/>
          </p:cNvSpPr>
          <p:nvPr>
            <p:ph type="title"/>
          </p:nvPr>
        </p:nvSpPr>
        <p:spPr>
          <a:xfrm>
            <a:off x="1043608" y="0"/>
            <a:ext cx="6192688" cy="1124744"/>
          </a:xfrm>
        </p:spPr>
        <p:txBody>
          <a:bodyPr/>
          <a:lstStyle/>
          <a:p>
            <a:r>
              <a:rPr lang="it-IT" sz="3600" dirty="0"/>
              <a:t>Gli esiti dell’esperimento</a:t>
            </a:r>
          </a:p>
        </p:txBody>
      </p:sp>
      <p:pic>
        <p:nvPicPr>
          <p:cNvPr id="5" name="Immagine 4">
            <a:extLst>
              <a:ext uri="{FF2B5EF4-FFF2-40B4-BE49-F238E27FC236}">
                <a16:creationId xmlns:a16="http://schemas.microsoft.com/office/drawing/2014/main" id="{984332FB-D0B6-4A4A-93EB-D568C77073B6}"/>
              </a:ext>
            </a:extLst>
          </p:cNvPr>
          <p:cNvPicPr>
            <a:picLocks noChangeAspect="1"/>
          </p:cNvPicPr>
          <p:nvPr/>
        </p:nvPicPr>
        <p:blipFill>
          <a:blip r:embed="rId3"/>
          <a:stretch>
            <a:fillRect/>
          </a:stretch>
        </p:blipFill>
        <p:spPr>
          <a:xfrm>
            <a:off x="519110" y="1177933"/>
            <a:ext cx="8105775" cy="1981200"/>
          </a:xfrm>
          <a:prstGeom prst="rect">
            <a:avLst/>
          </a:prstGeom>
        </p:spPr>
      </p:pic>
      <p:pic>
        <p:nvPicPr>
          <p:cNvPr id="6" name="Immagine 5">
            <a:extLst>
              <a:ext uri="{FF2B5EF4-FFF2-40B4-BE49-F238E27FC236}">
                <a16:creationId xmlns:a16="http://schemas.microsoft.com/office/drawing/2014/main" id="{5F2480D4-EF8D-4E87-84E3-B8422C878994}"/>
              </a:ext>
            </a:extLst>
          </p:cNvPr>
          <p:cNvPicPr>
            <a:picLocks noChangeAspect="1"/>
          </p:cNvPicPr>
          <p:nvPr/>
        </p:nvPicPr>
        <p:blipFill>
          <a:blip r:embed="rId4"/>
          <a:stretch>
            <a:fillRect/>
          </a:stretch>
        </p:blipFill>
        <p:spPr>
          <a:xfrm>
            <a:off x="595309" y="3225957"/>
            <a:ext cx="7953375" cy="1619250"/>
          </a:xfrm>
          <a:prstGeom prst="rect">
            <a:avLst/>
          </a:prstGeom>
        </p:spPr>
      </p:pic>
      <p:pic>
        <p:nvPicPr>
          <p:cNvPr id="8" name="Picture 12"/>
          <p:cNvPicPr>
            <a:picLocks noChangeAspect="1" noChangeArrowheads="1"/>
          </p:cNvPicPr>
          <p:nvPr/>
        </p:nvPicPr>
        <p:blipFill>
          <a:blip r:embed="rId5" cstate="print"/>
          <a:srcRect/>
          <a:stretch>
            <a:fillRect/>
          </a:stretch>
        </p:blipFill>
        <p:spPr bwMode="auto">
          <a:xfrm>
            <a:off x="606528" y="3356992"/>
            <a:ext cx="7942156" cy="2682550"/>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70401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166670"/>
            <a:ext cx="5832648" cy="1063033"/>
          </a:xfrm>
        </p:spPr>
        <p:txBody>
          <a:bodyPr/>
          <a:lstStyle/>
          <a:p>
            <a:r>
              <a:rPr lang="it-IT" dirty="0"/>
              <a:t>I sapori dei neutrini</a:t>
            </a:r>
          </a:p>
        </p:txBody>
      </p:sp>
      <p:sp>
        <p:nvSpPr>
          <p:cNvPr id="4" name="CasellaDiTesto 3"/>
          <p:cNvSpPr txBox="1"/>
          <p:nvPr/>
        </p:nvSpPr>
        <p:spPr>
          <a:xfrm>
            <a:off x="539552" y="1628800"/>
            <a:ext cx="8352928" cy="523220"/>
          </a:xfrm>
          <a:prstGeom prst="rect">
            <a:avLst/>
          </a:prstGeom>
          <a:noFill/>
        </p:spPr>
        <p:txBody>
          <a:bodyPr wrap="square" rtlCol="0">
            <a:spAutoFit/>
          </a:bodyPr>
          <a:lstStyle/>
          <a:p>
            <a:r>
              <a:rPr lang="it-IT" sz="2800" b="1" dirty="0"/>
              <a:t>1974 : scoperta </a:t>
            </a:r>
            <a:r>
              <a:rPr lang="it-IT" sz="2800" b="1" dirty="0">
                <a:sym typeface="Symbol"/>
              </a:rPr>
              <a:t>  ( 1.777 </a:t>
            </a:r>
            <a:r>
              <a:rPr lang="it-IT" sz="2800" b="1" dirty="0" err="1">
                <a:sym typeface="Symbol"/>
              </a:rPr>
              <a:t>Mev</a:t>
            </a:r>
            <a:r>
              <a:rPr lang="it-IT" sz="2800" b="1" dirty="0">
                <a:sym typeface="Symbol"/>
              </a:rPr>
              <a:t>)  </a:t>
            </a:r>
            <a:r>
              <a:rPr lang="it-IT" sz="2800" b="1" dirty="0" err="1">
                <a:sym typeface="Symbol"/>
              </a:rPr>
              <a:t>t</a:t>
            </a:r>
            <a:r>
              <a:rPr lang="it-IT" sz="2800" b="1" baseline="-25000" dirty="0" err="1">
                <a:sym typeface="Symbol"/>
              </a:rPr>
              <a:t>dec</a:t>
            </a:r>
            <a:r>
              <a:rPr lang="it-IT" sz="2800" b="1" dirty="0">
                <a:sym typeface="Symbol"/>
              </a:rPr>
              <a:t> = 2,910</a:t>
            </a:r>
            <a:r>
              <a:rPr lang="it-IT" sz="2800" b="1" baseline="30000" dirty="0">
                <a:sym typeface="Symbol"/>
              </a:rPr>
              <a:t>-13  </a:t>
            </a:r>
            <a:r>
              <a:rPr lang="it-IT" sz="2800" b="1" dirty="0">
                <a:sym typeface="Symbol"/>
              </a:rPr>
              <a:t>s  (SLAC)   </a:t>
            </a:r>
            <a:endParaRPr lang="it-IT" sz="2800" b="1" dirty="0"/>
          </a:p>
        </p:txBody>
      </p:sp>
      <p:sp>
        <p:nvSpPr>
          <p:cNvPr id="5" name="CasellaDiTesto 4"/>
          <p:cNvSpPr txBox="1"/>
          <p:nvPr/>
        </p:nvSpPr>
        <p:spPr>
          <a:xfrm>
            <a:off x="555829" y="2287096"/>
            <a:ext cx="7632848" cy="523220"/>
          </a:xfrm>
          <a:prstGeom prst="rect">
            <a:avLst/>
          </a:prstGeom>
          <a:noFill/>
        </p:spPr>
        <p:txBody>
          <a:bodyPr wrap="square" rtlCol="0">
            <a:spAutoFit/>
          </a:bodyPr>
          <a:lstStyle/>
          <a:p>
            <a:r>
              <a:rPr lang="it-IT" sz="2800" b="1" dirty="0"/>
              <a:t>2002 : scoperta </a:t>
            </a:r>
            <a:r>
              <a:rPr lang="it-IT" sz="2800" b="1" dirty="0">
                <a:sym typeface="Symbol"/>
              </a:rPr>
              <a:t></a:t>
            </a:r>
            <a:r>
              <a:rPr lang="it-IT" sz="2800" b="1" baseline="-25000" dirty="0">
                <a:sym typeface="Symbol"/>
              </a:rPr>
              <a:t>  </a:t>
            </a:r>
            <a:r>
              <a:rPr lang="it-IT" sz="2800" b="1" dirty="0">
                <a:sym typeface="Symbol"/>
              </a:rPr>
              <a:t> </a:t>
            </a:r>
            <a:r>
              <a:rPr lang="it-IT" sz="2000" b="1" dirty="0">
                <a:sym typeface="Symbol"/>
              </a:rPr>
              <a:t>( </a:t>
            </a:r>
            <a:r>
              <a:rPr lang="it-IT" sz="2000" b="1" dirty="0" err="1">
                <a:sym typeface="Symbol"/>
              </a:rPr>
              <a:t>Niwa</a:t>
            </a:r>
            <a:r>
              <a:rPr lang="it-IT" sz="2000" b="1" dirty="0">
                <a:sym typeface="Symbol"/>
              </a:rPr>
              <a:t> – esperimento DONUT al FERMILAB)</a:t>
            </a:r>
            <a:r>
              <a:rPr lang="it-IT" sz="2000" b="1" baseline="-25000" dirty="0">
                <a:sym typeface="Symbol"/>
              </a:rPr>
              <a:t> </a:t>
            </a:r>
            <a:r>
              <a:rPr lang="it-IT" sz="2000" b="1" dirty="0">
                <a:sym typeface="Symbol"/>
              </a:rPr>
              <a:t> </a:t>
            </a:r>
            <a:endParaRPr lang="it-IT" sz="2000" b="1" dirty="0"/>
          </a:p>
        </p:txBody>
      </p:sp>
      <p:sp>
        <p:nvSpPr>
          <p:cNvPr id="6" name="CasellaDiTesto 5"/>
          <p:cNvSpPr txBox="1"/>
          <p:nvPr/>
        </p:nvSpPr>
        <p:spPr>
          <a:xfrm>
            <a:off x="555829" y="2240831"/>
            <a:ext cx="6912768" cy="523220"/>
          </a:xfrm>
          <a:prstGeom prst="rect">
            <a:avLst/>
          </a:prstGeom>
          <a:noFill/>
        </p:spPr>
        <p:txBody>
          <a:bodyPr wrap="square" rtlCol="0">
            <a:spAutoFit/>
          </a:bodyPr>
          <a:lstStyle/>
          <a:p>
            <a:r>
              <a:rPr lang="it-IT" sz="2800" b="1" dirty="0"/>
              <a:t> </a:t>
            </a:r>
          </a:p>
        </p:txBody>
      </p:sp>
      <p:pic>
        <p:nvPicPr>
          <p:cNvPr id="5122" name="Picture 2"/>
          <p:cNvPicPr>
            <a:picLocks noChangeAspect="1" noChangeArrowheads="1"/>
          </p:cNvPicPr>
          <p:nvPr/>
        </p:nvPicPr>
        <p:blipFill>
          <a:blip r:embed="rId3" cstate="print"/>
          <a:srcRect/>
          <a:stretch>
            <a:fillRect/>
          </a:stretch>
        </p:blipFill>
        <p:spPr bwMode="auto">
          <a:xfrm>
            <a:off x="179512" y="3077552"/>
            <a:ext cx="4964840" cy="2391700"/>
          </a:xfrm>
          <a:prstGeom prst="rect">
            <a:avLst/>
          </a:prstGeom>
          <a:noFill/>
          <a:ln w="38100">
            <a:solidFill>
              <a:srgbClr val="FF0000"/>
            </a:solidFill>
            <a:miter lim="800000"/>
            <a:headEnd/>
            <a:tailEnd/>
          </a:ln>
        </p:spPr>
      </p:pic>
      <p:pic>
        <p:nvPicPr>
          <p:cNvPr id="7" name="Immagine 6">
            <a:extLst>
              <a:ext uri="{FF2B5EF4-FFF2-40B4-BE49-F238E27FC236}">
                <a16:creationId xmlns:a16="http://schemas.microsoft.com/office/drawing/2014/main" id="{17D0B8F4-F704-4C57-8B4D-9EA9040FF244}"/>
              </a:ext>
            </a:extLst>
          </p:cNvPr>
          <p:cNvPicPr>
            <a:picLocks noChangeAspect="1"/>
          </p:cNvPicPr>
          <p:nvPr/>
        </p:nvPicPr>
        <p:blipFill>
          <a:blip r:embed="rId4"/>
          <a:stretch>
            <a:fillRect/>
          </a:stretch>
        </p:blipFill>
        <p:spPr>
          <a:xfrm>
            <a:off x="5376555" y="3376083"/>
            <a:ext cx="3436132" cy="1430390"/>
          </a:xfrm>
          <a:prstGeom prst="rect">
            <a:avLst/>
          </a:prstGeom>
          <a:ln w="57150">
            <a:solidFill>
              <a:srgbClr val="FF0000"/>
            </a:solidFill>
          </a:ln>
        </p:spPr>
      </p:pic>
      <p:sp>
        <p:nvSpPr>
          <p:cNvPr id="8" name="CasellaDiTesto 7">
            <a:extLst>
              <a:ext uri="{FF2B5EF4-FFF2-40B4-BE49-F238E27FC236}">
                <a16:creationId xmlns:a16="http://schemas.microsoft.com/office/drawing/2014/main" id="{80B803C1-AA90-4A47-BD2D-6D580BFB9E52}"/>
              </a:ext>
            </a:extLst>
          </p:cNvPr>
          <p:cNvSpPr txBox="1"/>
          <p:nvPr/>
        </p:nvSpPr>
        <p:spPr>
          <a:xfrm>
            <a:off x="5263480" y="4884477"/>
            <a:ext cx="3662281" cy="584775"/>
          </a:xfrm>
          <a:prstGeom prst="rect">
            <a:avLst/>
          </a:prstGeom>
          <a:noFill/>
        </p:spPr>
        <p:txBody>
          <a:bodyPr wrap="square" rtlCol="0">
            <a:spAutoFit/>
          </a:bodyPr>
          <a:lstStyle/>
          <a:p>
            <a:r>
              <a:rPr lang="it-IT" sz="3200" b="1" dirty="0">
                <a:solidFill>
                  <a:srgbClr val="FF0000"/>
                </a:solidFill>
              </a:rPr>
              <a:t>Si conserva il sapore</a:t>
            </a:r>
          </a:p>
        </p:txBody>
      </p:sp>
    </p:spTree>
    <p:extLst>
      <p:ext uri="{BB962C8B-B14F-4D97-AF65-F5344CB8AC3E}">
        <p14:creationId xmlns:p14="http://schemas.microsoft.com/office/powerpoint/2010/main" val="3800175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37D9A0-7FC3-4741-8438-FF0CC246D32E}"/>
              </a:ext>
            </a:extLst>
          </p:cNvPr>
          <p:cNvSpPr>
            <a:spLocks noGrp="1"/>
          </p:cNvSpPr>
          <p:nvPr>
            <p:ph type="ctrTitle"/>
          </p:nvPr>
        </p:nvSpPr>
        <p:spPr>
          <a:xfrm>
            <a:off x="1868397" y="734839"/>
            <a:ext cx="5407207" cy="1470025"/>
          </a:xfrm>
        </p:spPr>
        <p:txBody>
          <a:bodyPr/>
          <a:lstStyle/>
          <a:p>
            <a:r>
              <a:rPr lang="it-IT" dirty="0"/>
              <a:t>IL PROBLEMA DEI </a:t>
            </a:r>
            <a:br>
              <a:rPr lang="it-IT" dirty="0"/>
            </a:br>
            <a:r>
              <a:rPr lang="it-IT" dirty="0"/>
              <a:t>NEUTRINI SOLARI</a:t>
            </a:r>
          </a:p>
        </p:txBody>
      </p:sp>
      <p:sp>
        <p:nvSpPr>
          <p:cNvPr id="5" name="Sottotitolo 4">
            <a:extLst>
              <a:ext uri="{FF2B5EF4-FFF2-40B4-BE49-F238E27FC236}">
                <a16:creationId xmlns:a16="http://schemas.microsoft.com/office/drawing/2014/main" id="{C89D05DB-8B86-4182-8C06-220793816A2C}"/>
              </a:ext>
            </a:extLst>
          </p:cNvPr>
          <p:cNvSpPr>
            <a:spLocks noGrp="1"/>
          </p:cNvSpPr>
          <p:nvPr>
            <p:ph type="subTitle" idx="1"/>
          </p:nvPr>
        </p:nvSpPr>
        <p:spPr>
          <a:xfrm>
            <a:off x="2305472" y="5085184"/>
            <a:ext cx="4533056" cy="657266"/>
          </a:xfrm>
        </p:spPr>
        <p:txBody>
          <a:bodyPr/>
          <a:lstStyle/>
          <a:p>
            <a:r>
              <a:rPr lang="it-IT" sz="3600" dirty="0">
                <a:solidFill>
                  <a:srgbClr val="FF0000"/>
                </a:solidFill>
              </a:rPr>
              <a:t>Andrea </a:t>
            </a:r>
            <a:r>
              <a:rPr lang="it-IT" sz="3600" dirty="0" err="1">
                <a:solidFill>
                  <a:srgbClr val="FF0000"/>
                </a:solidFill>
              </a:rPr>
              <a:t>Galimberti</a:t>
            </a:r>
            <a:r>
              <a:rPr lang="it-IT" sz="3600" dirty="0">
                <a:solidFill>
                  <a:srgbClr val="FF0000"/>
                </a:solidFill>
              </a:rPr>
              <a:t> 4^I</a:t>
            </a:r>
          </a:p>
        </p:txBody>
      </p:sp>
      <p:pic>
        <p:nvPicPr>
          <p:cNvPr id="3" name="Immagine 2">
            <a:extLst>
              <a:ext uri="{FF2B5EF4-FFF2-40B4-BE49-F238E27FC236}">
                <a16:creationId xmlns:a16="http://schemas.microsoft.com/office/drawing/2014/main" id="{6424EBBD-9277-4AE3-9FCC-D51D42C5D68C}"/>
              </a:ext>
            </a:extLst>
          </p:cNvPr>
          <p:cNvPicPr>
            <a:picLocks noChangeAspect="1"/>
          </p:cNvPicPr>
          <p:nvPr/>
        </p:nvPicPr>
        <p:blipFill>
          <a:blip r:embed="rId2"/>
          <a:stretch>
            <a:fillRect/>
          </a:stretch>
        </p:blipFill>
        <p:spPr>
          <a:xfrm>
            <a:off x="2555776" y="2320411"/>
            <a:ext cx="4032449" cy="2692765"/>
          </a:xfrm>
          <a:prstGeom prst="rect">
            <a:avLst/>
          </a:prstGeom>
        </p:spPr>
      </p:pic>
    </p:spTree>
    <p:extLst>
      <p:ext uri="{BB962C8B-B14F-4D97-AF65-F5344CB8AC3E}">
        <p14:creationId xmlns:p14="http://schemas.microsoft.com/office/powerpoint/2010/main" val="2703590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ultati immagini per FUSIONE NUCLEARE">
            <a:extLst>
              <a:ext uri="{FF2B5EF4-FFF2-40B4-BE49-F238E27FC236}">
                <a16:creationId xmlns:a16="http://schemas.microsoft.com/office/drawing/2014/main" id="{6DB0E02F-8D9C-41E5-AD9E-00A06E814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186" y="3222830"/>
            <a:ext cx="4389153" cy="2438418"/>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8" name="Rettangolo 7">
            <a:extLst>
              <a:ext uri="{FF2B5EF4-FFF2-40B4-BE49-F238E27FC236}">
                <a16:creationId xmlns:a16="http://schemas.microsoft.com/office/drawing/2014/main" id="{C764AD73-C107-4F71-A5FD-573C573F5420}"/>
              </a:ext>
            </a:extLst>
          </p:cNvPr>
          <p:cNvSpPr/>
          <p:nvPr/>
        </p:nvSpPr>
        <p:spPr>
          <a:xfrm>
            <a:off x="2699792" y="3268604"/>
            <a:ext cx="1808584" cy="304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C735E8EF-30B3-48A2-A994-8A29F7A68394}"/>
              </a:ext>
            </a:extLst>
          </p:cNvPr>
          <p:cNvSpPr>
            <a:spLocks noGrp="1"/>
          </p:cNvSpPr>
          <p:nvPr>
            <p:ph type="title"/>
          </p:nvPr>
        </p:nvSpPr>
        <p:spPr>
          <a:xfrm>
            <a:off x="971600" y="44624"/>
            <a:ext cx="6588000" cy="756000"/>
          </a:xfrm>
        </p:spPr>
        <p:txBody>
          <a:bodyPr/>
          <a:lstStyle/>
          <a:p>
            <a:r>
              <a:rPr lang="it-IT" sz="3200" dirty="0"/>
              <a:t>La fusione nucleare</a:t>
            </a:r>
          </a:p>
        </p:txBody>
      </p:sp>
      <p:pic>
        <p:nvPicPr>
          <p:cNvPr id="5" name="Immagine 4">
            <a:extLst>
              <a:ext uri="{FF2B5EF4-FFF2-40B4-BE49-F238E27FC236}">
                <a16:creationId xmlns:a16="http://schemas.microsoft.com/office/drawing/2014/main" id="{28498CD6-1D3A-426B-AA79-7BEFA2F236BB}"/>
              </a:ext>
            </a:extLst>
          </p:cNvPr>
          <p:cNvPicPr>
            <a:picLocks noChangeAspect="1"/>
          </p:cNvPicPr>
          <p:nvPr/>
        </p:nvPicPr>
        <p:blipFill>
          <a:blip r:embed="rId3"/>
          <a:stretch>
            <a:fillRect/>
          </a:stretch>
        </p:blipFill>
        <p:spPr>
          <a:xfrm>
            <a:off x="197187" y="980728"/>
            <a:ext cx="3051488" cy="2061998"/>
          </a:xfrm>
          <a:prstGeom prst="rect">
            <a:avLst/>
          </a:prstGeom>
        </p:spPr>
      </p:pic>
      <p:sp>
        <p:nvSpPr>
          <p:cNvPr id="6" name="CasellaDiTesto 5">
            <a:extLst>
              <a:ext uri="{FF2B5EF4-FFF2-40B4-BE49-F238E27FC236}">
                <a16:creationId xmlns:a16="http://schemas.microsoft.com/office/drawing/2014/main" id="{C3FC9470-7825-4D72-AFB1-43A2C66E2D7A}"/>
              </a:ext>
            </a:extLst>
          </p:cNvPr>
          <p:cNvSpPr txBox="1"/>
          <p:nvPr/>
        </p:nvSpPr>
        <p:spPr>
          <a:xfrm>
            <a:off x="3419871" y="980728"/>
            <a:ext cx="5526941" cy="2062103"/>
          </a:xfrm>
          <a:prstGeom prst="rect">
            <a:avLst/>
          </a:prstGeom>
          <a:noFill/>
        </p:spPr>
        <p:txBody>
          <a:bodyPr wrap="square" rtlCol="0">
            <a:spAutoFit/>
          </a:bodyPr>
          <a:lstStyle/>
          <a:p>
            <a:r>
              <a:rPr lang="it-IT" dirty="0">
                <a:ln>
                  <a:solidFill>
                    <a:schemeClr val="tx2">
                      <a:lumMod val="50000"/>
                    </a:schemeClr>
                  </a:solidFill>
                </a:ln>
              </a:rPr>
              <a:t>Cosa sappiamo oggi?</a:t>
            </a:r>
          </a:p>
          <a:p>
            <a:pPr marL="742950" lvl="1" indent="-285750">
              <a:spcBef>
                <a:spcPts val="1200"/>
              </a:spcBef>
              <a:spcAft>
                <a:spcPts val="0"/>
              </a:spcAft>
              <a:buFont typeface="Arial" panose="020B0604020202020204" pitchFamily="34" charset="0"/>
              <a:buChar char="•"/>
            </a:pPr>
            <a:r>
              <a:rPr lang="it-IT" dirty="0">
                <a:ln>
                  <a:solidFill>
                    <a:schemeClr val="tx2">
                      <a:lumMod val="50000"/>
                    </a:schemeClr>
                  </a:solidFill>
                </a:ln>
              </a:rPr>
              <a:t>La fusione nucleare è la principale fonte di energia delle stelle</a:t>
            </a:r>
          </a:p>
          <a:p>
            <a:pPr marL="742950" lvl="1" indent="-285750">
              <a:spcBef>
                <a:spcPts val="600"/>
              </a:spcBef>
              <a:spcAft>
                <a:spcPts val="0"/>
              </a:spcAft>
              <a:buFont typeface="Arial" panose="020B0604020202020204" pitchFamily="34" charset="0"/>
              <a:buChar char="•"/>
            </a:pPr>
            <a:r>
              <a:rPr lang="it-IT" dirty="0">
                <a:ln>
                  <a:solidFill>
                    <a:schemeClr val="tx2">
                      <a:lumMod val="50000"/>
                    </a:schemeClr>
                  </a:solidFill>
                </a:ln>
              </a:rPr>
              <a:t>Trasformazione di H in He</a:t>
            </a:r>
          </a:p>
          <a:p>
            <a:pPr marL="742950" lvl="1" indent="-285750">
              <a:spcBef>
                <a:spcPts val="600"/>
              </a:spcBef>
              <a:spcAft>
                <a:spcPts val="0"/>
              </a:spcAft>
              <a:buFont typeface="Arial" panose="020B0604020202020204" pitchFamily="34" charset="0"/>
              <a:buChar char="•"/>
            </a:pPr>
            <a:r>
              <a:rPr lang="it-IT" dirty="0">
                <a:ln>
                  <a:solidFill>
                    <a:schemeClr val="tx2">
                      <a:lumMod val="50000"/>
                    </a:schemeClr>
                  </a:solidFill>
                </a:ln>
              </a:rPr>
              <a:t>L’energia deriva dal difetto di massa tra reagenti e prodotti</a:t>
            </a:r>
            <a:endParaRPr lang="it-IT" dirty="0"/>
          </a:p>
        </p:txBody>
      </p:sp>
      <p:sp>
        <p:nvSpPr>
          <p:cNvPr id="4" name="Rettangolo 3">
            <a:extLst>
              <a:ext uri="{FF2B5EF4-FFF2-40B4-BE49-F238E27FC236}">
                <a16:creationId xmlns:a16="http://schemas.microsoft.com/office/drawing/2014/main" id="{F29BBB0A-0445-4BEE-B249-E9E266D96407}"/>
              </a:ext>
            </a:extLst>
          </p:cNvPr>
          <p:cNvSpPr/>
          <p:nvPr/>
        </p:nvSpPr>
        <p:spPr>
          <a:xfrm>
            <a:off x="2771800" y="5284828"/>
            <a:ext cx="1656184" cy="304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D89E1564-10C6-4BED-B4AA-2FEC1191C6EC}"/>
              </a:ext>
            </a:extLst>
          </p:cNvPr>
          <p:cNvSpPr txBox="1"/>
          <p:nvPr/>
        </p:nvSpPr>
        <p:spPr>
          <a:xfrm>
            <a:off x="4788024" y="3501008"/>
            <a:ext cx="4158790" cy="226215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it-IT" dirty="0">
                <a:ln>
                  <a:solidFill>
                    <a:schemeClr val="tx2">
                      <a:lumMod val="50000"/>
                    </a:schemeClr>
                  </a:solidFill>
                </a:ln>
              </a:rPr>
              <a:t>Ogni secondo quattro milioni di tonnellate di H sono trasformate in He</a:t>
            </a:r>
          </a:p>
          <a:p>
            <a:pPr marL="285750" indent="-285750">
              <a:spcBef>
                <a:spcPts val="600"/>
              </a:spcBef>
              <a:buFont typeface="Arial" panose="020B0604020202020204" pitchFamily="34" charset="0"/>
              <a:buChar char="•"/>
            </a:pPr>
            <a:r>
              <a:rPr lang="it-IT" dirty="0">
                <a:ln>
                  <a:solidFill>
                    <a:schemeClr val="tx2">
                      <a:lumMod val="50000"/>
                    </a:schemeClr>
                  </a:solidFill>
                </a:ln>
              </a:rPr>
              <a:t>Il sole produce ogni secondo 10</a:t>
            </a:r>
            <a:r>
              <a:rPr lang="it-IT" b="1" baseline="30000" dirty="0"/>
              <a:t>38 </a:t>
            </a:r>
            <a:r>
              <a:rPr lang="it-IT" dirty="0">
                <a:ln>
                  <a:solidFill>
                    <a:schemeClr val="tx2">
                      <a:lumMod val="50000"/>
                    </a:schemeClr>
                  </a:solidFill>
                </a:ln>
              </a:rPr>
              <a:t>neutrini (4% della sua potenza)</a:t>
            </a:r>
          </a:p>
          <a:p>
            <a:pPr marL="285750" indent="-285750">
              <a:spcBef>
                <a:spcPts val="600"/>
              </a:spcBef>
              <a:buFont typeface="Arial" panose="020B0604020202020204" pitchFamily="34" charset="0"/>
              <a:buChar char="•"/>
            </a:pPr>
            <a:r>
              <a:rPr lang="it-IT" dirty="0">
                <a:ln>
                  <a:solidFill>
                    <a:schemeClr val="tx2">
                      <a:lumMod val="50000"/>
                    </a:schemeClr>
                  </a:solidFill>
                </a:ln>
              </a:rPr>
              <a:t>6 X 10</a:t>
            </a:r>
            <a:r>
              <a:rPr lang="it-IT" b="1" baseline="30000" dirty="0"/>
              <a:t>10</a:t>
            </a:r>
            <a:r>
              <a:rPr lang="it-IT" dirty="0">
                <a:ln>
                  <a:solidFill>
                    <a:schemeClr val="tx2">
                      <a:lumMod val="50000"/>
                    </a:schemeClr>
                  </a:solidFill>
                </a:ln>
              </a:rPr>
              <a:t> di essi attraversano ogni cm</a:t>
            </a:r>
            <a:r>
              <a:rPr lang="it-IT" b="1" baseline="30000" dirty="0"/>
              <a:t>2</a:t>
            </a:r>
            <a:r>
              <a:rPr lang="it-IT" dirty="0">
                <a:ln>
                  <a:solidFill>
                    <a:schemeClr val="tx2">
                      <a:lumMod val="50000"/>
                    </a:schemeClr>
                  </a:solidFill>
                </a:ln>
              </a:rPr>
              <a:t> di superficie terrestre</a:t>
            </a:r>
          </a:p>
          <a:p>
            <a:endParaRPr lang="it-IT" dirty="0"/>
          </a:p>
        </p:txBody>
      </p:sp>
      <p:sp>
        <p:nvSpPr>
          <p:cNvPr id="3" name="CasellaDiTesto 2">
            <a:extLst>
              <a:ext uri="{FF2B5EF4-FFF2-40B4-BE49-F238E27FC236}">
                <a16:creationId xmlns:a16="http://schemas.microsoft.com/office/drawing/2014/main" id="{FC431E82-11BE-4BCE-A25D-4025D12E1243}"/>
              </a:ext>
            </a:extLst>
          </p:cNvPr>
          <p:cNvSpPr txBox="1"/>
          <p:nvPr/>
        </p:nvSpPr>
        <p:spPr>
          <a:xfrm>
            <a:off x="3052662" y="5415027"/>
            <a:ext cx="1951386" cy="246221"/>
          </a:xfrm>
          <a:prstGeom prst="rect">
            <a:avLst/>
          </a:prstGeom>
          <a:noFill/>
        </p:spPr>
        <p:txBody>
          <a:bodyPr wrap="square" rtlCol="0">
            <a:spAutoFit/>
          </a:bodyPr>
          <a:lstStyle/>
          <a:p>
            <a:r>
              <a:rPr lang="it-IT" sz="1000" dirty="0"/>
              <a:t>* immagine esemplificativa</a:t>
            </a:r>
          </a:p>
        </p:txBody>
      </p:sp>
      <p:pic>
        <p:nvPicPr>
          <p:cNvPr id="10" name="Immagine 9">
            <a:extLst>
              <a:ext uri="{FF2B5EF4-FFF2-40B4-BE49-F238E27FC236}">
                <a16:creationId xmlns:a16="http://schemas.microsoft.com/office/drawing/2014/main" id="{8A603F74-BBE5-4345-A6F2-8E415F6C3FE9}"/>
              </a:ext>
            </a:extLst>
          </p:cNvPr>
          <p:cNvPicPr>
            <a:picLocks noChangeAspect="1"/>
          </p:cNvPicPr>
          <p:nvPr/>
        </p:nvPicPr>
        <p:blipFill>
          <a:blip r:embed="rId4"/>
          <a:stretch>
            <a:fillRect/>
          </a:stretch>
        </p:blipFill>
        <p:spPr>
          <a:xfrm>
            <a:off x="3419872" y="4826912"/>
            <a:ext cx="1113930" cy="523015"/>
          </a:xfrm>
          <a:prstGeom prst="rect">
            <a:avLst/>
          </a:prstGeom>
        </p:spPr>
      </p:pic>
    </p:spTree>
    <p:extLst>
      <p:ext uri="{BB962C8B-B14F-4D97-AF65-F5344CB8AC3E}">
        <p14:creationId xmlns:p14="http://schemas.microsoft.com/office/powerpoint/2010/main" val="33769772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739ABD-49B9-4052-A016-5C553242C4C6}"/>
              </a:ext>
            </a:extLst>
          </p:cNvPr>
          <p:cNvSpPr>
            <a:spLocks noGrp="1"/>
          </p:cNvSpPr>
          <p:nvPr>
            <p:ph type="title"/>
          </p:nvPr>
        </p:nvSpPr>
        <p:spPr>
          <a:xfrm>
            <a:off x="1187624" y="0"/>
            <a:ext cx="6120680" cy="1073856"/>
          </a:xfrm>
        </p:spPr>
        <p:txBody>
          <a:bodyPr/>
          <a:lstStyle/>
          <a:p>
            <a:r>
              <a:rPr lang="it-IT" sz="3600" dirty="0" err="1"/>
              <a:t>Bethe</a:t>
            </a:r>
            <a:r>
              <a:rPr lang="it-IT" sz="3600" dirty="0"/>
              <a:t> 1939 </a:t>
            </a:r>
            <a:br>
              <a:rPr lang="it-IT" sz="3600" dirty="0"/>
            </a:br>
            <a:r>
              <a:rPr lang="it-IT" sz="3600" dirty="0"/>
              <a:t>«Energy </a:t>
            </a:r>
            <a:r>
              <a:rPr lang="it-IT" sz="3600" dirty="0" err="1"/>
              <a:t>Producion</a:t>
            </a:r>
            <a:r>
              <a:rPr lang="it-IT" sz="3600" dirty="0"/>
              <a:t> in stars»</a:t>
            </a:r>
          </a:p>
        </p:txBody>
      </p:sp>
      <p:pic>
        <p:nvPicPr>
          <p:cNvPr id="16" name="Immagine 15">
            <a:extLst>
              <a:ext uri="{FF2B5EF4-FFF2-40B4-BE49-F238E27FC236}">
                <a16:creationId xmlns:a16="http://schemas.microsoft.com/office/drawing/2014/main" id="{FEE2D32B-B7E4-44AF-B07D-E99F465FCF1F}"/>
              </a:ext>
            </a:extLst>
          </p:cNvPr>
          <p:cNvPicPr>
            <a:picLocks noChangeAspect="1"/>
          </p:cNvPicPr>
          <p:nvPr/>
        </p:nvPicPr>
        <p:blipFill>
          <a:blip r:embed="rId3"/>
          <a:stretch>
            <a:fillRect/>
          </a:stretch>
        </p:blipFill>
        <p:spPr>
          <a:xfrm>
            <a:off x="371347" y="1305043"/>
            <a:ext cx="8376480" cy="5549309"/>
          </a:xfrm>
          <a:prstGeom prst="rect">
            <a:avLst/>
          </a:prstGeom>
        </p:spPr>
      </p:pic>
      <p:sp>
        <p:nvSpPr>
          <p:cNvPr id="4" name="Rettangolo 3">
            <a:extLst>
              <a:ext uri="{FF2B5EF4-FFF2-40B4-BE49-F238E27FC236}">
                <a16:creationId xmlns:a16="http://schemas.microsoft.com/office/drawing/2014/main" id="{D1E80848-7ED4-4016-BFD1-1C4D6775F782}"/>
              </a:ext>
            </a:extLst>
          </p:cNvPr>
          <p:cNvSpPr/>
          <p:nvPr/>
        </p:nvSpPr>
        <p:spPr>
          <a:xfrm>
            <a:off x="3131840" y="3861048"/>
            <a:ext cx="2784721" cy="936104"/>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14F06478-413B-4528-A212-43D88B79A495}"/>
              </a:ext>
            </a:extLst>
          </p:cNvPr>
          <p:cNvSpPr/>
          <p:nvPr/>
        </p:nvSpPr>
        <p:spPr>
          <a:xfrm>
            <a:off x="491136" y="1278581"/>
            <a:ext cx="3432792" cy="864096"/>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in giù 2">
            <a:extLst>
              <a:ext uri="{FF2B5EF4-FFF2-40B4-BE49-F238E27FC236}">
                <a16:creationId xmlns:a16="http://schemas.microsoft.com/office/drawing/2014/main" id="{43AE15D3-1C93-4A0A-8248-D132F9D182B0}"/>
              </a:ext>
            </a:extLst>
          </p:cNvPr>
          <p:cNvSpPr/>
          <p:nvPr/>
        </p:nvSpPr>
        <p:spPr>
          <a:xfrm rot="13579442">
            <a:off x="2122276" y="1967435"/>
            <a:ext cx="504056" cy="10081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in giù 7">
            <a:extLst>
              <a:ext uri="{FF2B5EF4-FFF2-40B4-BE49-F238E27FC236}">
                <a16:creationId xmlns:a16="http://schemas.microsoft.com/office/drawing/2014/main" id="{2C34BE3C-B1A5-4BEA-A07B-C423D817285C}"/>
              </a:ext>
            </a:extLst>
          </p:cNvPr>
          <p:cNvSpPr/>
          <p:nvPr/>
        </p:nvSpPr>
        <p:spPr>
          <a:xfrm rot="16974304">
            <a:off x="7092903" y="979759"/>
            <a:ext cx="504056" cy="1170076"/>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Freccia in giù 8">
            <a:extLst>
              <a:ext uri="{FF2B5EF4-FFF2-40B4-BE49-F238E27FC236}">
                <a16:creationId xmlns:a16="http://schemas.microsoft.com/office/drawing/2014/main" id="{E0957912-5589-4998-AEB3-114BF7AA06AF}"/>
              </a:ext>
            </a:extLst>
          </p:cNvPr>
          <p:cNvSpPr/>
          <p:nvPr/>
        </p:nvSpPr>
        <p:spPr>
          <a:xfrm rot="14375319">
            <a:off x="7462158" y="2780351"/>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in giù 9">
            <a:extLst>
              <a:ext uri="{FF2B5EF4-FFF2-40B4-BE49-F238E27FC236}">
                <a16:creationId xmlns:a16="http://schemas.microsoft.com/office/drawing/2014/main" id="{C4A3DE70-EBBE-46D6-AC7A-C1C50108E11D}"/>
              </a:ext>
            </a:extLst>
          </p:cNvPr>
          <p:cNvSpPr/>
          <p:nvPr/>
        </p:nvSpPr>
        <p:spPr>
          <a:xfrm rot="14375319">
            <a:off x="4585795" y="4340529"/>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Freccia in giù 10">
            <a:extLst>
              <a:ext uri="{FF2B5EF4-FFF2-40B4-BE49-F238E27FC236}">
                <a16:creationId xmlns:a16="http://schemas.microsoft.com/office/drawing/2014/main" id="{2731C561-DDF9-4182-81DA-56DA57452860}"/>
              </a:ext>
            </a:extLst>
          </p:cNvPr>
          <p:cNvSpPr/>
          <p:nvPr/>
        </p:nvSpPr>
        <p:spPr>
          <a:xfrm rot="14375319">
            <a:off x="7246134" y="5235521"/>
            <a:ext cx="504056" cy="1146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060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nettore 1 99"/>
          <p:cNvCxnSpPr>
            <a:cxnSpLocks/>
            <a:stCxn id="98" idx="2"/>
          </p:cNvCxnSpPr>
          <p:nvPr/>
        </p:nvCxnSpPr>
        <p:spPr>
          <a:xfrm>
            <a:off x="5471201" y="2780308"/>
            <a:ext cx="2151502" cy="71586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Connettore 1 88"/>
          <p:cNvCxnSpPr>
            <a:cxnSpLocks/>
          </p:cNvCxnSpPr>
          <p:nvPr/>
        </p:nvCxnSpPr>
        <p:spPr>
          <a:xfrm>
            <a:off x="7164288" y="2142148"/>
            <a:ext cx="1029586" cy="132927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olo 1"/>
          <p:cNvSpPr>
            <a:spLocks noGrp="1"/>
          </p:cNvSpPr>
          <p:nvPr>
            <p:ph type="title"/>
          </p:nvPr>
        </p:nvSpPr>
        <p:spPr>
          <a:xfrm>
            <a:off x="1259632" y="0"/>
            <a:ext cx="6192688" cy="648072"/>
          </a:xfrm>
        </p:spPr>
        <p:txBody>
          <a:bodyPr/>
          <a:lstStyle/>
          <a:p>
            <a:r>
              <a:rPr lang="it-IT" sz="3600" dirty="0"/>
              <a:t>I primi 30 anni del ‘900</a:t>
            </a:r>
          </a:p>
        </p:txBody>
      </p:sp>
      <p:sp>
        <p:nvSpPr>
          <p:cNvPr id="6" name="Freccia a destra 5"/>
          <p:cNvSpPr/>
          <p:nvPr/>
        </p:nvSpPr>
        <p:spPr>
          <a:xfrm>
            <a:off x="683568" y="3356992"/>
            <a:ext cx="8136904" cy="50405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it-IT">
              <a:solidFill>
                <a:prstClr val="white"/>
              </a:solidFill>
            </a:endParaRPr>
          </a:p>
        </p:txBody>
      </p:sp>
      <p:sp>
        <p:nvSpPr>
          <p:cNvPr id="7" name="CasellaDiTesto 6"/>
          <p:cNvSpPr txBox="1"/>
          <p:nvPr/>
        </p:nvSpPr>
        <p:spPr>
          <a:xfrm>
            <a:off x="539552"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1896</a:t>
            </a:r>
          </a:p>
        </p:txBody>
      </p:sp>
      <p:cxnSp>
        <p:nvCxnSpPr>
          <p:cNvPr id="10" name="Connettore 1 9"/>
          <p:cNvCxnSpPr/>
          <p:nvPr/>
        </p:nvCxnSpPr>
        <p:spPr>
          <a:xfrm>
            <a:off x="1115616"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3" cstate="print"/>
          <a:srcRect/>
          <a:stretch>
            <a:fillRect/>
          </a:stretch>
        </p:blipFill>
        <p:spPr bwMode="auto">
          <a:xfrm>
            <a:off x="179512" y="4509120"/>
            <a:ext cx="1440160" cy="1080120"/>
          </a:xfrm>
          <a:prstGeom prst="rect">
            <a:avLst/>
          </a:prstGeom>
          <a:noFill/>
          <a:ln w="9525">
            <a:noFill/>
            <a:miter lim="800000"/>
            <a:headEnd/>
            <a:tailEnd/>
          </a:ln>
        </p:spPr>
      </p:pic>
      <p:sp>
        <p:nvSpPr>
          <p:cNvPr id="21" name="CasellaDiTesto 20"/>
          <p:cNvSpPr txBox="1"/>
          <p:nvPr/>
        </p:nvSpPr>
        <p:spPr>
          <a:xfrm>
            <a:off x="0"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1895</a:t>
            </a:r>
          </a:p>
        </p:txBody>
      </p:sp>
      <p:cxnSp>
        <p:nvCxnSpPr>
          <p:cNvPr id="22" name="Connettore 1 21"/>
          <p:cNvCxnSpPr/>
          <p:nvPr/>
        </p:nvCxnSpPr>
        <p:spPr>
          <a:xfrm>
            <a:off x="683568" y="3212976"/>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a:blip r:embed="rId4" cstate="print"/>
          <a:srcRect/>
          <a:stretch>
            <a:fillRect/>
          </a:stretch>
        </p:blipFill>
        <p:spPr bwMode="auto">
          <a:xfrm>
            <a:off x="0" y="1556792"/>
            <a:ext cx="817492" cy="1278260"/>
          </a:xfrm>
          <a:prstGeom prst="rect">
            <a:avLst/>
          </a:prstGeom>
          <a:noFill/>
          <a:ln w="9525">
            <a:noFill/>
            <a:miter lim="800000"/>
            <a:headEnd/>
            <a:tailEnd/>
          </a:ln>
        </p:spPr>
      </p:pic>
      <p:grpSp>
        <p:nvGrpSpPr>
          <p:cNvPr id="49" name="Gruppo 48"/>
          <p:cNvGrpSpPr/>
          <p:nvPr/>
        </p:nvGrpSpPr>
        <p:grpSpPr>
          <a:xfrm>
            <a:off x="2987824" y="3717032"/>
            <a:ext cx="1222278" cy="1998141"/>
            <a:chOff x="1835696" y="3717032"/>
            <a:chExt cx="1222278" cy="1998141"/>
          </a:xfrm>
        </p:grpSpPr>
        <p:cxnSp>
          <p:nvCxnSpPr>
            <p:cNvPr id="27" name="Connettore 1 26"/>
            <p:cNvCxnSpPr/>
            <p:nvPr/>
          </p:nvCxnSpPr>
          <p:spPr>
            <a:xfrm>
              <a:off x="2483768"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2051720"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1911</a:t>
              </a:r>
            </a:p>
          </p:txBody>
        </p:sp>
        <p:pic>
          <p:nvPicPr>
            <p:cNvPr id="3" name="Picture 5"/>
            <p:cNvPicPr>
              <a:picLocks noChangeAspect="1" noChangeArrowheads="1"/>
            </p:cNvPicPr>
            <p:nvPr/>
          </p:nvPicPr>
          <p:blipFill>
            <a:blip r:embed="rId5" cstate="print"/>
            <a:srcRect/>
            <a:stretch>
              <a:fillRect/>
            </a:stretch>
          </p:blipFill>
          <p:spPr bwMode="auto">
            <a:xfrm>
              <a:off x="1835696" y="4509120"/>
              <a:ext cx="1222278" cy="1206053"/>
            </a:xfrm>
            <a:prstGeom prst="rect">
              <a:avLst/>
            </a:prstGeom>
            <a:noFill/>
            <a:ln w="9525">
              <a:solidFill>
                <a:schemeClr val="tx1"/>
              </a:solidFill>
              <a:miter lim="800000"/>
              <a:headEnd/>
              <a:tailEnd/>
            </a:ln>
          </p:spPr>
        </p:pic>
      </p:grpSp>
      <p:pic>
        <p:nvPicPr>
          <p:cNvPr id="2055" name="Picture 7"/>
          <p:cNvPicPr>
            <a:picLocks noChangeAspect="1" noChangeArrowheads="1"/>
          </p:cNvPicPr>
          <p:nvPr/>
        </p:nvPicPr>
        <p:blipFill>
          <a:blip r:embed="rId6" cstate="print"/>
          <a:srcRect/>
          <a:stretch>
            <a:fillRect/>
          </a:stretch>
        </p:blipFill>
        <p:spPr bwMode="auto">
          <a:xfrm>
            <a:off x="4283968" y="4941168"/>
            <a:ext cx="1152128" cy="1512168"/>
          </a:xfrm>
          <a:prstGeom prst="rect">
            <a:avLst/>
          </a:prstGeom>
          <a:noFill/>
          <a:ln w="9525">
            <a:noFill/>
            <a:miter lim="800000"/>
            <a:headEnd/>
            <a:tailEnd/>
          </a:ln>
        </p:spPr>
      </p:pic>
      <p:grpSp>
        <p:nvGrpSpPr>
          <p:cNvPr id="48" name="Gruppo 47"/>
          <p:cNvGrpSpPr/>
          <p:nvPr/>
        </p:nvGrpSpPr>
        <p:grpSpPr>
          <a:xfrm>
            <a:off x="4572000" y="3717032"/>
            <a:ext cx="1008112" cy="1161420"/>
            <a:chOff x="4067944" y="3717032"/>
            <a:chExt cx="1008112" cy="1161420"/>
          </a:xfrm>
        </p:grpSpPr>
        <p:sp>
          <p:nvSpPr>
            <p:cNvPr id="30" name="CasellaDiTesto 29"/>
            <p:cNvSpPr txBox="1"/>
            <p:nvPr/>
          </p:nvSpPr>
          <p:spPr>
            <a:xfrm>
              <a:off x="4139952" y="4149080"/>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1919</a:t>
              </a:r>
            </a:p>
          </p:txBody>
        </p:sp>
        <p:cxnSp>
          <p:nvCxnSpPr>
            <p:cNvPr id="31" name="Connettore 1 30"/>
            <p:cNvCxnSpPr/>
            <p:nvPr/>
          </p:nvCxnSpPr>
          <p:spPr>
            <a:xfrm>
              <a:off x="4572000" y="3717032"/>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CasellaDiTesto 33"/>
            <p:cNvSpPr txBox="1"/>
            <p:nvPr/>
          </p:nvSpPr>
          <p:spPr>
            <a:xfrm>
              <a:off x="4067944" y="4509120"/>
              <a:ext cx="1008112" cy="369332"/>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Protone</a:t>
              </a:r>
            </a:p>
          </p:txBody>
        </p:sp>
      </p:grpSp>
      <p:sp>
        <p:nvSpPr>
          <p:cNvPr id="35" name="CasellaDiTesto 34"/>
          <p:cNvSpPr txBox="1"/>
          <p:nvPr/>
        </p:nvSpPr>
        <p:spPr>
          <a:xfrm>
            <a:off x="7956376" y="4221088"/>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1932</a:t>
            </a:r>
          </a:p>
        </p:txBody>
      </p:sp>
      <p:cxnSp>
        <p:nvCxnSpPr>
          <p:cNvPr id="36" name="Connettore 1 35"/>
          <p:cNvCxnSpPr/>
          <p:nvPr/>
        </p:nvCxnSpPr>
        <p:spPr>
          <a:xfrm>
            <a:off x="8316416" y="3717032"/>
            <a:ext cx="0" cy="504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CasellaDiTesto 37"/>
          <p:cNvSpPr txBox="1"/>
          <p:nvPr/>
        </p:nvSpPr>
        <p:spPr>
          <a:xfrm>
            <a:off x="7812360" y="4581128"/>
            <a:ext cx="1152128" cy="369332"/>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Neutrone</a:t>
            </a:r>
          </a:p>
        </p:txBody>
      </p:sp>
      <p:pic>
        <p:nvPicPr>
          <p:cNvPr id="2056" name="Picture 8"/>
          <p:cNvPicPr>
            <a:picLocks noChangeAspect="1" noChangeArrowheads="1"/>
          </p:cNvPicPr>
          <p:nvPr/>
        </p:nvPicPr>
        <p:blipFill>
          <a:blip r:embed="rId7" cstate="print"/>
          <a:srcRect/>
          <a:stretch>
            <a:fillRect/>
          </a:stretch>
        </p:blipFill>
        <p:spPr bwMode="auto">
          <a:xfrm>
            <a:off x="5796136" y="4221088"/>
            <a:ext cx="1983062" cy="1656184"/>
          </a:xfrm>
          <a:prstGeom prst="rect">
            <a:avLst/>
          </a:prstGeom>
          <a:noFill/>
          <a:ln w="25400">
            <a:solidFill>
              <a:schemeClr val="tx1"/>
            </a:solidFill>
            <a:miter lim="800000"/>
            <a:headEnd/>
            <a:tailEnd/>
          </a:ln>
        </p:spPr>
      </p:pic>
      <p:grpSp>
        <p:nvGrpSpPr>
          <p:cNvPr id="51" name="Gruppo 50"/>
          <p:cNvGrpSpPr/>
          <p:nvPr/>
        </p:nvGrpSpPr>
        <p:grpSpPr>
          <a:xfrm>
            <a:off x="755576" y="1911995"/>
            <a:ext cx="1047750" cy="1584176"/>
            <a:chOff x="971600" y="1916832"/>
            <a:chExt cx="1047750" cy="1584176"/>
          </a:xfrm>
        </p:grpSpPr>
        <p:sp>
          <p:nvSpPr>
            <p:cNvPr id="40" name="CasellaDiTesto 39"/>
            <p:cNvSpPr txBox="1"/>
            <p:nvPr/>
          </p:nvSpPr>
          <p:spPr>
            <a:xfrm>
              <a:off x="1043608"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1896</a:t>
              </a:r>
            </a:p>
          </p:txBody>
        </p:sp>
        <p:cxnSp>
          <p:nvCxnSpPr>
            <p:cNvPr id="41" name="Connettore 1 40"/>
            <p:cNvCxnSpPr/>
            <p:nvPr/>
          </p:nvCxnSpPr>
          <p:spPr>
            <a:xfrm>
              <a:off x="1403648" y="3212976"/>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7" name="Picture 9"/>
            <p:cNvPicPr>
              <a:picLocks noChangeAspect="1" noChangeArrowheads="1"/>
            </p:cNvPicPr>
            <p:nvPr/>
          </p:nvPicPr>
          <p:blipFill>
            <a:blip r:embed="rId8" cstate="print"/>
            <a:srcRect/>
            <a:stretch>
              <a:fillRect/>
            </a:stretch>
          </p:blipFill>
          <p:spPr bwMode="auto">
            <a:xfrm>
              <a:off x="971600" y="1916832"/>
              <a:ext cx="1047750" cy="919163"/>
            </a:xfrm>
            <a:prstGeom prst="rect">
              <a:avLst/>
            </a:prstGeom>
            <a:noFill/>
            <a:ln w="9525">
              <a:noFill/>
              <a:miter lim="800000"/>
              <a:headEnd/>
              <a:tailEnd/>
            </a:ln>
          </p:spPr>
        </p:pic>
      </p:grpSp>
      <p:grpSp>
        <p:nvGrpSpPr>
          <p:cNvPr id="50" name="Gruppo 49"/>
          <p:cNvGrpSpPr/>
          <p:nvPr/>
        </p:nvGrpSpPr>
        <p:grpSpPr>
          <a:xfrm>
            <a:off x="2987824" y="1052736"/>
            <a:ext cx="1368152" cy="2448272"/>
            <a:chOff x="2195736" y="1052736"/>
            <a:chExt cx="1368152" cy="2448272"/>
          </a:xfrm>
        </p:grpSpPr>
        <p:sp>
          <p:nvSpPr>
            <p:cNvPr id="44" name="CasellaDiTesto 43"/>
            <p:cNvSpPr txBox="1"/>
            <p:nvPr/>
          </p:nvSpPr>
          <p:spPr>
            <a:xfrm>
              <a:off x="2195736" y="2852936"/>
              <a:ext cx="1368152"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1911 / 1912</a:t>
              </a:r>
            </a:p>
          </p:txBody>
        </p:sp>
        <p:cxnSp>
          <p:nvCxnSpPr>
            <p:cNvPr id="45" name="Connettore 1 44"/>
            <p:cNvCxnSpPr/>
            <p:nvPr/>
          </p:nvCxnSpPr>
          <p:spPr>
            <a:xfrm>
              <a:off x="2843808" y="3212976"/>
              <a:ext cx="0" cy="28803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8" name="Picture 10"/>
            <p:cNvPicPr>
              <a:picLocks noChangeAspect="1" noChangeArrowheads="1"/>
            </p:cNvPicPr>
            <p:nvPr/>
          </p:nvPicPr>
          <p:blipFill>
            <a:blip r:embed="rId9" cstate="print"/>
            <a:srcRect/>
            <a:stretch>
              <a:fillRect/>
            </a:stretch>
          </p:blipFill>
          <p:spPr bwMode="auto">
            <a:xfrm>
              <a:off x="2267744" y="1052736"/>
              <a:ext cx="1154807" cy="1757591"/>
            </a:xfrm>
            <a:prstGeom prst="rect">
              <a:avLst/>
            </a:prstGeom>
            <a:noFill/>
            <a:ln w="9525">
              <a:noFill/>
              <a:miter lim="800000"/>
              <a:headEnd/>
              <a:tailEnd/>
            </a:ln>
          </p:spPr>
        </p:pic>
      </p:grpSp>
      <p:grpSp>
        <p:nvGrpSpPr>
          <p:cNvPr id="75" name="Gruppo 74"/>
          <p:cNvGrpSpPr/>
          <p:nvPr/>
        </p:nvGrpSpPr>
        <p:grpSpPr>
          <a:xfrm>
            <a:off x="1907704" y="1700808"/>
            <a:ext cx="1106488" cy="1872208"/>
            <a:chOff x="1907704" y="1700808"/>
            <a:chExt cx="1106488" cy="1872208"/>
          </a:xfrm>
        </p:grpSpPr>
        <p:pic>
          <p:nvPicPr>
            <p:cNvPr id="2059" name="Picture 11"/>
            <p:cNvPicPr>
              <a:picLocks noChangeAspect="1" noChangeArrowheads="1"/>
            </p:cNvPicPr>
            <p:nvPr/>
          </p:nvPicPr>
          <p:blipFill>
            <a:blip r:embed="rId10" cstate="print"/>
            <a:srcRect/>
            <a:stretch>
              <a:fillRect/>
            </a:stretch>
          </p:blipFill>
          <p:spPr bwMode="auto">
            <a:xfrm>
              <a:off x="1907704" y="1700808"/>
              <a:ext cx="1106488" cy="1106488"/>
            </a:xfrm>
            <a:prstGeom prst="rect">
              <a:avLst/>
            </a:prstGeom>
            <a:noFill/>
            <a:ln w="25400">
              <a:solidFill>
                <a:schemeClr val="tx1"/>
              </a:solidFill>
              <a:miter lim="800000"/>
              <a:headEnd/>
              <a:tailEnd/>
            </a:ln>
          </p:spPr>
        </p:pic>
        <p:sp>
          <p:nvSpPr>
            <p:cNvPr id="53" name="CasellaDiTesto 52"/>
            <p:cNvSpPr txBox="1"/>
            <p:nvPr/>
          </p:nvSpPr>
          <p:spPr>
            <a:xfrm>
              <a:off x="2051720" y="285293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1905</a:t>
              </a:r>
            </a:p>
          </p:txBody>
        </p:sp>
        <p:cxnSp>
          <p:nvCxnSpPr>
            <p:cNvPr id="54" name="Connettore 1 53"/>
            <p:cNvCxnSpPr>
              <a:stCxn id="53" idx="2"/>
            </p:cNvCxnSpPr>
            <p:nvPr/>
          </p:nvCxnSpPr>
          <p:spPr>
            <a:xfrm>
              <a:off x="2447764" y="3222268"/>
              <a:ext cx="36004" cy="3507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7" name="Connettore 1 76"/>
          <p:cNvCxnSpPr/>
          <p:nvPr/>
        </p:nvCxnSpPr>
        <p:spPr>
          <a:xfrm>
            <a:off x="8244408" y="2492896"/>
            <a:ext cx="0" cy="100811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CasellaDiTesto 91"/>
          <p:cNvSpPr txBox="1"/>
          <p:nvPr/>
        </p:nvSpPr>
        <p:spPr>
          <a:xfrm>
            <a:off x="6364827" y="1484649"/>
            <a:ext cx="1296144" cy="646331"/>
          </a:xfrm>
          <a:prstGeom prst="rect">
            <a:avLst/>
          </a:prstGeom>
          <a:solidFill>
            <a:srgbClr val="FFFF00"/>
          </a:solidFill>
          <a:ln w="25400">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Positrone</a:t>
            </a:r>
          </a:p>
          <a:p>
            <a:pPr eaLnBrk="0" fontAlgn="base" hangingPunct="0">
              <a:spcBef>
                <a:spcPct val="0"/>
              </a:spcBef>
              <a:spcAft>
                <a:spcPct val="0"/>
              </a:spcAft>
            </a:pPr>
            <a:r>
              <a:rPr lang="it-IT" dirty="0">
                <a:solidFill>
                  <a:prstClr val="black"/>
                </a:solidFill>
              </a:rPr>
              <a:t>Antimateria</a:t>
            </a:r>
          </a:p>
        </p:txBody>
      </p:sp>
      <p:sp>
        <p:nvSpPr>
          <p:cNvPr id="93" name="CasellaDiTesto 92"/>
          <p:cNvSpPr txBox="1"/>
          <p:nvPr/>
        </p:nvSpPr>
        <p:spPr>
          <a:xfrm>
            <a:off x="7740696" y="2370946"/>
            <a:ext cx="792088" cy="369332"/>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dirty="0">
                <a:solidFill>
                  <a:prstClr val="black"/>
                </a:solidFill>
              </a:rPr>
              <a:t>1932</a:t>
            </a:r>
          </a:p>
        </p:txBody>
      </p:sp>
      <p:pic>
        <p:nvPicPr>
          <p:cNvPr id="2061" name="Picture 13"/>
          <p:cNvPicPr>
            <a:picLocks noChangeAspect="1" noChangeArrowheads="1"/>
          </p:cNvPicPr>
          <p:nvPr/>
        </p:nvPicPr>
        <p:blipFill>
          <a:blip r:embed="rId11" cstate="print"/>
          <a:srcRect/>
          <a:stretch>
            <a:fillRect/>
          </a:stretch>
        </p:blipFill>
        <p:spPr bwMode="auto">
          <a:xfrm>
            <a:off x="7634244" y="1340768"/>
            <a:ext cx="1004993" cy="1013098"/>
          </a:xfrm>
          <a:prstGeom prst="rect">
            <a:avLst/>
          </a:prstGeom>
          <a:noFill/>
          <a:ln w="25400">
            <a:solidFill>
              <a:schemeClr val="tx1"/>
            </a:solidFill>
            <a:miter lim="800000"/>
            <a:headEnd/>
            <a:tailEnd/>
          </a:ln>
        </p:spPr>
      </p:pic>
      <p:grpSp>
        <p:nvGrpSpPr>
          <p:cNvPr id="4" name="Gruppo 3">
            <a:extLst>
              <a:ext uri="{FF2B5EF4-FFF2-40B4-BE49-F238E27FC236}">
                <a16:creationId xmlns:a16="http://schemas.microsoft.com/office/drawing/2014/main" id="{A2CD6A6B-7308-4E01-BC96-A0A168F1BAFC}"/>
              </a:ext>
            </a:extLst>
          </p:cNvPr>
          <p:cNvGrpSpPr/>
          <p:nvPr/>
        </p:nvGrpSpPr>
        <p:grpSpPr>
          <a:xfrm>
            <a:off x="4679113" y="909841"/>
            <a:ext cx="1536770" cy="1870467"/>
            <a:chOff x="4355976" y="908720"/>
            <a:chExt cx="1536770" cy="1870467"/>
          </a:xfrm>
        </p:grpSpPr>
        <p:pic>
          <p:nvPicPr>
            <p:cNvPr id="2062" name="Picture 14"/>
            <p:cNvPicPr>
              <a:picLocks noChangeAspect="1" noChangeArrowheads="1"/>
            </p:cNvPicPr>
            <p:nvPr/>
          </p:nvPicPr>
          <p:blipFill>
            <a:blip r:embed="rId12" cstate="print"/>
            <a:srcRect/>
            <a:stretch>
              <a:fillRect/>
            </a:stretch>
          </p:blipFill>
          <p:spPr bwMode="auto">
            <a:xfrm>
              <a:off x="4355976" y="908720"/>
              <a:ext cx="1536770" cy="864096"/>
            </a:xfrm>
            <a:prstGeom prst="rect">
              <a:avLst/>
            </a:prstGeom>
            <a:noFill/>
            <a:ln w="38100">
              <a:solidFill>
                <a:srgbClr val="FF0000"/>
              </a:solidFill>
              <a:miter lim="800000"/>
              <a:headEnd/>
              <a:tailEnd/>
            </a:ln>
          </p:spPr>
        </p:pic>
        <p:sp>
          <p:nvSpPr>
            <p:cNvPr id="97" name="CasellaDiTesto 96"/>
            <p:cNvSpPr txBox="1"/>
            <p:nvPr/>
          </p:nvSpPr>
          <p:spPr>
            <a:xfrm>
              <a:off x="4716016" y="1772816"/>
              <a:ext cx="792088" cy="369332"/>
            </a:xfrm>
            <a:prstGeom prst="rect">
              <a:avLst/>
            </a:prstGeom>
            <a:solidFill>
              <a:srgbClr val="FFFF00"/>
            </a:solidFill>
            <a:ln w="38100">
              <a:solidFill>
                <a:srgbClr val="FF0000"/>
              </a:solidFill>
            </a:ln>
          </p:spPr>
          <p:txBody>
            <a:bodyPr wrap="square" rtlCol="0">
              <a:spAutoFit/>
            </a:bodyPr>
            <a:lstStyle/>
            <a:p>
              <a:pPr eaLnBrk="0" fontAlgn="base" hangingPunct="0">
                <a:spcBef>
                  <a:spcPct val="0"/>
                </a:spcBef>
                <a:spcAft>
                  <a:spcPct val="0"/>
                </a:spcAft>
              </a:pPr>
              <a:r>
                <a:rPr lang="it-IT" dirty="0">
                  <a:solidFill>
                    <a:prstClr val="black"/>
                  </a:solidFill>
                </a:rPr>
                <a:t>1930</a:t>
              </a:r>
            </a:p>
          </p:txBody>
        </p:sp>
        <p:sp>
          <p:nvSpPr>
            <p:cNvPr id="98" name="CasellaDiTesto 97"/>
            <p:cNvSpPr txBox="1"/>
            <p:nvPr/>
          </p:nvSpPr>
          <p:spPr>
            <a:xfrm>
              <a:off x="4572000" y="2132856"/>
              <a:ext cx="1152128" cy="646331"/>
            </a:xfrm>
            <a:prstGeom prst="rect">
              <a:avLst/>
            </a:prstGeom>
            <a:solidFill>
              <a:srgbClr val="FFFF00"/>
            </a:solidFill>
            <a:ln w="38100">
              <a:solidFill>
                <a:srgbClr val="FF0000"/>
              </a:solidFill>
            </a:ln>
          </p:spPr>
          <p:txBody>
            <a:bodyPr wrap="square" rtlCol="0">
              <a:spAutoFit/>
            </a:bodyPr>
            <a:lstStyle/>
            <a:p>
              <a:pPr eaLnBrk="0" fontAlgn="base" hangingPunct="0">
                <a:spcBef>
                  <a:spcPct val="0"/>
                </a:spcBef>
                <a:spcAft>
                  <a:spcPct val="0"/>
                </a:spcAft>
              </a:pPr>
              <a:r>
                <a:rPr lang="it-IT" dirty="0">
                  <a:solidFill>
                    <a:prstClr val="black"/>
                  </a:solidFill>
                </a:rPr>
                <a:t>Ipotesi del neutrino</a:t>
              </a:r>
            </a:p>
          </p:txBody>
        </p:sp>
      </p:grpSp>
      <p:sp>
        <p:nvSpPr>
          <p:cNvPr id="47" name="CasellaDiTesto 46"/>
          <p:cNvSpPr txBox="1"/>
          <p:nvPr/>
        </p:nvSpPr>
        <p:spPr>
          <a:xfrm>
            <a:off x="1511660" y="3407688"/>
            <a:ext cx="1872208" cy="769441"/>
          </a:xfrm>
          <a:prstGeom prst="rect">
            <a:avLst/>
          </a:prstGeom>
          <a:solidFill>
            <a:srgbClr val="FFFF00"/>
          </a:solidFill>
          <a:ln>
            <a:solidFill>
              <a:schemeClr val="tx1"/>
            </a:solidFill>
          </a:ln>
        </p:spPr>
        <p:txBody>
          <a:bodyPr wrap="square" rtlCol="0">
            <a:spAutoFit/>
          </a:bodyPr>
          <a:lstStyle/>
          <a:p>
            <a:pPr eaLnBrk="0" fontAlgn="base" hangingPunct="0">
              <a:spcBef>
                <a:spcPct val="0"/>
              </a:spcBef>
              <a:spcAft>
                <a:spcPct val="0"/>
              </a:spcAft>
            </a:pPr>
            <a:r>
              <a:rPr lang="it-IT" sz="4400" b="1" dirty="0">
                <a:solidFill>
                  <a:prstClr val="black"/>
                </a:solidFill>
              </a:rPr>
              <a:t>E = mc</a:t>
            </a:r>
            <a:r>
              <a:rPr lang="it-IT" sz="4400" b="1" baseline="30000" dirty="0">
                <a:solidFill>
                  <a:prstClr val="black"/>
                </a:solidFill>
              </a:rPr>
              <a:t>2</a:t>
            </a:r>
          </a:p>
        </p:txBody>
      </p:sp>
    </p:spTree>
    <p:extLst>
      <p:ext uri="{BB962C8B-B14F-4D97-AF65-F5344CB8AC3E}">
        <p14:creationId xmlns:p14="http://schemas.microsoft.com/office/powerpoint/2010/main" val="92815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8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06EFB677-A214-4817-9AD3-97AB2452E2E6}"/>
              </a:ext>
            </a:extLst>
          </p:cNvPr>
          <p:cNvPicPr>
            <a:picLocks noGrp="1" noChangeAspect="1"/>
          </p:cNvPicPr>
          <p:nvPr>
            <p:ph idx="1"/>
          </p:nvPr>
        </p:nvPicPr>
        <p:blipFill>
          <a:blip r:embed="rId2"/>
          <a:stretch>
            <a:fillRect/>
          </a:stretch>
        </p:blipFill>
        <p:spPr>
          <a:xfrm>
            <a:off x="755576" y="966609"/>
            <a:ext cx="7320867" cy="5288614"/>
          </a:xfrm>
          <a:prstGeom prst="rect">
            <a:avLst/>
          </a:prstGeom>
        </p:spPr>
      </p:pic>
      <p:sp>
        <p:nvSpPr>
          <p:cNvPr id="5" name="Titolo 1">
            <a:extLst>
              <a:ext uri="{FF2B5EF4-FFF2-40B4-BE49-F238E27FC236}">
                <a16:creationId xmlns:a16="http://schemas.microsoft.com/office/drawing/2014/main" id="{0F2FF7A5-BBD9-4F58-9B77-9498E706028C}"/>
              </a:ext>
            </a:extLst>
          </p:cNvPr>
          <p:cNvSpPr txBox="1">
            <a:spLocks/>
          </p:cNvSpPr>
          <p:nvPr/>
        </p:nvSpPr>
        <p:spPr bwMode="auto">
          <a:xfrm>
            <a:off x="1187623" y="174635"/>
            <a:ext cx="5904657" cy="756000"/>
          </a:xfrm>
          <a:prstGeom prst="rect">
            <a:avLst/>
          </a:prstGeom>
          <a:solidFill>
            <a:schemeClr val="bg1"/>
          </a:solidFill>
          <a:ln w="22225" cmpd="thickThin">
            <a:solidFill>
              <a:schemeClr val="tx1"/>
            </a:solid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400" b="1">
                <a:solidFill>
                  <a:srgbClr val="C6D9F1"/>
                </a:solidFill>
                <a:latin typeface="Calibri" pitchFamily="34" charset="0"/>
              </a:defRPr>
            </a:lvl2pPr>
            <a:lvl3pPr algn="ctr" rtl="0" eaLnBrk="0" fontAlgn="base" hangingPunct="0">
              <a:spcBef>
                <a:spcPct val="0"/>
              </a:spcBef>
              <a:spcAft>
                <a:spcPct val="0"/>
              </a:spcAft>
              <a:defRPr sz="4400" b="1">
                <a:solidFill>
                  <a:srgbClr val="C6D9F1"/>
                </a:solidFill>
                <a:latin typeface="Calibri" pitchFamily="34" charset="0"/>
              </a:defRPr>
            </a:lvl3pPr>
            <a:lvl4pPr algn="ctr" rtl="0" eaLnBrk="0" fontAlgn="base" hangingPunct="0">
              <a:spcBef>
                <a:spcPct val="0"/>
              </a:spcBef>
              <a:spcAft>
                <a:spcPct val="0"/>
              </a:spcAft>
              <a:defRPr sz="4400" b="1">
                <a:solidFill>
                  <a:srgbClr val="C6D9F1"/>
                </a:solidFill>
                <a:latin typeface="Calibri" pitchFamily="34" charset="0"/>
              </a:defRPr>
            </a:lvl4pPr>
            <a:lvl5pPr algn="ctr" rtl="0" eaLnBrk="0" fontAlgn="base" hangingPunct="0">
              <a:spcBef>
                <a:spcPct val="0"/>
              </a:spcBef>
              <a:spcAft>
                <a:spcPct val="0"/>
              </a:spcAft>
              <a:defRPr sz="4400" b="1">
                <a:solidFill>
                  <a:srgbClr val="C6D9F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it-IT" sz="3600" dirty="0"/>
              <a:t>Diagramma spettri d’energia</a:t>
            </a:r>
          </a:p>
        </p:txBody>
      </p:sp>
    </p:spTree>
    <p:extLst>
      <p:ext uri="{BB962C8B-B14F-4D97-AF65-F5344CB8AC3E}">
        <p14:creationId xmlns:p14="http://schemas.microsoft.com/office/powerpoint/2010/main" val="2985508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0" y="188640"/>
            <a:ext cx="6192688" cy="692696"/>
          </a:xfrm>
        </p:spPr>
        <p:txBody>
          <a:bodyPr/>
          <a:lstStyle/>
          <a:p>
            <a:r>
              <a:rPr lang="it-IT" dirty="0"/>
              <a:t>Ray Davis ci prova …..</a:t>
            </a:r>
          </a:p>
        </p:txBody>
      </p:sp>
      <p:sp>
        <p:nvSpPr>
          <p:cNvPr id="6" name="CasellaDiTesto 5"/>
          <p:cNvSpPr txBox="1"/>
          <p:nvPr/>
        </p:nvSpPr>
        <p:spPr>
          <a:xfrm>
            <a:off x="561831" y="933139"/>
            <a:ext cx="7012226" cy="461665"/>
          </a:xfrm>
          <a:prstGeom prst="rect">
            <a:avLst/>
          </a:prstGeom>
          <a:noFill/>
        </p:spPr>
        <p:txBody>
          <a:bodyPr wrap="square" rtlCol="0">
            <a:spAutoFit/>
          </a:bodyPr>
          <a:lstStyle/>
          <a:p>
            <a:r>
              <a:rPr lang="it-IT" sz="2400" b="1" dirty="0"/>
              <a:t>Esperimento radiochimico con reazione di Pontecorvo</a:t>
            </a:r>
          </a:p>
        </p:txBody>
      </p:sp>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028" name="Picture 4"/>
          <p:cNvPicPr>
            <a:picLocks noChangeAspect="1" noChangeArrowheads="1"/>
          </p:cNvPicPr>
          <p:nvPr/>
        </p:nvPicPr>
        <p:blipFill>
          <a:blip r:embed="rId2" cstate="print"/>
          <a:srcRect/>
          <a:stretch>
            <a:fillRect/>
          </a:stretch>
        </p:blipFill>
        <p:spPr bwMode="auto">
          <a:xfrm>
            <a:off x="567993" y="1622173"/>
            <a:ext cx="3528392" cy="565360"/>
          </a:xfrm>
          <a:prstGeom prst="rect">
            <a:avLst/>
          </a:prstGeom>
          <a:noFill/>
          <a:ln w="25400">
            <a:solidFill>
              <a:srgbClr val="FF0000"/>
            </a:solidFill>
            <a:miter lim="800000"/>
            <a:headEnd/>
            <a:tailEnd/>
          </a:ln>
        </p:spPr>
      </p:pic>
      <p:pic>
        <p:nvPicPr>
          <p:cNvPr id="1030" name="Picture 6"/>
          <p:cNvPicPr>
            <a:picLocks noChangeAspect="1" noChangeArrowheads="1"/>
          </p:cNvPicPr>
          <p:nvPr/>
        </p:nvPicPr>
        <p:blipFill>
          <a:blip r:embed="rId3" cstate="print"/>
          <a:srcRect/>
          <a:stretch>
            <a:fillRect/>
          </a:stretch>
        </p:blipFill>
        <p:spPr bwMode="auto">
          <a:xfrm>
            <a:off x="553461" y="2423389"/>
            <a:ext cx="4216524" cy="542125"/>
          </a:xfrm>
          <a:prstGeom prst="rect">
            <a:avLst/>
          </a:prstGeom>
          <a:noFill/>
          <a:ln w="25400">
            <a:solidFill>
              <a:srgbClr val="FF0000"/>
            </a:solidFill>
            <a:miter lim="800000"/>
            <a:headEnd/>
            <a:tailEnd/>
          </a:ln>
        </p:spPr>
      </p:pic>
      <p:sp>
        <p:nvSpPr>
          <p:cNvPr id="12" name="Rettangolo con angoli arrotondati 11">
            <a:extLst>
              <a:ext uri="{FF2B5EF4-FFF2-40B4-BE49-F238E27FC236}">
                <a16:creationId xmlns:a16="http://schemas.microsoft.com/office/drawing/2014/main" id="{D1FAE935-AD41-48C2-82AE-E275F428B35E}"/>
              </a:ext>
            </a:extLst>
          </p:cNvPr>
          <p:cNvSpPr/>
          <p:nvPr/>
        </p:nvSpPr>
        <p:spPr>
          <a:xfrm>
            <a:off x="5652120" y="1896148"/>
            <a:ext cx="2160804" cy="6480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FF0000"/>
                </a:solidFill>
                <a:effectLst>
                  <a:innerShdw blurRad="114300">
                    <a:prstClr val="black"/>
                  </a:innerShdw>
                </a:effectLst>
              </a:rPr>
              <a:t>NULLA</a:t>
            </a:r>
          </a:p>
        </p:txBody>
      </p:sp>
      <p:sp>
        <p:nvSpPr>
          <p:cNvPr id="14" name="CasellaDiTesto 13">
            <a:extLst>
              <a:ext uri="{FF2B5EF4-FFF2-40B4-BE49-F238E27FC236}">
                <a16:creationId xmlns:a16="http://schemas.microsoft.com/office/drawing/2014/main" id="{81A0CFE7-E266-4EC5-BB4B-161D187AA0FA}"/>
              </a:ext>
            </a:extLst>
          </p:cNvPr>
          <p:cNvSpPr txBox="1"/>
          <p:nvPr/>
        </p:nvSpPr>
        <p:spPr>
          <a:xfrm>
            <a:off x="359532" y="3107587"/>
            <a:ext cx="8676964" cy="830997"/>
          </a:xfrm>
          <a:prstGeom prst="rect">
            <a:avLst/>
          </a:prstGeom>
          <a:solidFill>
            <a:srgbClr val="92D050"/>
          </a:solidFill>
        </p:spPr>
        <p:txBody>
          <a:bodyPr wrap="square" rtlCol="0">
            <a:spAutoFit/>
          </a:bodyPr>
          <a:lstStyle/>
          <a:p>
            <a:r>
              <a:rPr lang="it-IT" sz="2400" dirty="0">
                <a:ln>
                  <a:solidFill>
                    <a:schemeClr val="tx2">
                      <a:lumMod val="50000"/>
                    </a:schemeClr>
                  </a:solidFill>
                </a:ln>
              </a:rPr>
              <a:t>I neutrini prodotti dalla reazione  PP non erano sufficientemente energetici per interagire con il  Cloro per produrre Argon</a:t>
            </a:r>
          </a:p>
        </p:txBody>
      </p:sp>
      <p:sp>
        <p:nvSpPr>
          <p:cNvPr id="15" name="Rettangolo 14">
            <a:extLst>
              <a:ext uri="{FF2B5EF4-FFF2-40B4-BE49-F238E27FC236}">
                <a16:creationId xmlns:a16="http://schemas.microsoft.com/office/drawing/2014/main" id="{F3F0F867-7BEA-45B7-BD9A-BB37A02C615E}"/>
              </a:ext>
            </a:extLst>
          </p:cNvPr>
          <p:cNvSpPr/>
          <p:nvPr/>
        </p:nvSpPr>
        <p:spPr>
          <a:xfrm>
            <a:off x="251520" y="4025270"/>
            <a:ext cx="8640960" cy="830997"/>
          </a:xfrm>
          <a:prstGeom prst="rect">
            <a:avLst/>
          </a:prstGeom>
        </p:spPr>
        <p:txBody>
          <a:bodyPr wrap="square">
            <a:spAutoFit/>
          </a:bodyPr>
          <a:lstStyle/>
          <a:p>
            <a:r>
              <a:rPr lang="it-IT" sz="2400" dirty="0">
                <a:ln>
                  <a:solidFill>
                    <a:schemeClr val="tx2">
                      <a:lumMod val="50000"/>
                    </a:schemeClr>
                  </a:solidFill>
                </a:ln>
              </a:rPr>
              <a:t>1959: 	Esperimento a 700m sotto terra nella miniera di calcare di 	</a:t>
            </a:r>
            <a:r>
              <a:rPr lang="it-IT" sz="2400" dirty="0" err="1">
                <a:ln>
                  <a:solidFill>
                    <a:schemeClr val="tx2">
                      <a:lumMod val="50000"/>
                    </a:schemeClr>
                  </a:solidFill>
                </a:ln>
              </a:rPr>
              <a:t>Barberton</a:t>
            </a:r>
            <a:r>
              <a:rPr lang="it-IT" sz="2400" dirty="0">
                <a:ln>
                  <a:solidFill>
                    <a:schemeClr val="tx2">
                      <a:lumMod val="50000"/>
                    </a:schemeClr>
                  </a:solidFill>
                </a:ln>
              </a:rPr>
              <a:t> nell’Ohio </a:t>
            </a:r>
          </a:p>
        </p:txBody>
      </p:sp>
      <p:sp>
        <p:nvSpPr>
          <p:cNvPr id="16" name="Rettangolo con angoli arrotondati 15">
            <a:extLst>
              <a:ext uri="{FF2B5EF4-FFF2-40B4-BE49-F238E27FC236}">
                <a16:creationId xmlns:a16="http://schemas.microsoft.com/office/drawing/2014/main" id="{34EC0369-4E1D-49CA-88F0-6EAE997A656E}"/>
              </a:ext>
            </a:extLst>
          </p:cNvPr>
          <p:cNvSpPr/>
          <p:nvPr/>
        </p:nvSpPr>
        <p:spPr>
          <a:xfrm>
            <a:off x="5758133" y="4532231"/>
            <a:ext cx="2160804" cy="64807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rgbClr val="FF0000"/>
                </a:solidFill>
                <a:effectLst>
                  <a:innerShdw blurRad="114300">
                    <a:prstClr val="black"/>
                  </a:innerShdw>
                </a:effectLst>
              </a:rPr>
              <a:t>NULLA</a:t>
            </a:r>
          </a:p>
        </p:txBody>
      </p:sp>
      <p:sp>
        <p:nvSpPr>
          <p:cNvPr id="17" name="Rettangolo 16">
            <a:extLst>
              <a:ext uri="{FF2B5EF4-FFF2-40B4-BE49-F238E27FC236}">
                <a16:creationId xmlns:a16="http://schemas.microsoft.com/office/drawing/2014/main" id="{C9BA1A89-0A8B-48E5-A644-C373A8219A9A}"/>
              </a:ext>
            </a:extLst>
          </p:cNvPr>
          <p:cNvSpPr/>
          <p:nvPr/>
        </p:nvSpPr>
        <p:spPr>
          <a:xfrm>
            <a:off x="1784541" y="5295119"/>
            <a:ext cx="6121244" cy="1200329"/>
          </a:xfrm>
          <a:prstGeom prst="rect">
            <a:avLst/>
          </a:prstGeom>
          <a:solidFill>
            <a:srgbClr val="92D050"/>
          </a:solidFill>
        </p:spPr>
        <p:txBody>
          <a:bodyPr wrap="square">
            <a:spAutoFit/>
          </a:bodyPr>
          <a:lstStyle/>
          <a:p>
            <a:r>
              <a:rPr lang="it-IT" sz="2400" dirty="0">
                <a:ln>
                  <a:solidFill>
                    <a:schemeClr val="tx2">
                      <a:lumMod val="50000"/>
                    </a:schemeClr>
                  </a:solidFill>
                </a:ln>
              </a:rPr>
              <a:t>La reazione del Be7 erano in realtà meno probabile di quanto stimato originariamente. Il rivelatore era troppo poco sensibile</a:t>
            </a:r>
          </a:p>
        </p:txBody>
      </p:sp>
    </p:spTree>
    <p:extLst>
      <p:ext uri="{BB962C8B-B14F-4D97-AF65-F5344CB8AC3E}">
        <p14:creationId xmlns:p14="http://schemas.microsoft.com/office/powerpoint/2010/main" val="300144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6F00DC-10E2-4624-B508-3E98A0F32D5E}"/>
              </a:ext>
            </a:extLst>
          </p:cNvPr>
          <p:cNvSpPr>
            <a:spLocks noGrp="1"/>
          </p:cNvSpPr>
          <p:nvPr>
            <p:ph type="title"/>
          </p:nvPr>
        </p:nvSpPr>
        <p:spPr>
          <a:xfrm>
            <a:off x="971600" y="44624"/>
            <a:ext cx="6588000" cy="756000"/>
          </a:xfrm>
        </p:spPr>
        <p:txBody>
          <a:bodyPr/>
          <a:lstStyle/>
          <a:p>
            <a:r>
              <a:rPr lang="it-IT" dirty="0"/>
              <a:t>Raymond Davis non molla..</a:t>
            </a:r>
            <a:endParaRPr lang="it-IT" sz="2000" dirty="0"/>
          </a:p>
        </p:txBody>
      </p:sp>
      <p:sp>
        <p:nvSpPr>
          <p:cNvPr id="8" name="Rettangolo 7">
            <a:extLst>
              <a:ext uri="{FF2B5EF4-FFF2-40B4-BE49-F238E27FC236}">
                <a16:creationId xmlns:a16="http://schemas.microsoft.com/office/drawing/2014/main" id="{BAA69DBD-C04F-4F15-AB9C-66A993ECCA11}"/>
              </a:ext>
            </a:extLst>
          </p:cNvPr>
          <p:cNvSpPr/>
          <p:nvPr/>
        </p:nvSpPr>
        <p:spPr>
          <a:xfrm>
            <a:off x="177618" y="1080229"/>
            <a:ext cx="7128792" cy="2893100"/>
          </a:xfrm>
          <a:prstGeom prst="rect">
            <a:avLst/>
          </a:prstGeom>
        </p:spPr>
        <p:txBody>
          <a:bodyPr wrap="square">
            <a:spAutoFit/>
          </a:bodyPr>
          <a:lstStyle/>
          <a:p>
            <a:r>
              <a:rPr lang="it-IT" b="1" dirty="0"/>
              <a:t>Davis non rinuncia e decide di aumentare il volume </a:t>
            </a:r>
          </a:p>
          <a:p>
            <a:r>
              <a:rPr lang="it-IT" b="1" dirty="0"/>
              <a:t>del proprio apparato di 10 volte</a:t>
            </a:r>
          </a:p>
          <a:p>
            <a:pPr>
              <a:spcBef>
                <a:spcPts val="1200"/>
              </a:spcBef>
            </a:pPr>
            <a:r>
              <a:rPr lang="it-IT" b="1" dirty="0"/>
              <a:t>Nel frattempo entra in contatto con John</a:t>
            </a:r>
            <a:r>
              <a:rPr lang="it-IT" dirty="0"/>
              <a:t> </a:t>
            </a:r>
            <a:r>
              <a:rPr lang="it-IT" b="1" dirty="0" err="1"/>
              <a:t>Bahcall</a:t>
            </a:r>
            <a:endParaRPr lang="it-IT" b="1" dirty="0"/>
          </a:p>
          <a:p>
            <a:pPr>
              <a:spcBef>
                <a:spcPts val="1200"/>
              </a:spcBef>
            </a:pPr>
            <a:r>
              <a:rPr lang="it-IT" b="1" dirty="0"/>
              <a:t>Nuovo esperimento:</a:t>
            </a:r>
          </a:p>
          <a:p>
            <a:pPr marL="457200" indent="-457200">
              <a:buFont typeface="Arial" panose="020B0604020202020204" pitchFamily="34" charset="0"/>
              <a:buChar char="•"/>
            </a:pPr>
            <a:r>
              <a:rPr lang="it-IT" b="1" dirty="0">
                <a:solidFill>
                  <a:srgbClr val="FF0000"/>
                </a:solidFill>
              </a:rPr>
              <a:t>1,5 km sotto terra </a:t>
            </a:r>
          </a:p>
          <a:p>
            <a:pPr marL="457200" indent="-457200">
              <a:buFont typeface="Arial" panose="020B0604020202020204" pitchFamily="34" charset="0"/>
              <a:buChar char="•"/>
            </a:pPr>
            <a:r>
              <a:rPr lang="it-IT" b="1" dirty="0">
                <a:solidFill>
                  <a:srgbClr val="FF0000"/>
                </a:solidFill>
              </a:rPr>
              <a:t>615 tonnellate </a:t>
            </a:r>
            <a:r>
              <a:rPr lang="it-IT" b="1" dirty="0"/>
              <a:t>di </a:t>
            </a:r>
            <a:r>
              <a:rPr lang="it-IT" b="1" dirty="0" err="1"/>
              <a:t>tetracloroetilene</a:t>
            </a:r>
            <a:r>
              <a:rPr lang="it-IT" b="1" dirty="0"/>
              <a:t> C</a:t>
            </a:r>
            <a:r>
              <a:rPr lang="it-IT" b="1" baseline="-25000" dirty="0"/>
              <a:t>2</a:t>
            </a:r>
            <a:r>
              <a:rPr lang="it-IT" b="1" dirty="0"/>
              <a:t>Cl</a:t>
            </a:r>
            <a:r>
              <a:rPr lang="it-IT" b="1" baseline="-25000" dirty="0"/>
              <a:t>4  </a:t>
            </a:r>
          </a:p>
          <a:p>
            <a:r>
              <a:rPr lang="it-IT" b="1" dirty="0"/>
              <a:t>         contenenti 2.2 x 10</a:t>
            </a:r>
            <a:r>
              <a:rPr lang="it-IT" b="1" baseline="30000" dirty="0"/>
              <a:t>30</a:t>
            </a:r>
            <a:r>
              <a:rPr lang="it-IT" b="1" dirty="0"/>
              <a:t>  nuclei di </a:t>
            </a:r>
            <a:r>
              <a:rPr lang="it-IT" b="1" baseline="30000" dirty="0"/>
              <a:t>37</a:t>
            </a:r>
            <a:r>
              <a:rPr lang="it-IT" b="1" dirty="0"/>
              <a:t>Cl</a:t>
            </a:r>
          </a:p>
          <a:p>
            <a:pPr marL="457200" indent="-457200">
              <a:buFont typeface="Arial" panose="020B0604020202020204" pitchFamily="34" charset="0"/>
              <a:buChar char="•"/>
            </a:pPr>
            <a:r>
              <a:rPr lang="it-IT" b="1" dirty="0"/>
              <a:t>Prevista </a:t>
            </a:r>
            <a:r>
              <a:rPr lang="it-IT" b="1" dirty="0">
                <a:solidFill>
                  <a:srgbClr val="FF0000"/>
                </a:solidFill>
              </a:rPr>
              <a:t>qualche dozzina di atomi </a:t>
            </a:r>
            <a:r>
              <a:rPr lang="it-IT" b="1" dirty="0"/>
              <a:t>di Argon </a:t>
            </a:r>
          </a:p>
          <a:p>
            <a:r>
              <a:rPr lang="it-IT" b="1" dirty="0"/>
              <a:t>         ogni due settimane</a:t>
            </a:r>
          </a:p>
        </p:txBody>
      </p:sp>
      <p:pic>
        <p:nvPicPr>
          <p:cNvPr id="7" name="Immagine 6">
            <a:extLst>
              <a:ext uri="{FF2B5EF4-FFF2-40B4-BE49-F238E27FC236}">
                <a16:creationId xmlns:a16="http://schemas.microsoft.com/office/drawing/2014/main" id="{408AC486-1922-4433-AEF9-CDB77BA61AF7}"/>
              </a:ext>
            </a:extLst>
          </p:cNvPr>
          <p:cNvPicPr>
            <a:picLocks noChangeAspect="1"/>
          </p:cNvPicPr>
          <p:nvPr/>
        </p:nvPicPr>
        <p:blipFill>
          <a:blip r:embed="rId3"/>
          <a:stretch>
            <a:fillRect/>
          </a:stretch>
        </p:blipFill>
        <p:spPr>
          <a:xfrm>
            <a:off x="895628" y="4061113"/>
            <a:ext cx="3964404" cy="2312203"/>
          </a:xfrm>
          <a:prstGeom prst="rect">
            <a:avLst/>
          </a:prstGeom>
          <a:ln>
            <a:solidFill>
              <a:srgbClr val="FF0000"/>
            </a:solidFill>
          </a:ln>
        </p:spPr>
      </p:pic>
      <p:pic>
        <p:nvPicPr>
          <p:cNvPr id="9" name="Immagine 8">
            <a:extLst>
              <a:ext uri="{FF2B5EF4-FFF2-40B4-BE49-F238E27FC236}">
                <a16:creationId xmlns:a16="http://schemas.microsoft.com/office/drawing/2014/main" id="{BB1DC88D-FF50-461A-BD07-3152504E9C55}"/>
              </a:ext>
            </a:extLst>
          </p:cNvPr>
          <p:cNvPicPr>
            <a:picLocks noChangeAspect="1"/>
          </p:cNvPicPr>
          <p:nvPr/>
        </p:nvPicPr>
        <p:blipFill>
          <a:blip r:embed="rId4"/>
          <a:stretch>
            <a:fillRect/>
          </a:stretch>
        </p:blipFill>
        <p:spPr>
          <a:xfrm>
            <a:off x="5021784" y="4047792"/>
            <a:ext cx="3078608" cy="2312203"/>
          </a:xfrm>
          <a:prstGeom prst="rect">
            <a:avLst/>
          </a:prstGeom>
          <a:ln w="38100">
            <a:solidFill>
              <a:srgbClr val="FF0000"/>
            </a:solidFill>
          </a:ln>
        </p:spPr>
      </p:pic>
      <p:pic>
        <p:nvPicPr>
          <p:cNvPr id="10" name="Immagine 9">
            <a:extLst>
              <a:ext uri="{FF2B5EF4-FFF2-40B4-BE49-F238E27FC236}">
                <a16:creationId xmlns:a16="http://schemas.microsoft.com/office/drawing/2014/main" id="{E4314804-CFFC-4594-A36D-C63C22F4B2BF}"/>
              </a:ext>
            </a:extLst>
          </p:cNvPr>
          <p:cNvPicPr>
            <a:picLocks noChangeAspect="1"/>
          </p:cNvPicPr>
          <p:nvPr/>
        </p:nvPicPr>
        <p:blipFill>
          <a:blip r:embed="rId5"/>
          <a:stretch>
            <a:fillRect/>
          </a:stretch>
        </p:blipFill>
        <p:spPr>
          <a:xfrm>
            <a:off x="5247582" y="1196753"/>
            <a:ext cx="3788914" cy="2744688"/>
          </a:xfrm>
          <a:prstGeom prst="rect">
            <a:avLst/>
          </a:prstGeom>
          <a:ln w="57150">
            <a:solidFill>
              <a:srgbClr val="FF0000"/>
            </a:solidFill>
          </a:ln>
        </p:spPr>
      </p:pic>
      <mc:AlternateContent xmlns:mc="http://schemas.openxmlformats.org/markup-compatibility/2006" xmlns:a14="http://schemas.microsoft.com/office/drawing/2010/main">
        <mc:Choice Requires="a14">
          <p:sp>
            <p:nvSpPr>
              <p:cNvPr id="6" name="Rettangolo con angoli arrotondati 5">
                <a:extLst>
                  <a:ext uri="{FF2B5EF4-FFF2-40B4-BE49-F238E27FC236}">
                    <a16:creationId xmlns:a16="http://schemas.microsoft.com/office/drawing/2014/main" id="{5430175C-998F-4A21-BEA4-0A671DA7A937}"/>
                  </a:ext>
                </a:extLst>
              </p:cNvPr>
              <p:cNvSpPr/>
              <p:nvPr/>
            </p:nvSpPr>
            <p:spPr>
              <a:xfrm>
                <a:off x="5940152" y="1628800"/>
                <a:ext cx="2736304" cy="172819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effectLst>
                      <a:innerShdw blurRad="114300">
                        <a:prstClr val="black"/>
                      </a:innerShdw>
                    </a:effectLst>
                  </a:rPr>
                  <a:t> </a:t>
                </a:r>
                <a14:m>
                  <m:oMath xmlns:m="http://schemas.openxmlformats.org/officeDocument/2006/math">
                    <m:f>
                      <m:fPr>
                        <m:ctrlPr>
                          <a:rPr lang="en-US" sz="5400" i="1" smtClean="0">
                            <a:solidFill>
                              <a:srgbClr val="FF0000"/>
                            </a:solidFill>
                            <a:effectLst>
                              <a:innerShdw blurRad="114300">
                                <a:prstClr val="black"/>
                              </a:innerShdw>
                            </a:effectLst>
                            <a:latin typeface="Cambria Math" panose="02040503050406030204" pitchFamily="18" charset="0"/>
                          </a:rPr>
                        </m:ctrlPr>
                      </m:fPr>
                      <m:num>
                        <m:r>
                          <a:rPr lang="it-IT" sz="5400" b="0" i="1" smtClean="0">
                            <a:solidFill>
                              <a:srgbClr val="FF0000"/>
                            </a:solidFill>
                            <a:effectLst>
                              <a:innerShdw blurRad="114300">
                                <a:prstClr val="black"/>
                              </a:innerShdw>
                            </a:effectLst>
                            <a:latin typeface="Cambria Math" panose="02040503050406030204" pitchFamily="18" charset="0"/>
                          </a:rPr>
                          <m:t>1</m:t>
                        </m:r>
                      </m:num>
                      <m:den>
                        <m:r>
                          <a:rPr lang="it-IT" sz="5400" b="0" i="1" smtClean="0">
                            <a:solidFill>
                              <a:srgbClr val="FF0000"/>
                            </a:solidFill>
                            <a:effectLst>
                              <a:innerShdw blurRad="114300">
                                <a:prstClr val="black"/>
                              </a:innerShdw>
                            </a:effectLst>
                            <a:latin typeface="Cambria Math" panose="02040503050406030204" pitchFamily="18" charset="0"/>
                          </a:rPr>
                          <m:t>3</m:t>
                        </m:r>
                      </m:den>
                    </m:f>
                  </m:oMath>
                </a14:m>
                <a:endParaRPr lang="it-IT" sz="4000" dirty="0">
                  <a:solidFill>
                    <a:srgbClr val="FF0000"/>
                  </a:solidFill>
                  <a:effectLst>
                    <a:innerShdw blurRad="114300">
                      <a:prstClr val="black"/>
                    </a:innerShdw>
                  </a:effectLst>
                </a:endParaRPr>
              </a:p>
            </p:txBody>
          </p:sp>
        </mc:Choice>
        <mc:Fallback xmlns="">
          <p:sp>
            <p:nvSpPr>
              <p:cNvPr id="6" name="Rettangolo con angoli arrotondati 5">
                <a:extLst>
                  <a:ext uri="{FF2B5EF4-FFF2-40B4-BE49-F238E27FC236}">
                    <a16:creationId xmlns:a16="http://schemas.microsoft.com/office/drawing/2014/main" xmlns:a14="http://schemas.microsoft.com/office/drawing/2010/main" xmlns="" id="{5430175C-998F-4A21-BEA4-0A671DA7A937}"/>
                  </a:ext>
                </a:extLst>
              </p:cNvPr>
              <p:cNvSpPr>
                <a:spLocks noRot="1" noChangeAspect="1" noMove="1" noResize="1" noEditPoints="1" noAdjustHandles="1" noChangeArrowheads="1" noChangeShapeType="1" noTextEdit="1"/>
              </p:cNvSpPr>
              <p:nvPr/>
            </p:nvSpPr>
            <p:spPr>
              <a:xfrm>
                <a:off x="5940152" y="1628800"/>
                <a:ext cx="2736304" cy="1728192"/>
              </a:xfrm>
              <a:prstGeom prst="roundRect">
                <a:avLst/>
              </a:prstGeom>
              <a:blipFill rotWithShape="1">
                <a:blip r:embed="rId6"/>
                <a:stretch>
                  <a:fillRect/>
                </a:stretch>
              </a:blipFill>
            </p:spPr>
            <p:txBody>
              <a:bodyPr/>
              <a:lstStyle/>
              <a:p>
                <a:r>
                  <a:rPr lang="it-IT">
                    <a:noFill/>
                  </a:rPr>
                  <a:t> </a:t>
                </a:r>
              </a:p>
            </p:txBody>
          </p:sp>
        </mc:Fallback>
      </mc:AlternateContent>
    </p:spTree>
    <p:extLst>
      <p:ext uri="{BB962C8B-B14F-4D97-AF65-F5344CB8AC3E}">
        <p14:creationId xmlns:p14="http://schemas.microsoft.com/office/powerpoint/2010/main" val="129996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750"/>
                                        <p:tgtEl>
                                          <p:spTgt spid="9"/>
                                        </p:tgtEl>
                                      </p:cBhvr>
                                    </p:animEffec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1626AF-483B-424C-A350-1FA3B439A54A}"/>
              </a:ext>
            </a:extLst>
          </p:cNvPr>
          <p:cNvSpPr>
            <a:spLocks noGrp="1"/>
          </p:cNvSpPr>
          <p:nvPr>
            <p:ph type="title"/>
          </p:nvPr>
        </p:nvSpPr>
        <p:spPr>
          <a:xfrm>
            <a:off x="971600" y="80712"/>
            <a:ext cx="6588000" cy="756000"/>
          </a:xfrm>
        </p:spPr>
        <p:txBody>
          <a:bodyPr/>
          <a:lstStyle/>
          <a:p>
            <a:r>
              <a:rPr lang="it-IT" sz="3200" dirty="0"/>
              <a:t>Tecniche di rivelazione vs energie</a:t>
            </a:r>
          </a:p>
        </p:txBody>
      </p:sp>
      <p:pic>
        <p:nvPicPr>
          <p:cNvPr id="8" name="Immagine 7">
            <a:extLst>
              <a:ext uri="{FF2B5EF4-FFF2-40B4-BE49-F238E27FC236}">
                <a16:creationId xmlns:a16="http://schemas.microsoft.com/office/drawing/2014/main" id="{2C9BCF74-1C09-4F88-9C3D-596E864D7946}"/>
              </a:ext>
            </a:extLst>
          </p:cNvPr>
          <p:cNvPicPr>
            <a:picLocks noChangeAspect="1"/>
          </p:cNvPicPr>
          <p:nvPr/>
        </p:nvPicPr>
        <p:blipFill>
          <a:blip r:embed="rId3"/>
          <a:stretch>
            <a:fillRect/>
          </a:stretch>
        </p:blipFill>
        <p:spPr>
          <a:xfrm>
            <a:off x="971600" y="1649731"/>
            <a:ext cx="7577147" cy="4176464"/>
          </a:xfrm>
          <a:prstGeom prst="rect">
            <a:avLst/>
          </a:prstGeom>
        </p:spPr>
      </p:pic>
      <p:sp>
        <p:nvSpPr>
          <p:cNvPr id="12" name="CasellaDiTesto 11">
            <a:extLst>
              <a:ext uri="{FF2B5EF4-FFF2-40B4-BE49-F238E27FC236}">
                <a16:creationId xmlns:a16="http://schemas.microsoft.com/office/drawing/2014/main" id="{1F616639-3B0A-48FB-A9DF-969F5D881140}"/>
              </a:ext>
            </a:extLst>
          </p:cNvPr>
          <p:cNvSpPr txBox="1"/>
          <p:nvPr/>
        </p:nvSpPr>
        <p:spPr>
          <a:xfrm>
            <a:off x="539552" y="1609211"/>
            <a:ext cx="2340000" cy="360000"/>
          </a:xfrm>
          <a:prstGeom prst="rect">
            <a:avLst/>
          </a:prstGeom>
          <a:solidFill>
            <a:srgbClr val="FFB2B2"/>
          </a:solidFill>
          <a:ln w="38100">
            <a:solidFill>
              <a:schemeClr val="tx1"/>
            </a:solidFill>
          </a:ln>
        </p:spPr>
        <p:txBody>
          <a:bodyPr wrap="square" rtlCol="0">
            <a:spAutoFit/>
          </a:bodyPr>
          <a:lstStyle/>
          <a:p>
            <a:r>
              <a:rPr lang="it-IT" b="1" dirty="0"/>
              <a:t>E soglia = 0,233 </a:t>
            </a:r>
            <a:r>
              <a:rPr lang="it-IT" b="1" dirty="0" err="1"/>
              <a:t>MeV</a:t>
            </a:r>
            <a:endParaRPr lang="it-IT" b="1" dirty="0"/>
          </a:p>
        </p:txBody>
      </p:sp>
      <p:sp>
        <p:nvSpPr>
          <p:cNvPr id="13" name="CasellaDiTesto 12">
            <a:extLst>
              <a:ext uri="{FF2B5EF4-FFF2-40B4-BE49-F238E27FC236}">
                <a16:creationId xmlns:a16="http://schemas.microsoft.com/office/drawing/2014/main" id="{E462EF24-DE1C-4C58-AB9E-D967D0F1DA9C}"/>
              </a:ext>
            </a:extLst>
          </p:cNvPr>
          <p:cNvSpPr txBox="1"/>
          <p:nvPr/>
        </p:nvSpPr>
        <p:spPr>
          <a:xfrm>
            <a:off x="2447764" y="5930583"/>
            <a:ext cx="2340000" cy="360000"/>
          </a:xfrm>
          <a:prstGeom prst="rect">
            <a:avLst/>
          </a:prstGeom>
          <a:solidFill>
            <a:srgbClr val="B2FFB2"/>
          </a:solidFill>
          <a:ln w="38100">
            <a:solidFill>
              <a:schemeClr val="tx1"/>
            </a:solidFill>
          </a:ln>
        </p:spPr>
        <p:txBody>
          <a:bodyPr wrap="square" rtlCol="0">
            <a:spAutoFit/>
          </a:bodyPr>
          <a:lstStyle/>
          <a:p>
            <a:r>
              <a:rPr lang="it-IT" b="1" dirty="0"/>
              <a:t>E soglia = 0,8 </a:t>
            </a:r>
            <a:r>
              <a:rPr lang="it-IT" b="1" dirty="0" err="1"/>
              <a:t>MeV</a:t>
            </a:r>
            <a:endParaRPr lang="it-IT" b="1" dirty="0"/>
          </a:p>
        </p:txBody>
      </p:sp>
      <p:sp>
        <p:nvSpPr>
          <p:cNvPr id="15" name="CasellaDiTesto 14">
            <a:extLst>
              <a:ext uri="{FF2B5EF4-FFF2-40B4-BE49-F238E27FC236}">
                <a16:creationId xmlns:a16="http://schemas.microsoft.com/office/drawing/2014/main" id="{88287777-9717-4C8D-8718-DA574EF81851}"/>
              </a:ext>
            </a:extLst>
          </p:cNvPr>
          <p:cNvSpPr txBox="1"/>
          <p:nvPr/>
        </p:nvSpPr>
        <p:spPr>
          <a:xfrm>
            <a:off x="5976416" y="5373216"/>
            <a:ext cx="2340000" cy="360000"/>
          </a:xfrm>
          <a:prstGeom prst="rect">
            <a:avLst/>
          </a:prstGeom>
          <a:solidFill>
            <a:srgbClr val="B2B2FF"/>
          </a:solidFill>
          <a:ln w="38100">
            <a:solidFill>
              <a:schemeClr val="tx1"/>
            </a:solidFill>
          </a:ln>
        </p:spPr>
        <p:txBody>
          <a:bodyPr wrap="square" rtlCol="0">
            <a:spAutoFit/>
          </a:bodyPr>
          <a:lstStyle/>
          <a:p>
            <a:r>
              <a:rPr lang="it-IT" b="1" dirty="0"/>
              <a:t>E soglia = 5 </a:t>
            </a:r>
            <a:r>
              <a:rPr lang="it-IT" b="1" dirty="0" err="1"/>
              <a:t>MeV</a:t>
            </a:r>
            <a:endParaRPr lang="it-IT" b="1" dirty="0"/>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1451747A-3392-41F1-B3C8-5609D067336B}"/>
                  </a:ext>
                </a:extLst>
              </p:cNvPr>
              <p:cNvSpPr txBox="1"/>
              <p:nvPr/>
            </p:nvSpPr>
            <p:spPr>
              <a:xfrm>
                <a:off x="1709552" y="5414680"/>
                <a:ext cx="3816424" cy="441788"/>
              </a:xfrm>
              <a:prstGeom prst="rect">
                <a:avLst/>
              </a:prstGeom>
              <a:solidFill>
                <a:srgbClr val="92D050"/>
              </a:solid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it-IT" sz="2800" i="1" smtClean="0">
                              <a:latin typeface="Cambria Math" panose="02040503050406030204" pitchFamily="18" charset="0"/>
                            </a:rPr>
                          </m:ctrlPr>
                        </m:sPrePr>
                        <m:sub>
                          <m:r>
                            <a:rPr lang="it-IT" sz="2800" b="0" i="1" smtClean="0">
                              <a:latin typeface="Cambria Math" panose="02040503050406030204" pitchFamily="18" charset="0"/>
                            </a:rPr>
                            <m:t>17</m:t>
                          </m:r>
                        </m:sub>
                        <m:sup>
                          <m:r>
                            <a:rPr lang="it-IT" sz="2800" b="0" i="1" smtClean="0">
                              <a:latin typeface="Cambria Math" panose="02040503050406030204" pitchFamily="18" charset="0"/>
                            </a:rPr>
                            <m:t>37</m:t>
                          </m:r>
                        </m:sup>
                        <m:e>
                          <m:r>
                            <a:rPr lang="it-IT" sz="2800" b="0" i="1" smtClean="0">
                              <a:latin typeface="Cambria Math" panose="02040503050406030204" pitchFamily="18" charset="0"/>
                            </a:rPr>
                            <m:t>𝐶</m:t>
                          </m:r>
                          <m:r>
                            <a:rPr lang="it-IT" sz="2800" b="0" i="1" smtClean="0">
                              <a:latin typeface="Cambria Math"/>
                            </a:rPr>
                            <m:t>𝑙</m:t>
                          </m:r>
                          <m:r>
                            <a:rPr lang="it-IT" sz="2800" b="0" i="1" smtClean="0">
                              <a:latin typeface="Cambria Math" panose="02040503050406030204" pitchFamily="18" charset="0"/>
                            </a:rPr>
                            <m:t>+</m:t>
                          </m:r>
                          <m:sSub>
                            <m:sSubPr>
                              <m:ctrlPr>
                                <a:rPr lang="it-IT" sz="2800" b="0" i="1" smtClean="0">
                                  <a:latin typeface="Cambria Math" panose="02040503050406030204" pitchFamily="18" charset="0"/>
                                </a:rPr>
                              </m:ctrlPr>
                            </m:sSubPr>
                            <m:e>
                              <m:r>
                                <m:rPr>
                                  <m:nor/>
                                </m:rPr>
                                <a:rPr lang="it-IT" sz="2800" dirty="0">
                                  <a:sym typeface="Symbol" panose="05050102010706020507" pitchFamily="18" charset="2"/>
                                </a:rPr>
                                <m:t></m:t>
                              </m:r>
                            </m:e>
                            <m:sub>
                              <m:r>
                                <a:rPr lang="it-IT" sz="2800" b="0" i="1" smtClean="0">
                                  <a:latin typeface="Cambria Math" panose="02040503050406030204" pitchFamily="18" charset="0"/>
                                </a:rPr>
                                <m:t>𝑒</m:t>
                              </m:r>
                            </m:sub>
                          </m:sSub>
                          <m:r>
                            <a:rPr lang="it-IT" sz="2800" b="0" i="1" smtClean="0">
                              <a:latin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m:t>
                          </m:r>
                          <m:sPre>
                            <m:sPrePr>
                              <m:ctrlPr>
                                <a:rPr lang="it-IT" sz="2800" i="1">
                                  <a:latin typeface="Cambria Math" panose="02040503050406030204" pitchFamily="18" charset="0"/>
                                </a:rPr>
                              </m:ctrlPr>
                            </m:sPrePr>
                            <m:sub>
                              <m:r>
                                <a:rPr lang="it-IT" sz="2800" i="1">
                                  <a:latin typeface="Cambria Math" panose="02040503050406030204" pitchFamily="18" charset="0"/>
                                </a:rPr>
                                <m:t>1</m:t>
                              </m:r>
                              <m:r>
                                <a:rPr lang="it-IT" sz="2800" b="0" i="1" smtClean="0">
                                  <a:latin typeface="Cambria Math" panose="02040503050406030204" pitchFamily="18" charset="0"/>
                                </a:rPr>
                                <m:t>8</m:t>
                              </m:r>
                            </m:sub>
                            <m:sup>
                              <m:r>
                                <a:rPr lang="it-IT" sz="2800" i="1">
                                  <a:latin typeface="Cambria Math" panose="02040503050406030204" pitchFamily="18" charset="0"/>
                                </a:rPr>
                                <m:t>37</m:t>
                              </m:r>
                            </m:sup>
                            <m:e>
                              <m:r>
                                <a:rPr lang="it-IT" sz="2800" b="0" i="1" smtClean="0">
                                  <a:latin typeface="Cambria Math" panose="02040503050406030204" pitchFamily="18" charset="0"/>
                                </a:rPr>
                                <m:t>𝐴𝑟</m:t>
                              </m:r>
                              <m:r>
                                <a:rPr lang="it-IT" sz="2800" i="1">
                                  <a:latin typeface="Cambria Math" panose="02040503050406030204" pitchFamily="18" charset="0"/>
                                </a:rPr>
                                <m:t>+</m:t>
                              </m:r>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𝑒</m:t>
                                  </m:r>
                                </m:e>
                                <m:sup>
                                  <m:r>
                                    <a:rPr lang="it-IT" sz="2800" b="0" i="1" smtClean="0">
                                      <a:latin typeface="Cambria Math" panose="02040503050406030204" pitchFamily="18" charset="0"/>
                                    </a:rPr>
                                    <m:t>−</m:t>
                                  </m:r>
                                </m:sup>
                              </m:sSup>
                            </m:e>
                          </m:sPre>
                        </m:e>
                      </m:sPre>
                    </m:oMath>
                  </m:oMathPara>
                </a14:m>
                <a:endParaRPr lang="it-IT" sz="2800" dirty="0"/>
              </a:p>
            </p:txBody>
          </p:sp>
        </mc:Choice>
        <mc:Fallback xmlns="">
          <p:sp>
            <p:nvSpPr>
              <p:cNvPr id="7" name="CasellaDiTesto 6">
                <a:extLst>
                  <a:ext uri="{FF2B5EF4-FFF2-40B4-BE49-F238E27FC236}">
                    <a16:creationId xmlns:a16="http://schemas.microsoft.com/office/drawing/2014/main" id="{1451747A-3392-41F1-B3C8-5609D067336B}"/>
                  </a:ext>
                </a:extLst>
              </p:cNvPr>
              <p:cNvSpPr txBox="1">
                <a:spLocks noRot="1" noChangeAspect="1" noMove="1" noResize="1" noEditPoints="1" noAdjustHandles="1" noChangeArrowheads="1" noChangeShapeType="1" noTextEdit="1"/>
              </p:cNvSpPr>
              <p:nvPr/>
            </p:nvSpPr>
            <p:spPr>
              <a:xfrm>
                <a:off x="1709552" y="5414680"/>
                <a:ext cx="3816424" cy="441788"/>
              </a:xfrm>
              <a:prstGeom prst="rect">
                <a:avLst/>
              </a:prstGeom>
              <a:blipFill>
                <a:blip r:embed="rId4"/>
                <a:stretch>
                  <a:fillRect/>
                </a:stretch>
              </a:blipFill>
              <a:ln w="28575">
                <a:solidFill>
                  <a:schemeClr val="tx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9" name="CasellaDiTesto 8">
                <a:extLst>
                  <a:ext uri="{FF2B5EF4-FFF2-40B4-BE49-F238E27FC236}">
                    <a16:creationId xmlns:a16="http://schemas.microsoft.com/office/drawing/2014/main" id="{9514C61B-4121-486F-A6A6-C040EC80CC4C}"/>
                  </a:ext>
                </a:extLst>
              </p:cNvPr>
              <p:cNvSpPr txBox="1"/>
              <p:nvPr/>
            </p:nvSpPr>
            <p:spPr>
              <a:xfrm>
                <a:off x="179512" y="1103555"/>
                <a:ext cx="3888431" cy="441788"/>
              </a:xfrm>
              <a:prstGeom prst="rect">
                <a:avLst/>
              </a:prstGeom>
              <a:solidFill>
                <a:schemeClr val="accent2">
                  <a:lumMod val="40000"/>
                  <a:lumOff val="60000"/>
                </a:schemeClr>
              </a:solid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Pre>
                        <m:sPrePr>
                          <m:ctrlPr>
                            <a:rPr lang="it-IT" sz="2800" i="1" smtClean="0">
                              <a:latin typeface="Cambria Math" panose="02040503050406030204" pitchFamily="18" charset="0"/>
                            </a:rPr>
                          </m:ctrlPr>
                        </m:sPrePr>
                        <m:sub>
                          <m:r>
                            <a:rPr lang="it-IT" sz="2800" b="0" i="1" smtClean="0">
                              <a:latin typeface="Cambria Math" panose="02040503050406030204" pitchFamily="18" charset="0"/>
                            </a:rPr>
                            <m:t>31</m:t>
                          </m:r>
                        </m:sub>
                        <m:sup>
                          <m:r>
                            <a:rPr lang="it-IT" sz="2800" b="0" i="1" smtClean="0">
                              <a:latin typeface="Cambria Math" panose="02040503050406030204" pitchFamily="18" charset="0"/>
                            </a:rPr>
                            <m:t>71</m:t>
                          </m:r>
                        </m:sup>
                        <m:e>
                          <m:r>
                            <a:rPr lang="it-IT" sz="2800" b="0" i="1" smtClean="0">
                              <a:latin typeface="Cambria Math" panose="02040503050406030204" pitchFamily="18" charset="0"/>
                            </a:rPr>
                            <m:t>𝐺𝑎</m:t>
                          </m:r>
                          <m:r>
                            <a:rPr lang="it-IT" sz="2800" b="0" i="1" smtClean="0">
                              <a:latin typeface="Cambria Math" panose="02040503050406030204" pitchFamily="18" charset="0"/>
                            </a:rPr>
                            <m:t>+</m:t>
                          </m:r>
                          <m:sSub>
                            <m:sSubPr>
                              <m:ctrlPr>
                                <a:rPr lang="it-IT" sz="2800" b="0" i="1" smtClean="0">
                                  <a:latin typeface="Cambria Math" panose="02040503050406030204" pitchFamily="18" charset="0"/>
                                </a:rPr>
                              </m:ctrlPr>
                            </m:sSubPr>
                            <m:e>
                              <m:r>
                                <m:rPr>
                                  <m:nor/>
                                </m:rPr>
                                <a:rPr lang="it-IT" sz="2800" dirty="0">
                                  <a:sym typeface="Symbol" panose="05050102010706020507" pitchFamily="18" charset="2"/>
                                </a:rPr>
                                <m:t></m:t>
                              </m:r>
                            </m:e>
                            <m:sub>
                              <m:r>
                                <a:rPr lang="it-IT" sz="2800" b="0" i="1" smtClean="0">
                                  <a:latin typeface="Cambria Math" panose="02040503050406030204" pitchFamily="18" charset="0"/>
                                </a:rPr>
                                <m:t>𝑒</m:t>
                              </m:r>
                            </m:sub>
                          </m:sSub>
                          <m:r>
                            <a:rPr lang="it-IT" sz="2800" b="0" i="1" smtClean="0">
                              <a:latin typeface="Cambria Math" panose="02040503050406030204" pitchFamily="18" charset="0"/>
                            </a:rPr>
                            <m:t>  </m:t>
                          </m:r>
                          <m:r>
                            <a:rPr lang="it-IT" sz="2800" b="0" i="1" smtClean="0">
                              <a:latin typeface="Cambria Math" panose="02040503050406030204" pitchFamily="18" charset="0"/>
                              <a:ea typeface="Cambria Math" panose="02040503050406030204" pitchFamily="18" charset="0"/>
                            </a:rPr>
                            <m:t>→</m:t>
                          </m:r>
                          <m:sPre>
                            <m:sPrePr>
                              <m:ctrlPr>
                                <a:rPr lang="it-IT" sz="2800" i="1">
                                  <a:latin typeface="Cambria Math" panose="02040503050406030204" pitchFamily="18" charset="0"/>
                                </a:rPr>
                              </m:ctrlPr>
                            </m:sPrePr>
                            <m:sub>
                              <m:r>
                                <a:rPr lang="it-IT" sz="2800" i="1" smtClean="0">
                                  <a:latin typeface="Cambria Math" panose="02040503050406030204" pitchFamily="18" charset="0"/>
                                </a:rPr>
                                <m:t>3</m:t>
                              </m:r>
                              <m:r>
                                <a:rPr lang="it-IT" sz="2800" b="0" i="1" smtClean="0">
                                  <a:latin typeface="Cambria Math" panose="02040503050406030204" pitchFamily="18" charset="0"/>
                                </a:rPr>
                                <m:t>2</m:t>
                              </m:r>
                            </m:sub>
                            <m:sup>
                              <m:r>
                                <a:rPr lang="it-IT" sz="2800" b="0" i="1" smtClean="0">
                                  <a:latin typeface="Cambria Math" panose="02040503050406030204" pitchFamily="18" charset="0"/>
                                </a:rPr>
                                <m:t>71</m:t>
                              </m:r>
                            </m:sup>
                            <m:e>
                              <m:r>
                                <a:rPr lang="it-IT" sz="2800" b="0" i="1" smtClean="0">
                                  <a:latin typeface="Cambria Math" panose="02040503050406030204" pitchFamily="18" charset="0"/>
                                </a:rPr>
                                <m:t>𝐺𝑒</m:t>
                              </m:r>
                              <m:r>
                                <a:rPr lang="it-IT" sz="2800" i="1">
                                  <a:latin typeface="Cambria Math" panose="02040503050406030204" pitchFamily="18" charset="0"/>
                                </a:rPr>
                                <m:t>+</m:t>
                              </m:r>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𝑒</m:t>
                                  </m:r>
                                </m:e>
                                <m:sup>
                                  <m:r>
                                    <a:rPr lang="it-IT" sz="2800" b="0" i="1" smtClean="0">
                                      <a:latin typeface="Cambria Math" panose="02040503050406030204" pitchFamily="18" charset="0"/>
                                    </a:rPr>
                                    <m:t>−</m:t>
                                  </m:r>
                                </m:sup>
                              </m:sSup>
                            </m:e>
                          </m:sPre>
                        </m:e>
                      </m:sPre>
                    </m:oMath>
                  </m:oMathPara>
                </a14:m>
                <a:endParaRPr lang="it-IT" sz="2800" dirty="0"/>
              </a:p>
            </p:txBody>
          </p:sp>
        </mc:Choice>
        <mc:Fallback xmlns="">
          <p:sp>
            <p:nvSpPr>
              <p:cNvPr id="9" name="CasellaDiTesto 8">
                <a:extLst>
                  <a:ext uri="{FF2B5EF4-FFF2-40B4-BE49-F238E27FC236}">
                    <a16:creationId xmlns:a16="http://schemas.microsoft.com/office/drawing/2014/main" id="{9514C61B-4121-486F-A6A6-C040EC80CC4C}"/>
                  </a:ext>
                </a:extLst>
              </p:cNvPr>
              <p:cNvSpPr txBox="1">
                <a:spLocks noRot="1" noChangeAspect="1" noMove="1" noResize="1" noEditPoints="1" noAdjustHandles="1" noChangeArrowheads="1" noChangeShapeType="1" noTextEdit="1"/>
              </p:cNvSpPr>
              <p:nvPr/>
            </p:nvSpPr>
            <p:spPr>
              <a:xfrm>
                <a:off x="179512" y="1103555"/>
                <a:ext cx="3888431" cy="441788"/>
              </a:xfrm>
              <a:prstGeom prst="rect">
                <a:avLst/>
              </a:prstGeom>
              <a:blipFill>
                <a:blip r:embed="rId5"/>
                <a:stretch>
                  <a:fillRect/>
                </a:stretch>
              </a:blipFill>
              <a:ln w="28575">
                <a:solidFill>
                  <a:schemeClr val="tx1"/>
                </a:solidFill>
              </a:ln>
            </p:spPr>
            <p:txBody>
              <a:bodyPr/>
              <a:lstStyle/>
              <a:p>
                <a:r>
                  <a:rPr lang="it-IT">
                    <a:noFill/>
                  </a:rPr>
                  <a:t> </a:t>
                </a:r>
              </a:p>
            </p:txBody>
          </p:sp>
        </mc:Fallback>
      </mc:AlternateContent>
    </p:spTree>
    <p:extLst>
      <p:ext uri="{BB962C8B-B14F-4D97-AF65-F5344CB8AC3E}">
        <p14:creationId xmlns:p14="http://schemas.microsoft.com/office/powerpoint/2010/main" val="132564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7"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2E5560-435E-4B26-82FE-5CD03A7EB9BC}"/>
              </a:ext>
            </a:extLst>
          </p:cNvPr>
          <p:cNvSpPr>
            <a:spLocks noGrp="1"/>
          </p:cNvSpPr>
          <p:nvPr>
            <p:ph type="title"/>
          </p:nvPr>
        </p:nvSpPr>
        <p:spPr>
          <a:xfrm>
            <a:off x="899592" y="88838"/>
            <a:ext cx="6408712" cy="756000"/>
          </a:xfrm>
        </p:spPr>
        <p:txBody>
          <a:bodyPr/>
          <a:lstStyle/>
          <a:p>
            <a:r>
              <a:rPr lang="it-IT" sz="2800" dirty="0"/>
              <a:t>Deficit di neutrini in tutti gli esperimenti</a:t>
            </a:r>
          </a:p>
        </p:txBody>
      </p:sp>
      <p:sp>
        <p:nvSpPr>
          <p:cNvPr id="3" name="CasellaDiTesto 2">
            <a:extLst>
              <a:ext uri="{FF2B5EF4-FFF2-40B4-BE49-F238E27FC236}">
                <a16:creationId xmlns:a16="http://schemas.microsoft.com/office/drawing/2014/main" id="{9E52C6C4-D915-422F-9809-A41F22A5ACE2}"/>
              </a:ext>
            </a:extLst>
          </p:cNvPr>
          <p:cNvSpPr txBox="1"/>
          <p:nvPr/>
        </p:nvSpPr>
        <p:spPr>
          <a:xfrm>
            <a:off x="2905579" y="5739308"/>
            <a:ext cx="3610637" cy="584775"/>
          </a:xfrm>
          <a:prstGeom prst="rect">
            <a:avLst/>
          </a:prstGeom>
          <a:solidFill>
            <a:srgbClr val="FFFF00"/>
          </a:solidFill>
        </p:spPr>
        <p:txBody>
          <a:bodyPr wrap="square" rtlCol="0">
            <a:spAutoFit/>
          </a:bodyPr>
          <a:lstStyle/>
          <a:p>
            <a:r>
              <a:rPr lang="it-IT" sz="3200" b="1" dirty="0"/>
              <a:t>Chi aveva ragione ?</a:t>
            </a:r>
          </a:p>
        </p:txBody>
      </p:sp>
      <p:pic>
        <p:nvPicPr>
          <p:cNvPr id="5" name="Immagine 4">
            <a:extLst>
              <a:ext uri="{FF2B5EF4-FFF2-40B4-BE49-F238E27FC236}">
                <a16:creationId xmlns:a16="http://schemas.microsoft.com/office/drawing/2014/main" id="{D2BE2695-7D3E-4B60-BC95-3070E1C2ED56}"/>
              </a:ext>
            </a:extLst>
          </p:cNvPr>
          <p:cNvPicPr>
            <a:picLocks noChangeAspect="1"/>
          </p:cNvPicPr>
          <p:nvPr/>
        </p:nvPicPr>
        <p:blipFill>
          <a:blip r:embed="rId2"/>
          <a:stretch>
            <a:fillRect/>
          </a:stretch>
        </p:blipFill>
        <p:spPr>
          <a:xfrm>
            <a:off x="13886" y="3675524"/>
            <a:ext cx="8878201" cy="1760333"/>
          </a:xfrm>
          <a:prstGeom prst="rect">
            <a:avLst/>
          </a:prstGeom>
        </p:spPr>
      </p:pic>
      <p:pic>
        <p:nvPicPr>
          <p:cNvPr id="6" name="Immagine 5">
            <a:extLst>
              <a:ext uri="{FF2B5EF4-FFF2-40B4-BE49-F238E27FC236}">
                <a16:creationId xmlns:a16="http://schemas.microsoft.com/office/drawing/2014/main" id="{BFFA3C86-E035-421F-AB31-15DDB4805BAE}"/>
              </a:ext>
            </a:extLst>
          </p:cNvPr>
          <p:cNvPicPr>
            <a:picLocks noChangeAspect="1"/>
          </p:cNvPicPr>
          <p:nvPr/>
        </p:nvPicPr>
        <p:blipFill>
          <a:blip r:embed="rId3"/>
          <a:stretch>
            <a:fillRect/>
          </a:stretch>
        </p:blipFill>
        <p:spPr>
          <a:xfrm>
            <a:off x="1493825" y="1021931"/>
            <a:ext cx="5543550" cy="2476500"/>
          </a:xfrm>
          <a:prstGeom prst="rect">
            <a:avLst/>
          </a:prstGeom>
          <a:ln w="38100">
            <a:solidFill>
              <a:srgbClr val="FF0000"/>
            </a:solidFill>
          </a:ln>
        </p:spPr>
      </p:pic>
    </p:spTree>
    <p:extLst>
      <p:ext uri="{BB962C8B-B14F-4D97-AF65-F5344CB8AC3E}">
        <p14:creationId xmlns:p14="http://schemas.microsoft.com/office/powerpoint/2010/main" val="100690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2E5560-435E-4B26-82FE-5CD03A7EB9BC}"/>
              </a:ext>
            </a:extLst>
          </p:cNvPr>
          <p:cNvSpPr>
            <a:spLocks noGrp="1"/>
          </p:cNvSpPr>
          <p:nvPr>
            <p:ph type="title"/>
          </p:nvPr>
        </p:nvSpPr>
        <p:spPr>
          <a:xfrm>
            <a:off x="1115616" y="80712"/>
            <a:ext cx="5976664" cy="756000"/>
          </a:xfrm>
        </p:spPr>
        <p:txBody>
          <a:bodyPr/>
          <a:lstStyle/>
          <a:p>
            <a:r>
              <a:rPr lang="it-IT" sz="2800" dirty="0"/>
              <a:t>Raymond Davis: Riconoscimento</a:t>
            </a:r>
          </a:p>
        </p:txBody>
      </p:sp>
      <p:pic>
        <p:nvPicPr>
          <p:cNvPr id="5" name="Immagine 4">
            <a:extLst>
              <a:ext uri="{FF2B5EF4-FFF2-40B4-BE49-F238E27FC236}">
                <a16:creationId xmlns:a16="http://schemas.microsoft.com/office/drawing/2014/main" id="{FCDB0303-1A7A-4399-A34B-6965ED8C8795}"/>
              </a:ext>
            </a:extLst>
          </p:cNvPr>
          <p:cNvPicPr>
            <a:picLocks noChangeAspect="1"/>
          </p:cNvPicPr>
          <p:nvPr/>
        </p:nvPicPr>
        <p:blipFill>
          <a:blip r:embed="rId2"/>
          <a:stretch>
            <a:fillRect/>
          </a:stretch>
        </p:blipFill>
        <p:spPr>
          <a:xfrm>
            <a:off x="1359442" y="1052736"/>
            <a:ext cx="2715313" cy="3549774"/>
          </a:xfrm>
          <a:prstGeom prst="rect">
            <a:avLst/>
          </a:prstGeom>
        </p:spPr>
      </p:pic>
      <p:pic>
        <p:nvPicPr>
          <p:cNvPr id="6" name="Immagine 5">
            <a:extLst>
              <a:ext uri="{FF2B5EF4-FFF2-40B4-BE49-F238E27FC236}">
                <a16:creationId xmlns:a16="http://schemas.microsoft.com/office/drawing/2014/main" id="{F1C40FEC-D519-4ECA-A198-17F99137DB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429" y1="39857" x2="1429" y2="39857"/>
                        <a14:foregroundMark x1="4429" y1="30714" x2="4429" y2="30714"/>
                        <a14:foregroundMark x1="2714" y1="63714" x2="2714" y2="63714"/>
                        <a14:foregroundMark x1="8000" y1="74714" x2="8000" y2="74714"/>
                        <a14:foregroundMark x1="18143" y1="87571" x2="18143" y2="87571"/>
                      </a14:backgroundRemoval>
                    </a14:imgEffect>
                  </a14:imgLayer>
                </a14:imgProps>
              </a:ext>
            </a:extLst>
          </a:blip>
          <a:stretch>
            <a:fillRect/>
          </a:stretch>
        </p:blipFill>
        <p:spPr>
          <a:xfrm>
            <a:off x="4860032" y="1340768"/>
            <a:ext cx="3168352" cy="3168352"/>
          </a:xfrm>
          <a:prstGeom prst="rect">
            <a:avLst/>
          </a:prstGeom>
        </p:spPr>
      </p:pic>
      <p:sp>
        <p:nvSpPr>
          <p:cNvPr id="8" name="CasellaDiTesto 7">
            <a:extLst>
              <a:ext uri="{FF2B5EF4-FFF2-40B4-BE49-F238E27FC236}">
                <a16:creationId xmlns:a16="http://schemas.microsoft.com/office/drawing/2014/main" id="{DEBCF493-7236-436C-823B-AECE35FE2D60}"/>
              </a:ext>
            </a:extLst>
          </p:cNvPr>
          <p:cNvSpPr txBox="1"/>
          <p:nvPr/>
        </p:nvSpPr>
        <p:spPr>
          <a:xfrm>
            <a:off x="251520" y="4941168"/>
            <a:ext cx="8100900" cy="1323439"/>
          </a:xfrm>
          <a:prstGeom prst="rect">
            <a:avLst/>
          </a:prstGeom>
          <a:noFill/>
        </p:spPr>
        <p:txBody>
          <a:bodyPr wrap="square" rtlCol="0">
            <a:spAutoFit/>
          </a:bodyPr>
          <a:lstStyle/>
          <a:p>
            <a:r>
              <a:rPr lang="it-IT" sz="3200" b="1" dirty="0"/>
              <a:t>2002</a:t>
            </a:r>
            <a:r>
              <a:rPr lang="it-IT" sz="2400" b="1" dirty="0"/>
              <a:t>:		Premio Nobel per la Fisica "per i contributi 			pionieristici all'astrofisica, e in particolare </a:t>
            </a:r>
          </a:p>
          <a:p>
            <a:r>
              <a:rPr lang="it-IT" sz="2400" b="1" dirty="0"/>
              <a:t>		per l'individuazione dei neutrini cosmici"</a:t>
            </a:r>
          </a:p>
        </p:txBody>
      </p:sp>
    </p:spTree>
    <p:extLst>
      <p:ext uri="{BB962C8B-B14F-4D97-AF65-F5344CB8AC3E}">
        <p14:creationId xmlns:p14="http://schemas.microsoft.com/office/powerpoint/2010/main" val="22671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71600" y="1268760"/>
            <a:ext cx="7484368" cy="1296338"/>
          </a:xfrm>
        </p:spPr>
        <p:txBody>
          <a:bodyPr/>
          <a:lstStyle/>
          <a:p>
            <a:r>
              <a:rPr lang="it-IT" dirty="0"/>
              <a:t>TEORIA DI OSCILLAZIONE </a:t>
            </a:r>
            <a:br>
              <a:rPr lang="it-IT" dirty="0"/>
            </a:br>
            <a:r>
              <a:rPr lang="it-IT" dirty="0"/>
              <a:t>DEL NEUTRINO</a:t>
            </a:r>
          </a:p>
        </p:txBody>
      </p:sp>
      <p:sp>
        <p:nvSpPr>
          <p:cNvPr id="3" name="Sottotitolo 2"/>
          <p:cNvSpPr>
            <a:spLocks noGrp="1"/>
          </p:cNvSpPr>
          <p:nvPr>
            <p:ph type="subTitle" idx="1"/>
          </p:nvPr>
        </p:nvSpPr>
        <p:spPr>
          <a:xfrm>
            <a:off x="2627784" y="2640819"/>
            <a:ext cx="3704456" cy="694928"/>
          </a:xfrm>
        </p:spPr>
        <p:txBody>
          <a:bodyPr/>
          <a:lstStyle/>
          <a:p>
            <a:r>
              <a:rPr lang="it-IT" sz="3600" dirty="0">
                <a:solidFill>
                  <a:srgbClr val="FF0000"/>
                </a:solidFill>
              </a:rPr>
              <a:t>Filippo Beretta 4^E</a:t>
            </a:r>
          </a:p>
        </p:txBody>
      </p:sp>
      <p:pic>
        <p:nvPicPr>
          <p:cNvPr id="4" name="Immagine 3">
            <a:extLst>
              <a:ext uri="{FF2B5EF4-FFF2-40B4-BE49-F238E27FC236}">
                <a16:creationId xmlns:a16="http://schemas.microsoft.com/office/drawing/2014/main" id="{27D51EF8-1F28-45CD-87C5-4D414AB9F086}"/>
              </a:ext>
            </a:extLst>
          </p:cNvPr>
          <p:cNvPicPr>
            <a:picLocks noChangeAspect="1"/>
          </p:cNvPicPr>
          <p:nvPr/>
        </p:nvPicPr>
        <p:blipFill>
          <a:blip r:embed="rId2"/>
          <a:stretch>
            <a:fillRect/>
          </a:stretch>
        </p:blipFill>
        <p:spPr>
          <a:xfrm>
            <a:off x="1907704" y="3789040"/>
            <a:ext cx="5303423" cy="2171979"/>
          </a:xfrm>
          <a:prstGeom prst="rect">
            <a:avLst/>
          </a:prstGeom>
          <a:ln w="38100">
            <a:solidFill>
              <a:srgbClr val="FF0000"/>
            </a:solidFill>
          </a:ln>
        </p:spPr>
      </p:pic>
    </p:spTree>
    <p:extLst>
      <p:ext uri="{BB962C8B-B14F-4D97-AF65-F5344CB8AC3E}">
        <p14:creationId xmlns:p14="http://schemas.microsoft.com/office/powerpoint/2010/main" val="37635143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93B415-FD32-482B-AA4B-F17B6BBE921D}"/>
              </a:ext>
            </a:extLst>
          </p:cNvPr>
          <p:cNvSpPr>
            <a:spLocks noGrp="1"/>
          </p:cNvSpPr>
          <p:nvPr>
            <p:ph type="title"/>
          </p:nvPr>
        </p:nvSpPr>
        <p:spPr>
          <a:xfrm>
            <a:off x="1004884" y="67462"/>
            <a:ext cx="6192837" cy="978291"/>
          </a:xfrm>
        </p:spPr>
        <p:txBody>
          <a:bodyPr/>
          <a:lstStyle/>
          <a:p>
            <a:r>
              <a:rPr lang="it-IT" sz="3200" dirty="0"/>
              <a:t>Pontecorvo e la</a:t>
            </a:r>
            <a:br>
              <a:rPr lang="it-IT" sz="3200" dirty="0"/>
            </a:br>
            <a:r>
              <a:rPr lang="it-IT" sz="3200" dirty="0"/>
              <a:t>Teoria di oscillazione del neutrino</a:t>
            </a:r>
          </a:p>
        </p:txBody>
      </p:sp>
      <p:sp>
        <p:nvSpPr>
          <p:cNvPr id="8" name="CasellaDiTesto 7">
            <a:extLst>
              <a:ext uri="{FF2B5EF4-FFF2-40B4-BE49-F238E27FC236}">
                <a16:creationId xmlns:a16="http://schemas.microsoft.com/office/drawing/2014/main" id="{D499DFB9-EFC9-443B-A9E1-6B9002D76E1B}"/>
              </a:ext>
            </a:extLst>
          </p:cNvPr>
          <p:cNvSpPr txBox="1"/>
          <p:nvPr/>
        </p:nvSpPr>
        <p:spPr>
          <a:xfrm>
            <a:off x="468720" y="1196752"/>
            <a:ext cx="8208912" cy="1138773"/>
          </a:xfrm>
          <a:prstGeom prst="rect">
            <a:avLst/>
          </a:prstGeom>
          <a:noFill/>
        </p:spPr>
        <p:txBody>
          <a:bodyPr wrap="square" rtlCol="0">
            <a:spAutoFit/>
          </a:bodyPr>
          <a:lstStyle/>
          <a:p>
            <a:pPr eaLnBrk="0" fontAlgn="base" hangingPunct="0">
              <a:spcBef>
                <a:spcPct val="0"/>
              </a:spcBef>
              <a:spcAft>
                <a:spcPct val="0"/>
              </a:spcAft>
            </a:pPr>
            <a:r>
              <a:rPr lang="it-IT" sz="2800" b="1" dirty="0">
                <a:solidFill>
                  <a:srgbClr val="FF0000"/>
                </a:solidFill>
              </a:rPr>
              <a:t>1957</a:t>
            </a:r>
            <a:r>
              <a:rPr lang="it-IT" dirty="0">
                <a:solidFill>
                  <a:prstClr val="black"/>
                </a:solidFill>
              </a:rPr>
              <a:t> </a:t>
            </a:r>
            <a:r>
              <a:rPr lang="it-IT" sz="2000" b="1" dirty="0">
                <a:solidFill>
                  <a:prstClr val="black"/>
                </a:solidFill>
              </a:rPr>
              <a:t>( prima della scoperta del secondo neutrino del 1962) Pontecorvo pubblica un articolo in russo ( tradotto in inglese nel 1958)  in cui suggerisce l’esistenza di possibili oscillazioni neutrino - antineutrino</a:t>
            </a:r>
          </a:p>
        </p:txBody>
      </p:sp>
      <p:sp>
        <p:nvSpPr>
          <p:cNvPr id="10" name="CasellaDiTesto 9">
            <a:extLst>
              <a:ext uri="{FF2B5EF4-FFF2-40B4-BE49-F238E27FC236}">
                <a16:creationId xmlns:a16="http://schemas.microsoft.com/office/drawing/2014/main" id="{9DB0582D-F5FA-4A4E-83D1-F52216DCEE60}"/>
              </a:ext>
            </a:extLst>
          </p:cNvPr>
          <p:cNvSpPr txBox="1"/>
          <p:nvPr/>
        </p:nvSpPr>
        <p:spPr>
          <a:xfrm>
            <a:off x="467536" y="2276872"/>
            <a:ext cx="8208912" cy="830997"/>
          </a:xfrm>
          <a:prstGeom prst="rect">
            <a:avLst/>
          </a:prstGeom>
          <a:noFill/>
        </p:spPr>
        <p:txBody>
          <a:bodyPr wrap="square" rtlCol="0">
            <a:spAutoFit/>
          </a:bodyPr>
          <a:lstStyle/>
          <a:p>
            <a:pPr eaLnBrk="0" fontAlgn="base" hangingPunct="0">
              <a:spcBef>
                <a:spcPct val="0"/>
              </a:spcBef>
              <a:spcAft>
                <a:spcPct val="0"/>
              </a:spcAft>
            </a:pPr>
            <a:r>
              <a:rPr lang="it-IT" sz="2800" b="1" dirty="0">
                <a:solidFill>
                  <a:srgbClr val="FF0000"/>
                </a:solidFill>
              </a:rPr>
              <a:t>1967</a:t>
            </a:r>
            <a:r>
              <a:rPr lang="it-IT" dirty="0">
                <a:solidFill>
                  <a:prstClr val="black"/>
                </a:solidFill>
              </a:rPr>
              <a:t> </a:t>
            </a:r>
            <a:r>
              <a:rPr lang="it-IT" sz="2000" b="1" dirty="0">
                <a:solidFill>
                  <a:prstClr val="black"/>
                </a:solidFill>
              </a:rPr>
              <a:t>( dopo la scoperta del secondo neutrino) pubblica un secondo articolo in cui introduce le oscillazioni </a:t>
            </a:r>
            <a:r>
              <a:rPr lang="it-IT" sz="2000" b="1" dirty="0">
                <a:solidFill>
                  <a:prstClr val="black"/>
                </a:solidFill>
                <a:sym typeface="Symbol" panose="05050102010706020507" pitchFamily="18" charset="2"/>
              </a:rPr>
              <a:t></a:t>
            </a:r>
            <a:r>
              <a:rPr lang="it-IT" sz="2000" b="1" baseline="-25000" dirty="0">
                <a:solidFill>
                  <a:prstClr val="black"/>
                </a:solidFill>
                <a:sym typeface="Symbol" panose="05050102010706020507" pitchFamily="18" charset="2"/>
              </a:rPr>
              <a:t>e</a:t>
            </a:r>
            <a:r>
              <a:rPr lang="it-IT" sz="2000" b="1" dirty="0">
                <a:solidFill>
                  <a:prstClr val="black"/>
                </a:solidFill>
                <a:sym typeface="Symbol" panose="05050102010706020507" pitchFamily="18" charset="2"/>
              </a:rPr>
              <a:t>  </a:t>
            </a:r>
            <a:r>
              <a:rPr lang="it-IT" sz="2000" b="1" baseline="-25000" dirty="0">
                <a:solidFill>
                  <a:prstClr val="black"/>
                </a:solidFill>
                <a:sym typeface="Symbol" panose="05050102010706020507" pitchFamily="18" charset="2"/>
              </a:rPr>
              <a:t></a:t>
            </a:r>
            <a:endParaRPr lang="it-IT" sz="2000" b="1" dirty="0">
              <a:solidFill>
                <a:prstClr val="black"/>
              </a:solidFill>
            </a:endParaRPr>
          </a:p>
        </p:txBody>
      </p:sp>
      <p:sp>
        <p:nvSpPr>
          <p:cNvPr id="12" name="CasellaDiTesto 11">
            <a:extLst>
              <a:ext uri="{FF2B5EF4-FFF2-40B4-BE49-F238E27FC236}">
                <a16:creationId xmlns:a16="http://schemas.microsoft.com/office/drawing/2014/main" id="{6409A87D-2F86-4ECB-A6BD-60AA042CC7E6}"/>
              </a:ext>
            </a:extLst>
          </p:cNvPr>
          <p:cNvSpPr txBox="1"/>
          <p:nvPr/>
        </p:nvSpPr>
        <p:spPr>
          <a:xfrm>
            <a:off x="494104" y="3107869"/>
            <a:ext cx="8208912" cy="830997"/>
          </a:xfrm>
          <a:prstGeom prst="rect">
            <a:avLst/>
          </a:prstGeom>
          <a:noFill/>
        </p:spPr>
        <p:txBody>
          <a:bodyPr wrap="square" rtlCol="0">
            <a:spAutoFit/>
          </a:bodyPr>
          <a:lstStyle/>
          <a:p>
            <a:pPr eaLnBrk="0" fontAlgn="base" hangingPunct="0">
              <a:spcBef>
                <a:spcPct val="0"/>
              </a:spcBef>
              <a:spcAft>
                <a:spcPct val="0"/>
              </a:spcAft>
            </a:pPr>
            <a:r>
              <a:rPr lang="it-IT" sz="2800" b="1" dirty="0">
                <a:solidFill>
                  <a:srgbClr val="FF0000"/>
                </a:solidFill>
              </a:rPr>
              <a:t>1969</a:t>
            </a:r>
            <a:r>
              <a:rPr lang="it-IT" dirty="0">
                <a:solidFill>
                  <a:prstClr val="black"/>
                </a:solidFill>
              </a:rPr>
              <a:t> </a:t>
            </a:r>
            <a:r>
              <a:rPr lang="it-IT" sz="2000" b="1" dirty="0">
                <a:solidFill>
                  <a:prstClr val="black"/>
                </a:solidFill>
              </a:rPr>
              <a:t>, in collaborazione con il fisico teorico </a:t>
            </a:r>
            <a:r>
              <a:rPr lang="it-IT" sz="2000" b="1" dirty="0" err="1">
                <a:solidFill>
                  <a:prstClr val="black"/>
                </a:solidFill>
              </a:rPr>
              <a:t>Gribov</a:t>
            </a:r>
            <a:r>
              <a:rPr lang="it-IT" sz="2000" b="1" dirty="0">
                <a:solidFill>
                  <a:prstClr val="black"/>
                </a:solidFill>
              </a:rPr>
              <a:t> presenta in dettaglio il formalismo matematico della teoria delle oscillazioni tra due neutrini.</a:t>
            </a:r>
          </a:p>
        </p:txBody>
      </p:sp>
      <p:pic>
        <p:nvPicPr>
          <p:cNvPr id="14" name="Immagine 13">
            <a:extLst>
              <a:ext uri="{FF2B5EF4-FFF2-40B4-BE49-F238E27FC236}">
                <a16:creationId xmlns:a16="http://schemas.microsoft.com/office/drawing/2014/main" id="{6451BB42-687D-4AA1-B566-4C0FA648D094}"/>
              </a:ext>
            </a:extLst>
          </p:cNvPr>
          <p:cNvPicPr>
            <a:picLocks noChangeAspect="1"/>
          </p:cNvPicPr>
          <p:nvPr/>
        </p:nvPicPr>
        <p:blipFill>
          <a:blip r:embed="rId3"/>
          <a:stretch>
            <a:fillRect/>
          </a:stretch>
        </p:blipFill>
        <p:spPr>
          <a:xfrm>
            <a:off x="2915816" y="3938866"/>
            <a:ext cx="2940278" cy="2474910"/>
          </a:xfrm>
          <a:prstGeom prst="rect">
            <a:avLst/>
          </a:prstGeom>
          <a:ln w="38100">
            <a:solidFill>
              <a:srgbClr val="FF0000"/>
            </a:solidFill>
          </a:ln>
        </p:spPr>
      </p:pic>
      <p:cxnSp>
        <p:nvCxnSpPr>
          <p:cNvPr id="16" name="Connettore 2 15">
            <a:extLst>
              <a:ext uri="{FF2B5EF4-FFF2-40B4-BE49-F238E27FC236}">
                <a16:creationId xmlns:a16="http://schemas.microsoft.com/office/drawing/2014/main" id="{72D1A811-E15C-4D93-A0E5-7DFB41A10084}"/>
              </a:ext>
            </a:extLst>
          </p:cNvPr>
          <p:cNvCxnSpPr/>
          <p:nvPr/>
        </p:nvCxnSpPr>
        <p:spPr>
          <a:xfrm flipV="1">
            <a:off x="4571992" y="4509120"/>
            <a:ext cx="2160248" cy="144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0051B872-3CCB-4C1B-A1BE-8AAA9D6F2619}"/>
              </a:ext>
            </a:extLst>
          </p:cNvPr>
          <p:cNvCxnSpPr/>
          <p:nvPr/>
        </p:nvCxnSpPr>
        <p:spPr>
          <a:xfrm flipV="1">
            <a:off x="5037473" y="5661248"/>
            <a:ext cx="2160248" cy="14401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E3B6511B-6716-46F6-850F-10A8125798A0}"/>
              </a:ext>
            </a:extLst>
          </p:cNvPr>
          <p:cNvCxnSpPr>
            <a:cxnSpLocks/>
            <a:endCxn id="22" idx="1"/>
          </p:cNvCxnSpPr>
          <p:nvPr/>
        </p:nvCxnSpPr>
        <p:spPr>
          <a:xfrm flipV="1">
            <a:off x="4716016" y="5052736"/>
            <a:ext cx="3118484" cy="18466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0B461E3B-0842-4ADC-8AF3-2498A916946D}"/>
              </a:ext>
            </a:extLst>
          </p:cNvPr>
          <p:cNvSpPr txBox="1"/>
          <p:nvPr/>
        </p:nvSpPr>
        <p:spPr>
          <a:xfrm>
            <a:off x="6732240" y="4324454"/>
            <a:ext cx="1152128" cy="369332"/>
          </a:xfrm>
          <a:prstGeom prst="rect">
            <a:avLst/>
          </a:prstGeom>
          <a:noFill/>
        </p:spPr>
        <p:txBody>
          <a:bodyPr wrap="square" rtlCol="0">
            <a:spAutoFit/>
          </a:bodyPr>
          <a:lstStyle/>
          <a:p>
            <a:pPr eaLnBrk="0" fontAlgn="base" hangingPunct="0">
              <a:spcBef>
                <a:spcPct val="0"/>
              </a:spcBef>
              <a:spcAft>
                <a:spcPct val="0"/>
              </a:spcAft>
            </a:pPr>
            <a:r>
              <a:rPr lang="it-IT" b="1" dirty="0" err="1">
                <a:solidFill>
                  <a:prstClr val="black"/>
                </a:solidFill>
              </a:rPr>
              <a:t>Autostato</a:t>
            </a:r>
            <a:endParaRPr lang="it-IT" b="1" dirty="0">
              <a:solidFill>
                <a:prstClr val="black"/>
              </a:solidFill>
            </a:endParaRPr>
          </a:p>
        </p:txBody>
      </p:sp>
      <p:sp>
        <p:nvSpPr>
          <p:cNvPr id="21" name="CasellaDiTesto 20">
            <a:extLst>
              <a:ext uri="{FF2B5EF4-FFF2-40B4-BE49-F238E27FC236}">
                <a16:creationId xmlns:a16="http://schemas.microsoft.com/office/drawing/2014/main" id="{1116408C-FC70-4080-8552-F87BCC021333}"/>
              </a:ext>
            </a:extLst>
          </p:cNvPr>
          <p:cNvSpPr txBox="1"/>
          <p:nvPr/>
        </p:nvSpPr>
        <p:spPr>
          <a:xfrm>
            <a:off x="7334552" y="5435932"/>
            <a:ext cx="1152128" cy="369332"/>
          </a:xfrm>
          <a:prstGeom prst="rect">
            <a:avLst/>
          </a:prstGeom>
          <a:noFill/>
        </p:spPr>
        <p:txBody>
          <a:bodyPr wrap="square" rtlCol="0">
            <a:spAutoFit/>
          </a:bodyPr>
          <a:lstStyle/>
          <a:p>
            <a:pPr eaLnBrk="0" fontAlgn="base" hangingPunct="0">
              <a:spcBef>
                <a:spcPct val="0"/>
              </a:spcBef>
              <a:spcAft>
                <a:spcPct val="0"/>
              </a:spcAft>
            </a:pPr>
            <a:r>
              <a:rPr lang="it-IT" b="1" dirty="0" err="1">
                <a:solidFill>
                  <a:prstClr val="black"/>
                </a:solidFill>
              </a:rPr>
              <a:t>Autostato</a:t>
            </a:r>
            <a:endParaRPr lang="it-IT" b="1" dirty="0">
              <a:solidFill>
                <a:prstClr val="black"/>
              </a:solidFill>
            </a:endParaRPr>
          </a:p>
        </p:txBody>
      </p:sp>
      <p:sp>
        <p:nvSpPr>
          <p:cNvPr id="22" name="CasellaDiTesto 21">
            <a:extLst>
              <a:ext uri="{FF2B5EF4-FFF2-40B4-BE49-F238E27FC236}">
                <a16:creationId xmlns:a16="http://schemas.microsoft.com/office/drawing/2014/main" id="{EA40510D-1B9A-4587-B4E8-582C03437561}"/>
              </a:ext>
            </a:extLst>
          </p:cNvPr>
          <p:cNvSpPr txBox="1"/>
          <p:nvPr/>
        </p:nvSpPr>
        <p:spPr>
          <a:xfrm>
            <a:off x="7834500" y="4868070"/>
            <a:ext cx="1309500" cy="369332"/>
          </a:xfrm>
          <a:prstGeom prst="rect">
            <a:avLst/>
          </a:prstGeom>
          <a:noFill/>
        </p:spPr>
        <p:txBody>
          <a:bodyPr wrap="square" rtlCol="0">
            <a:spAutoFit/>
          </a:bodyPr>
          <a:lstStyle/>
          <a:p>
            <a:pPr eaLnBrk="0" fontAlgn="base" hangingPunct="0">
              <a:spcBef>
                <a:spcPct val="0"/>
              </a:spcBef>
              <a:spcAft>
                <a:spcPct val="0"/>
              </a:spcAft>
            </a:pPr>
            <a:r>
              <a:rPr lang="it-IT" b="1" dirty="0">
                <a:solidFill>
                  <a:prstClr val="black"/>
                </a:solidFill>
              </a:rPr>
              <a:t>Osservabile</a:t>
            </a:r>
          </a:p>
        </p:txBody>
      </p:sp>
      <p:pic>
        <p:nvPicPr>
          <p:cNvPr id="1026" name="Picture 2" descr="Risultati immagini per caso oscillazione a 2 neutrin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913" y="3931163"/>
            <a:ext cx="3186084" cy="256210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24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FF8999-550D-4051-998C-C96994A027D5}"/>
              </a:ext>
            </a:extLst>
          </p:cNvPr>
          <p:cNvSpPr>
            <a:spLocks noGrp="1"/>
          </p:cNvSpPr>
          <p:nvPr>
            <p:ph type="title"/>
          </p:nvPr>
        </p:nvSpPr>
        <p:spPr>
          <a:xfrm>
            <a:off x="1259066" y="332656"/>
            <a:ext cx="6183986" cy="864096"/>
          </a:xfrm>
        </p:spPr>
        <p:txBody>
          <a:bodyPr/>
          <a:lstStyle/>
          <a:p>
            <a:r>
              <a:rPr lang="it-IT" dirty="0"/>
              <a:t>Onde di probabilità</a:t>
            </a:r>
          </a:p>
        </p:txBody>
      </p:sp>
      <p:pic>
        <p:nvPicPr>
          <p:cNvPr id="7" name="Immagine 6">
            <a:extLst>
              <a:ext uri="{FF2B5EF4-FFF2-40B4-BE49-F238E27FC236}">
                <a16:creationId xmlns:a16="http://schemas.microsoft.com/office/drawing/2014/main" id="{2CF6A60E-5267-4BA1-AB15-3A2A611D76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510269"/>
            <a:ext cx="4336183" cy="3714508"/>
          </a:xfrm>
          <a:prstGeom prst="rect">
            <a:avLst/>
          </a:prstGeom>
          <a:ln w="38100">
            <a:solidFill>
              <a:srgbClr val="FF0000"/>
            </a:solidFill>
          </a:ln>
        </p:spPr>
      </p:pic>
      <p:pic>
        <p:nvPicPr>
          <p:cNvPr id="9" name="Immagine 8">
            <a:extLst>
              <a:ext uri="{FF2B5EF4-FFF2-40B4-BE49-F238E27FC236}">
                <a16:creationId xmlns:a16="http://schemas.microsoft.com/office/drawing/2014/main" id="{59D043E5-1EA3-4596-BBFE-F4599F2A63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510269"/>
            <a:ext cx="4318727" cy="3701766"/>
          </a:xfrm>
          <a:prstGeom prst="rect">
            <a:avLst/>
          </a:prstGeom>
          <a:ln w="38100">
            <a:solidFill>
              <a:srgbClr val="FF0000"/>
            </a:solidFill>
          </a:ln>
        </p:spPr>
      </p:pic>
      <p:sp>
        <p:nvSpPr>
          <p:cNvPr id="10" name="CasellaDiTesto 9">
            <a:extLst>
              <a:ext uri="{FF2B5EF4-FFF2-40B4-BE49-F238E27FC236}">
                <a16:creationId xmlns:a16="http://schemas.microsoft.com/office/drawing/2014/main" id="{F31F1175-E7D2-4675-9F74-EE47277DFDF4}"/>
              </a:ext>
            </a:extLst>
          </p:cNvPr>
          <p:cNvSpPr txBox="1"/>
          <p:nvPr/>
        </p:nvSpPr>
        <p:spPr>
          <a:xfrm>
            <a:off x="1763688" y="5325015"/>
            <a:ext cx="6183986" cy="1200329"/>
          </a:xfrm>
          <a:prstGeom prst="rect">
            <a:avLst/>
          </a:prstGeom>
          <a:noFill/>
        </p:spPr>
        <p:txBody>
          <a:bodyPr wrap="square" rtlCol="0">
            <a:spAutoFit/>
          </a:bodyPr>
          <a:lstStyle/>
          <a:p>
            <a:pPr eaLnBrk="0" fontAlgn="base" hangingPunct="0">
              <a:spcBef>
                <a:spcPct val="0"/>
              </a:spcBef>
              <a:spcAft>
                <a:spcPct val="0"/>
              </a:spcAft>
            </a:pPr>
            <a:r>
              <a:rPr lang="it-IT" sz="2400" b="1" dirty="0">
                <a:solidFill>
                  <a:prstClr val="black"/>
                </a:solidFill>
              </a:rPr>
              <a:t>I diversi </a:t>
            </a:r>
            <a:r>
              <a:rPr lang="it-IT" sz="2400" b="1" dirty="0" err="1">
                <a:solidFill>
                  <a:prstClr val="black"/>
                </a:solidFill>
              </a:rPr>
              <a:t>autostati</a:t>
            </a:r>
            <a:r>
              <a:rPr lang="it-IT" sz="2400" b="1" dirty="0">
                <a:solidFill>
                  <a:prstClr val="black"/>
                </a:solidFill>
              </a:rPr>
              <a:t> di massa propagano a velocità diverse ( essendo diversa la massa). </a:t>
            </a:r>
          </a:p>
          <a:p>
            <a:pPr eaLnBrk="0" fontAlgn="base" hangingPunct="0">
              <a:spcBef>
                <a:spcPct val="0"/>
              </a:spcBef>
              <a:spcAft>
                <a:spcPct val="0"/>
              </a:spcAft>
            </a:pPr>
            <a:r>
              <a:rPr lang="it-IT" sz="2400" b="1" dirty="0">
                <a:solidFill>
                  <a:prstClr val="black"/>
                </a:solidFill>
              </a:rPr>
              <a:t>Il mix di conseguenza oscillerà nel tempo</a:t>
            </a:r>
          </a:p>
        </p:txBody>
      </p:sp>
    </p:spTree>
    <p:extLst>
      <p:ext uri="{BB962C8B-B14F-4D97-AF65-F5344CB8AC3E}">
        <p14:creationId xmlns:p14="http://schemas.microsoft.com/office/powerpoint/2010/main" val="1579737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9B562-9A6F-45B4-BAE7-B03EC5A14F9B}"/>
              </a:ext>
            </a:extLst>
          </p:cNvPr>
          <p:cNvSpPr>
            <a:spLocks noGrp="1"/>
          </p:cNvSpPr>
          <p:nvPr>
            <p:ph type="title"/>
          </p:nvPr>
        </p:nvSpPr>
        <p:spPr>
          <a:xfrm>
            <a:off x="1115616" y="17929"/>
            <a:ext cx="6120680" cy="1034807"/>
          </a:xfrm>
        </p:spPr>
        <p:txBody>
          <a:bodyPr/>
          <a:lstStyle/>
          <a:p>
            <a:r>
              <a:rPr lang="it-IT" sz="4000" dirty="0"/>
              <a:t>Neutrini in crisi di identità</a:t>
            </a:r>
            <a:endParaRPr lang="it-IT" sz="2400" dirty="0"/>
          </a:p>
        </p:txBody>
      </p:sp>
      <p:pic>
        <p:nvPicPr>
          <p:cNvPr id="3" name="Immagine 2">
            <a:extLst>
              <a:ext uri="{FF2B5EF4-FFF2-40B4-BE49-F238E27FC236}">
                <a16:creationId xmlns:a16="http://schemas.microsoft.com/office/drawing/2014/main" id="{3F3EF609-9C75-4BC8-9255-4580BFDE89CC}"/>
              </a:ext>
            </a:extLst>
          </p:cNvPr>
          <p:cNvPicPr>
            <a:picLocks noChangeAspect="1"/>
          </p:cNvPicPr>
          <p:nvPr/>
        </p:nvPicPr>
        <p:blipFill>
          <a:blip r:embed="rId2"/>
          <a:stretch>
            <a:fillRect/>
          </a:stretch>
        </p:blipFill>
        <p:spPr>
          <a:xfrm>
            <a:off x="494541" y="3428999"/>
            <a:ext cx="3440013" cy="2280458"/>
          </a:xfrm>
          <a:prstGeom prst="rect">
            <a:avLst/>
          </a:prstGeom>
          <a:ln w="38100">
            <a:solidFill>
              <a:schemeClr val="tx1"/>
            </a:solidFill>
          </a:ln>
        </p:spPr>
      </p:pic>
      <p:pic>
        <p:nvPicPr>
          <p:cNvPr id="5" name="Immagine 4">
            <a:extLst>
              <a:ext uri="{FF2B5EF4-FFF2-40B4-BE49-F238E27FC236}">
                <a16:creationId xmlns:a16="http://schemas.microsoft.com/office/drawing/2014/main" id="{FED79B49-D9CB-4315-BEC7-E447D3BC2CAD}"/>
              </a:ext>
            </a:extLst>
          </p:cNvPr>
          <p:cNvPicPr>
            <a:picLocks noChangeAspect="1"/>
          </p:cNvPicPr>
          <p:nvPr/>
        </p:nvPicPr>
        <p:blipFill>
          <a:blip r:embed="rId3"/>
          <a:stretch>
            <a:fillRect/>
          </a:stretch>
        </p:blipFill>
        <p:spPr>
          <a:xfrm>
            <a:off x="238135" y="1197024"/>
            <a:ext cx="4022350" cy="2087687"/>
          </a:xfrm>
          <a:prstGeom prst="rect">
            <a:avLst/>
          </a:prstGeom>
          <a:ln w="38100">
            <a:solidFill>
              <a:schemeClr val="tx1"/>
            </a:solidFill>
          </a:ln>
        </p:spPr>
      </p:pic>
      <p:sp>
        <p:nvSpPr>
          <p:cNvPr id="6" name="CasellaDiTesto 5">
            <a:extLst>
              <a:ext uri="{FF2B5EF4-FFF2-40B4-BE49-F238E27FC236}">
                <a16:creationId xmlns:a16="http://schemas.microsoft.com/office/drawing/2014/main" id="{985C051E-A20C-4A64-8743-16288A66D474}"/>
              </a:ext>
            </a:extLst>
          </p:cNvPr>
          <p:cNvSpPr txBox="1"/>
          <p:nvPr/>
        </p:nvSpPr>
        <p:spPr>
          <a:xfrm>
            <a:off x="4190960" y="909734"/>
            <a:ext cx="4940859" cy="5324535"/>
          </a:xfrm>
          <a:prstGeom prst="rect">
            <a:avLst/>
          </a:prstGeom>
          <a:noFill/>
        </p:spPr>
        <p:txBody>
          <a:bodyPr wrap="square" rtlCol="0">
            <a:spAutoFit/>
          </a:bodyPr>
          <a:lstStyle/>
          <a:p>
            <a:pPr eaLnBrk="0" fontAlgn="base" hangingPunct="0">
              <a:spcBef>
                <a:spcPct val="0"/>
              </a:spcBef>
              <a:spcAft>
                <a:spcPct val="0"/>
              </a:spcAft>
            </a:pPr>
            <a:endParaRPr lang="it-IT" sz="2000" b="1" dirty="0">
              <a:solidFill>
                <a:prstClr val="black"/>
              </a:solidFill>
            </a:endParaRPr>
          </a:p>
          <a:p>
            <a:pPr marL="342900" indent="-342900" eaLnBrk="0" fontAlgn="base" hangingPunct="0">
              <a:spcBef>
                <a:spcPct val="0"/>
              </a:spcBef>
              <a:spcAft>
                <a:spcPct val="0"/>
              </a:spcAft>
              <a:buFont typeface="Arial" panose="020B0604020202020204" pitchFamily="34" charset="0"/>
              <a:buChar char="•"/>
            </a:pPr>
            <a:r>
              <a:rPr lang="it-IT" sz="2000" b="1" dirty="0">
                <a:solidFill>
                  <a:prstClr val="black"/>
                </a:solidFill>
              </a:rPr>
              <a:t>Ogni neutrino è la combinazione lineare di due diversi </a:t>
            </a:r>
            <a:r>
              <a:rPr lang="it-IT" sz="2000" b="1" dirty="0" err="1">
                <a:solidFill>
                  <a:prstClr val="black"/>
                </a:solidFill>
              </a:rPr>
              <a:t>autostati</a:t>
            </a:r>
            <a:r>
              <a:rPr lang="it-IT" sz="2000" b="1" dirty="0">
                <a:solidFill>
                  <a:prstClr val="black"/>
                </a:solidFill>
              </a:rPr>
              <a:t> di massa con percentuali diverse (MIXING)</a:t>
            </a:r>
          </a:p>
          <a:p>
            <a:pPr eaLnBrk="0" fontAlgn="base" hangingPunct="0">
              <a:spcBef>
                <a:spcPct val="0"/>
              </a:spcBef>
              <a:spcAft>
                <a:spcPct val="0"/>
              </a:spcAft>
            </a:pPr>
            <a:endParaRPr lang="it-IT" sz="2000" b="1" dirty="0">
              <a:solidFill>
                <a:prstClr val="black"/>
              </a:solidFill>
            </a:endParaRPr>
          </a:p>
          <a:p>
            <a:pPr marL="342900" indent="-342900" eaLnBrk="0" fontAlgn="base" hangingPunct="0">
              <a:spcBef>
                <a:spcPct val="0"/>
              </a:spcBef>
              <a:spcAft>
                <a:spcPct val="0"/>
              </a:spcAft>
              <a:buFont typeface="Arial" panose="020B0604020202020204" pitchFamily="34" charset="0"/>
              <a:buChar char="•"/>
            </a:pPr>
            <a:r>
              <a:rPr lang="it-IT" sz="2000" b="1" dirty="0">
                <a:solidFill>
                  <a:prstClr val="black"/>
                </a:solidFill>
              </a:rPr>
              <a:t>I due </a:t>
            </a:r>
            <a:r>
              <a:rPr lang="it-IT" sz="2000" b="1" dirty="0" err="1">
                <a:solidFill>
                  <a:prstClr val="black"/>
                </a:solidFill>
              </a:rPr>
              <a:t>autostati</a:t>
            </a:r>
            <a:r>
              <a:rPr lang="it-IT" sz="2000" b="1" dirty="0">
                <a:solidFill>
                  <a:prstClr val="black"/>
                </a:solidFill>
              </a:rPr>
              <a:t> hanno massa diversa e quindi propagano a velocità diversa</a:t>
            </a:r>
          </a:p>
          <a:p>
            <a:pPr eaLnBrk="0" fontAlgn="base" hangingPunct="0">
              <a:spcBef>
                <a:spcPct val="0"/>
              </a:spcBef>
              <a:spcAft>
                <a:spcPct val="0"/>
              </a:spcAft>
            </a:pPr>
            <a:endParaRPr lang="it-IT" sz="2000" b="1" dirty="0">
              <a:solidFill>
                <a:prstClr val="black"/>
              </a:solidFill>
            </a:endParaRPr>
          </a:p>
          <a:p>
            <a:pPr marL="342900" indent="-342900" eaLnBrk="0" fontAlgn="base" hangingPunct="0">
              <a:spcBef>
                <a:spcPct val="0"/>
              </a:spcBef>
              <a:spcAft>
                <a:spcPct val="0"/>
              </a:spcAft>
              <a:buFont typeface="Arial" panose="020B0604020202020204" pitchFamily="34" charset="0"/>
              <a:buChar char="•"/>
            </a:pPr>
            <a:r>
              <a:rPr lang="it-IT" sz="2000" b="1" dirty="0">
                <a:solidFill>
                  <a:prstClr val="black"/>
                </a:solidFill>
              </a:rPr>
              <a:t>Durante la propagazione di un neutrino in mixing può quindi cambiare provocando la mutazione di un neutrino da un </a:t>
            </a:r>
            <a:r>
              <a:rPr lang="it-IT" sz="2000" b="1" dirty="0" err="1">
                <a:solidFill>
                  <a:prstClr val="black"/>
                </a:solidFill>
              </a:rPr>
              <a:t>flavour</a:t>
            </a:r>
            <a:r>
              <a:rPr lang="it-IT" sz="2000" b="1" dirty="0">
                <a:solidFill>
                  <a:prstClr val="black"/>
                </a:solidFill>
              </a:rPr>
              <a:t> all’altro</a:t>
            </a:r>
          </a:p>
          <a:p>
            <a:pPr marL="342900" indent="-342900" eaLnBrk="0" fontAlgn="base" hangingPunct="0">
              <a:spcBef>
                <a:spcPct val="0"/>
              </a:spcBef>
              <a:spcAft>
                <a:spcPct val="0"/>
              </a:spcAft>
              <a:buFont typeface="Arial" panose="020B0604020202020204" pitchFamily="34" charset="0"/>
              <a:buChar char="•"/>
            </a:pPr>
            <a:endParaRPr lang="it-IT" sz="2000" b="1" dirty="0">
              <a:solidFill>
                <a:prstClr val="black"/>
              </a:solidFill>
            </a:endParaRPr>
          </a:p>
          <a:p>
            <a:pPr marL="342900" indent="-342900" eaLnBrk="0" fontAlgn="base" hangingPunct="0">
              <a:spcBef>
                <a:spcPct val="0"/>
              </a:spcBef>
              <a:spcAft>
                <a:spcPct val="0"/>
              </a:spcAft>
              <a:buFont typeface="Arial" panose="020B0604020202020204" pitchFamily="34" charset="0"/>
              <a:buChar char="•"/>
            </a:pPr>
            <a:r>
              <a:rPr lang="it-IT" sz="2000" b="1" dirty="0">
                <a:solidFill>
                  <a:prstClr val="black"/>
                </a:solidFill>
              </a:rPr>
              <a:t>La teoria è stata successivamente ampliata: gli </a:t>
            </a:r>
            <a:r>
              <a:rPr lang="it-IT" sz="2000" b="1" dirty="0" err="1">
                <a:solidFill>
                  <a:prstClr val="black"/>
                </a:solidFill>
              </a:rPr>
              <a:t>autostati</a:t>
            </a:r>
            <a:r>
              <a:rPr lang="it-IT" sz="2000" b="1" dirty="0">
                <a:solidFill>
                  <a:prstClr val="black"/>
                </a:solidFill>
              </a:rPr>
              <a:t> di massa sono 3 che con  diverso mixing danno origine ai tre </a:t>
            </a:r>
            <a:r>
              <a:rPr lang="it-IT" sz="2000" b="1" dirty="0" err="1">
                <a:solidFill>
                  <a:prstClr val="black"/>
                </a:solidFill>
              </a:rPr>
              <a:t>flavour</a:t>
            </a:r>
            <a:r>
              <a:rPr lang="it-IT" sz="2000" b="1" dirty="0">
                <a:solidFill>
                  <a:prstClr val="black"/>
                </a:solidFill>
              </a:rPr>
              <a:t> di neutrino  3</a:t>
            </a:r>
          </a:p>
        </p:txBody>
      </p:sp>
      <p:sp>
        <p:nvSpPr>
          <p:cNvPr id="7" name="CasellaDiTesto 6">
            <a:extLst>
              <a:ext uri="{FF2B5EF4-FFF2-40B4-BE49-F238E27FC236}">
                <a16:creationId xmlns:a16="http://schemas.microsoft.com/office/drawing/2014/main" id="{CB3D5342-C4DA-43A1-A30E-25C2419F8B1C}"/>
              </a:ext>
            </a:extLst>
          </p:cNvPr>
          <p:cNvSpPr txBox="1"/>
          <p:nvPr/>
        </p:nvSpPr>
        <p:spPr>
          <a:xfrm>
            <a:off x="2494726" y="6091267"/>
            <a:ext cx="5106507" cy="400110"/>
          </a:xfrm>
          <a:prstGeom prst="rect">
            <a:avLst/>
          </a:prstGeom>
          <a:noFill/>
        </p:spPr>
        <p:txBody>
          <a:bodyPr wrap="square" rtlCol="0">
            <a:spAutoFit/>
          </a:bodyPr>
          <a:lstStyle/>
          <a:p>
            <a:pPr eaLnBrk="0" fontAlgn="base" hangingPunct="0">
              <a:spcBef>
                <a:spcPct val="0"/>
              </a:spcBef>
              <a:spcAft>
                <a:spcPct val="0"/>
              </a:spcAft>
            </a:pPr>
            <a:r>
              <a:rPr lang="it-IT" sz="2000" b="1" dirty="0">
                <a:solidFill>
                  <a:srgbClr val="FF0000"/>
                </a:solidFill>
              </a:rPr>
              <a:t>PONTECORVO – MAKI – NAKAWA - SAKATA </a:t>
            </a:r>
          </a:p>
        </p:txBody>
      </p:sp>
      <p:sp>
        <p:nvSpPr>
          <p:cNvPr id="8" name="Rettangolo 7"/>
          <p:cNvSpPr/>
          <p:nvPr/>
        </p:nvSpPr>
        <p:spPr>
          <a:xfrm>
            <a:off x="1331640" y="2924944"/>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13" name="Rettangolo 12"/>
          <p:cNvSpPr/>
          <p:nvPr/>
        </p:nvSpPr>
        <p:spPr>
          <a:xfrm>
            <a:off x="3203848" y="2924944"/>
            <a:ext cx="14401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428026" y="2877912"/>
            <a:ext cx="477085" cy="338554"/>
          </a:xfrm>
          <a:prstGeom prst="rect">
            <a:avLst/>
          </a:prstGeom>
          <a:solidFill>
            <a:schemeClr val="bg1"/>
          </a:solidFill>
        </p:spPr>
        <p:txBody>
          <a:bodyPr wrap="square" rtlCol="0">
            <a:spAutoFit/>
          </a:bodyPr>
          <a:lstStyle/>
          <a:p>
            <a:r>
              <a:rPr lang="el-GR" sz="1600" dirty="0"/>
              <a:t>ν</a:t>
            </a:r>
            <a:r>
              <a:rPr lang="it-IT" sz="1600" baseline="-25000" dirty="0"/>
              <a:t>e</a:t>
            </a:r>
          </a:p>
        </p:txBody>
      </p:sp>
      <p:sp>
        <p:nvSpPr>
          <p:cNvPr id="12" name="CasellaDiTesto 11"/>
          <p:cNvSpPr txBox="1"/>
          <p:nvPr/>
        </p:nvSpPr>
        <p:spPr>
          <a:xfrm>
            <a:off x="3277760" y="2863679"/>
            <a:ext cx="648072" cy="338554"/>
          </a:xfrm>
          <a:prstGeom prst="rect">
            <a:avLst/>
          </a:prstGeom>
          <a:solidFill>
            <a:schemeClr val="bg1"/>
          </a:solidFill>
        </p:spPr>
        <p:txBody>
          <a:bodyPr wrap="square" rtlCol="0">
            <a:spAutoFit/>
          </a:bodyPr>
          <a:lstStyle/>
          <a:p>
            <a:r>
              <a:rPr lang="el-GR" sz="1600" dirty="0"/>
              <a:t>ν</a:t>
            </a:r>
            <a:r>
              <a:rPr lang="it-IT" sz="1600" baseline="-25000" dirty="0"/>
              <a:t>e</a:t>
            </a:r>
          </a:p>
        </p:txBody>
      </p:sp>
    </p:spTree>
    <p:extLst>
      <p:ext uri="{BB962C8B-B14F-4D97-AF65-F5344CB8AC3E}">
        <p14:creationId xmlns:p14="http://schemas.microsoft.com/office/powerpoint/2010/main" val="1891257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260648"/>
            <a:ext cx="6192688" cy="1035496"/>
          </a:xfrm>
        </p:spPr>
        <p:txBody>
          <a:bodyPr/>
          <a:lstStyle/>
          <a:p>
            <a:r>
              <a:rPr lang="it-IT" dirty="0"/>
              <a:t>La radioattività</a:t>
            </a:r>
          </a:p>
        </p:txBody>
      </p:sp>
      <p:sp>
        <p:nvSpPr>
          <p:cNvPr id="3" name="Segnaposto contenuto 2"/>
          <p:cNvSpPr>
            <a:spLocks noGrp="1"/>
          </p:cNvSpPr>
          <p:nvPr>
            <p:ph idx="1"/>
          </p:nvPr>
        </p:nvSpPr>
        <p:spPr>
          <a:xfrm>
            <a:off x="107504" y="1340768"/>
            <a:ext cx="8856984" cy="1392706"/>
          </a:xfrm>
        </p:spPr>
        <p:txBody>
          <a:bodyPr/>
          <a:lstStyle/>
          <a:p>
            <a:pPr>
              <a:buNone/>
            </a:pPr>
            <a:r>
              <a:rPr lang="it-IT" b="1" dirty="0">
                <a:solidFill>
                  <a:schemeClr val="tx1"/>
                </a:solidFill>
                <a:latin typeface="Calibri" pitchFamily="34" charset="0"/>
              </a:rPr>
              <a:t>    </a:t>
            </a:r>
            <a:r>
              <a:rPr lang="it-IT" sz="2800" b="1" dirty="0">
                <a:solidFill>
                  <a:schemeClr val="tx1"/>
                </a:solidFill>
                <a:latin typeface="Calibri" pitchFamily="34" charset="0"/>
              </a:rPr>
              <a:t>Insieme di processi fisico-nucleari attraverso i quali alcuni nuclei atomici si trasformano spontaneamente in nuclei di diversa natura, emettendo energia</a:t>
            </a:r>
          </a:p>
        </p:txBody>
      </p:sp>
      <p:pic>
        <p:nvPicPr>
          <p:cNvPr id="4" name="Immagine 3" descr="U238scheme.jpg"/>
          <p:cNvPicPr>
            <a:picLocks noChangeAspect="1"/>
          </p:cNvPicPr>
          <p:nvPr/>
        </p:nvPicPr>
        <p:blipFill>
          <a:blip r:embed="rId2" cstate="print"/>
          <a:stretch>
            <a:fillRect/>
          </a:stretch>
        </p:blipFill>
        <p:spPr>
          <a:xfrm>
            <a:off x="755576" y="2995257"/>
            <a:ext cx="4289484" cy="2651681"/>
          </a:xfrm>
          <a:prstGeom prst="rect">
            <a:avLst/>
          </a:prstGeom>
          <a:ln w="38100">
            <a:solidFill>
              <a:srgbClr val="FF0000"/>
            </a:solidFill>
          </a:ln>
        </p:spPr>
      </p:pic>
      <p:pic>
        <p:nvPicPr>
          <p:cNvPr id="5" name="Immagine 4" descr="220px-Radioactive.svg.png"/>
          <p:cNvPicPr>
            <a:picLocks noChangeAspect="1"/>
          </p:cNvPicPr>
          <p:nvPr/>
        </p:nvPicPr>
        <p:blipFill>
          <a:blip r:embed="rId3" cstate="print"/>
          <a:stretch>
            <a:fillRect/>
          </a:stretch>
        </p:blipFill>
        <p:spPr>
          <a:xfrm>
            <a:off x="6617179" y="2229815"/>
            <a:ext cx="1723715" cy="1512168"/>
          </a:xfrm>
          <a:prstGeom prst="rect">
            <a:avLst/>
          </a:prstGeom>
        </p:spPr>
      </p:pic>
      <p:sp>
        <p:nvSpPr>
          <p:cNvPr id="6" name="CasellaDiTesto 5"/>
          <p:cNvSpPr txBox="1"/>
          <p:nvPr/>
        </p:nvSpPr>
        <p:spPr>
          <a:xfrm>
            <a:off x="1907704" y="5733256"/>
            <a:ext cx="4320480" cy="369332"/>
          </a:xfrm>
          <a:prstGeom prst="rect">
            <a:avLst/>
          </a:prstGeom>
          <a:noFill/>
        </p:spPr>
        <p:txBody>
          <a:bodyPr wrap="square" rtlCol="0">
            <a:spAutoFit/>
          </a:bodyPr>
          <a:lstStyle/>
          <a:p>
            <a:r>
              <a:rPr lang="it-IT" b="1" dirty="0"/>
              <a:t>Catena di decadimento dell’uranio</a:t>
            </a:r>
          </a:p>
        </p:txBody>
      </p:sp>
      <p:pic>
        <p:nvPicPr>
          <p:cNvPr id="8" name="Immagine 7" descr="maxresdefault.jpg"/>
          <p:cNvPicPr>
            <a:picLocks noChangeAspect="1"/>
          </p:cNvPicPr>
          <p:nvPr/>
        </p:nvPicPr>
        <p:blipFill>
          <a:blip r:embed="rId4" cstate="print"/>
          <a:stretch>
            <a:fillRect/>
          </a:stretch>
        </p:blipFill>
        <p:spPr>
          <a:xfrm>
            <a:off x="6203631" y="4096616"/>
            <a:ext cx="2520280" cy="1417658"/>
          </a:xfrm>
          <a:prstGeom prst="rect">
            <a:avLst/>
          </a:prstGeom>
          <a:ln w="38100">
            <a:solidFill>
              <a:srgbClr val="FF0000"/>
            </a:solidFill>
          </a:ln>
        </p:spPr>
      </p:pic>
    </p:spTree>
    <p:extLst>
      <p:ext uri="{BB962C8B-B14F-4D97-AF65-F5344CB8AC3E}">
        <p14:creationId xmlns:p14="http://schemas.microsoft.com/office/powerpoint/2010/main" val="27244643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A496DF-F21C-43B6-9677-A3033173CE9F}"/>
              </a:ext>
            </a:extLst>
          </p:cNvPr>
          <p:cNvSpPr>
            <a:spLocks noGrp="1"/>
          </p:cNvSpPr>
          <p:nvPr>
            <p:ph type="title"/>
          </p:nvPr>
        </p:nvSpPr>
        <p:spPr>
          <a:xfrm>
            <a:off x="1043608" y="267254"/>
            <a:ext cx="6192837" cy="769316"/>
          </a:xfrm>
        </p:spPr>
        <p:txBody>
          <a:bodyPr/>
          <a:lstStyle/>
          <a:p>
            <a:r>
              <a:rPr lang="it-IT" dirty="0"/>
              <a:t>Probabilità di oscillazione </a:t>
            </a:r>
          </a:p>
        </p:txBody>
      </p:sp>
      <p:pic>
        <p:nvPicPr>
          <p:cNvPr id="6" name="Immagine 5">
            <a:extLst>
              <a:ext uri="{FF2B5EF4-FFF2-40B4-BE49-F238E27FC236}">
                <a16:creationId xmlns:a16="http://schemas.microsoft.com/office/drawing/2014/main" id="{CC077BAB-9A94-404D-99F6-3B90B3D2A105}"/>
              </a:ext>
            </a:extLst>
          </p:cNvPr>
          <p:cNvPicPr>
            <a:picLocks noChangeAspect="1"/>
          </p:cNvPicPr>
          <p:nvPr/>
        </p:nvPicPr>
        <p:blipFill>
          <a:blip r:embed="rId2"/>
          <a:stretch>
            <a:fillRect/>
          </a:stretch>
        </p:blipFill>
        <p:spPr>
          <a:xfrm>
            <a:off x="1763688" y="3861048"/>
            <a:ext cx="6048672" cy="2037739"/>
          </a:xfrm>
          <a:prstGeom prst="rect">
            <a:avLst/>
          </a:prstGeom>
          <a:ln w="38100">
            <a:solidFill>
              <a:schemeClr val="tx1"/>
            </a:solidFill>
          </a:ln>
        </p:spPr>
      </p:pic>
      <p:pic>
        <p:nvPicPr>
          <p:cNvPr id="9" name="Immagine 8">
            <a:extLst>
              <a:ext uri="{FF2B5EF4-FFF2-40B4-BE49-F238E27FC236}">
                <a16:creationId xmlns:a16="http://schemas.microsoft.com/office/drawing/2014/main" id="{62532663-B99C-46C7-A564-B01149481F04}"/>
              </a:ext>
            </a:extLst>
          </p:cNvPr>
          <p:cNvPicPr>
            <a:picLocks noChangeAspect="1"/>
          </p:cNvPicPr>
          <p:nvPr/>
        </p:nvPicPr>
        <p:blipFill>
          <a:blip r:embed="rId3"/>
          <a:stretch>
            <a:fillRect/>
          </a:stretch>
        </p:blipFill>
        <p:spPr>
          <a:xfrm>
            <a:off x="107504" y="1368275"/>
            <a:ext cx="8856984" cy="2266192"/>
          </a:xfrm>
          <a:prstGeom prst="rect">
            <a:avLst/>
          </a:prstGeom>
          <a:ln w="38100">
            <a:solidFill>
              <a:schemeClr val="tx1"/>
            </a:solidFill>
          </a:ln>
        </p:spPr>
      </p:pic>
    </p:spTree>
    <p:extLst>
      <p:ext uri="{BB962C8B-B14F-4D97-AF65-F5344CB8AC3E}">
        <p14:creationId xmlns:p14="http://schemas.microsoft.com/office/powerpoint/2010/main" val="21411098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85DA72-20E3-4A98-893C-C6FCB4C61840}"/>
              </a:ext>
            </a:extLst>
          </p:cNvPr>
          <p:cNvSpPr>
            <a:spLocks noGrp="1"/>
          </p:cNvSpPr>
          <p:nvPr>
            <p:ph type="title"/>
          </p:nvPr>
        </p:nvSpPr>
        <p:spPr>
          <a:xfrm>
            <a:off x="1043608" y="116632"/>
            <a:ext cx="6192688" cy="617734"/>
          </a:xfrm>
        </p:spPr>
        <p:txBody>
          <a:bodyPr/>
          <a:lstStyle/>
          <a:p>
            <a:r>
              <a:rPr lang="it-IT" dirty="0"/>
              <a:t>Con 3 neutrini ….</a:t>
            </a:r>
          </a:p>
        </p:txBody>
      </p:sp>
      <p:pic>
        <p:nvPicPr>
          <p:cNvPr id="7" name="Immagine 6">
            <a:extLst>
              <a:ext uri="{FF2B5EF4-FFF2-40B4-BE49-F238E27FC236}">
                <a16:creationId xmlns:a16="http://schemas.microsoft.com/office/drawing/2014/main" id="{FA6401C6-2107-4859-9E9A-1F3DD0775D09}"/>
              </a:ext>
            </a:extLst>
          </p:cNvPr>
          <p:cNvPicPr>
            <a:picLocks noChangeAspect="1"/>
          </p:cNvPicPr>
          <p:nvPr/>
        </p:nvPicPr>
        <p:blipFill>
          <a:blip r:embed="rId3"/>
          <a:stretch>
            <a:fillRect/>
          </a:stretch>
        </p:blipFill>
        <p:spPr>
          <a:xfrm>
            <a:off x="2692152" y="844234"/>
            <a:ext cx="2895600" cy="323850"/>
          </a:xfrm>
          <a:prstGeom prst="rect">
            <a:avLst/>
          </a:prstGeom>
        </p:spPr>
      </p:pic>
      <p:pic>
        <p:nvPicPr>
          <p:cNvPr id="8" name="Immagine 7">
            <a:extLst>
              <a:ext uri="{FF2B5EF4-FFF2-40B4-BE49-F238E27FC236}">
                <a16:creationId xmlns:a16="http://schemas.microsoft.com/office/drawing/2014/main" id="{500EB9AD-9975-4AB9-82BD-9D93FDE8A229}"/>
              </a:ext>
            </a:extLst>
          </p:cNvPr>
          <p:cNvPicPr>
            <a:picLocks noChangeAspect="1"/>
          </p:cNvPicPr>
          <p:nvPr/>
        </p:nvPicPr>
        <p:blipFill>
          <a:blip r:embed="rId4"/>
          <a:stretch>
            <a:fillRect/>
          </a:stretch>
        </p:blipFill>
        <p:spPr>
          <a:xfrm>
            <a:off x="3320802" y="1256356"/>
            <a:ext cx="1638300" cy="257175"/>
          </a:xfrm>
          <a:prstGeom prst="rect">
            <a:avLst/>
          </a:prstGeom>
        </p:spPr>
      </p:pic>
      <p:pic>
        <p:nvPicPr>
          <p:cNvPr id="13" name="Immagine 12">
            <a:extLst>
              <a:ext uri="{FF2B5EF4-FFF2-40B4-BE49-F238E27FC236}">
                <a16:creationId xmlns:a16="http://schemas.microsoft.com/office/drawing/2014/main" id="{44EA1155-6881-46B5-96F5-29BBCE6F7258}"/>
              </a:ext>
            </a:extLst>
          </p:cNvPr>
          <p:cNvPicPr>
            <a:picLocks noChangeAspect="1"/>
          </p:cNvPicPr>
          <p:nvPr/>
        </p:nvPicPr>
        <p:blipFill>
          <a:blip r:embed="rId5"/>
          <a:stretch>
            <a:fillRect/>
          </a:stretch>
        </p:blipFill>
        <p:spPr>
          <a:xfrm>
            <a:off x="0" y="2060411"/>
            <a:ext cx="9144000" cy="3744859"/>
          </a:xfrm>
          <a:prstGeom prst="rect">
            <a:avLst/>
          </a:prstGeom>
          <a:ln w="38100">
            <a:solidFill>
              <a:srgbClr val="FF0000"/>
            </a:solidFill>
          </a:ln>
        </p:spPr>
      </p:pic>
      <p:sp>
        <p:nvSpPr>
          <p:cNvPr id="14" name="CasellaDiTesto 13">
            <a:extLst>
              <a:ext uri="{FF2B5EF4-FFF2-40B4-BE49-F238E27FC236}">
                <a16:creationId xmlns:a16="http://schemas.microsoft.com/office/drawing/2014/main" id="{7DBBBEDF-3D49-48FB-89E9-718C60CF5CBB}"/>
              </a:ext>
            </a:extLst>
          </p:cNvPr>
          <p:cNvSpPr txBox="1"/>
          <p:nvPr/>
        </p:nvSpPr>
        <p:spPr>
          <a:xfrm>
            <a:off x="764890" y="1525361"/>
            <a:ext cx="8388424" cy="523220"/>
          </a:xfrm>
          <a:prstGeom prst="rect">
            <a:avLst/>
          </a:prstGeom>
          <a:noFill/>
        </p:spPr>
        <p:txBody>
          <a:bodyPr wrap="square" rtlCol="0">
            <a:spAutoFit/>
          </a:bodyPr>
          <a:lstStyle/>
          <a:p>
            <a:pPr eaLnBrk="0" fontAlgn="base" hangingPunct="0">
              <a:spcBef>
                <a:spcPct val="0"/>
              </a:spcBef>
              <a:spcAft>
                <a:spcPct val="0"/>
              </a:spcAft>
            </a:pPr>
            <a:r>
              <a:rPr lang="it-IT" sz="2800" b="1" dirty="0">
                <a:solidFill>
                  <a:srgbClr val="FF0000"/>
                </a:solidFill>
              </a:rPr>
              <a:t>Probabilità di sopravvivenza di </a:t>
            </a:r>
            <a:r>
              <a:rPr lang="it-IT" sz="2800" b="1" dirty="0">
                <a:solidFill>
                  <a:srgbClr val="FF0000"/>
                </a:solidFill>
                <a:sym typeface="Symbol" panose="05050102010706020507" pitchFamily="18" charset="2"/>
              </a:rPr>
              <a:t>e in funzione di L/E</a:t>
            </a:r>
            <a:endParaRPr lang="it-IT" sz="2800" b="1" dirty="0">
              <a:solidFill>
                <a:srgbClr val="FF0000"/>
              </a:solidFill>
            </a:endParaRPr>
          </a:p>
        </p:txBody>
      </p:sp>
    </p:spTree>
    <p:extLst>
      <p:ext uri="{BB962C8B-B14F-4D97-AF65-F5344CB8AC3E}">
        <p14:creationId xmlns:p14="http://schemas.microsoft.com/office/powerpoint/2010/main" val="1477316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5337D9A0-7FC3-4741-8438-FF0CC246D32E}"/>
              </a:ext>
            </a:extLst>
          </p:cNvPr>
          <p:cNvSpPr>
            <a:spLocks noGrp="1"/>
          </p:cNvSpPr>
          <p:nvPr>
            <p:ph type="ctrTitle"/>
          </p:nvPr>
        </p:nvSpPr>
        <p:spPr>
          <a:xfrm>
            <a:off x="539552" y="1259967"/>
            <a:ext cx="7772400" cy="1470025"/>
          </a:xfrm>
        </p:spPr>
        <p:txBody>
          <a:bodyPr/>
          <a:lstStyle/>
          <a:p>
            <a:r>
              <a:rPr lang="it-IT" dirty="0"/>
              <a:t>VEDERE L’OSCILLAZIONE DEI NEUTRINI: SUPERKAMIOKANDE</a:t>
            </a:r>
          </a:p>
        </p:txBody>
      </p:sp>
      <p:sp>
        <p:nvSpPr>
          <p:cNvPr id="5" name="Sottotitolo 4">
            <a:extLst>
              <a:ext uri="{FF2B5EF4-FFF2-40B4-BE49-F238E27FC236}">
                <a16:creationId xmlns:a16="http://schemas.microsoft.com/office/drawing/2014/main" id="{C89D05DB-8B86-4182-8C06-220793816A2C}"/>
              </a:ext>
            </a:extLst>
          </p:cNvPr>
          <p:cNvSpPr>
            <a:spLocks noGrp="1"/>
          </p:cNvSpPr>
          <p:nvPr>
            <p:ph type="subTitle" idx="1"/>
          </p:nvPr>
        </p:nvSpPr>
        <p:spPr>
          <a:xfrm>
            <a:off x="3851920" y="3789040"/>
            <a:ext cx="4964088" cy="720080"/>
          </a:xfrm>
        </p:spPr>
        <p:txBody>
          <a:bodyPr/>
          <a:lstStyle/>
          <a:p>
            <a:r>
              <a:rPr lang="it-IT" sz="3600" dirty="0">
                <a:solidFill>
                  <a:srgbClr val="FF0000"/>
                </a:solidFill>
              </a:rPr>
              <a:t>Marco </a:t>
            </a:r>
            <a:r>
              <a:rPr lang="it-IT" sz="3600" dirty="0" err="1">
                <a:solidFill>
                  <a:srgbClr val="FF0000"/>
                </a:solidFill>
              </a:rPr>
              <a:t>Lin</a:t>
            </a:r>
            <a:r>
              <a:rPr lang="it-IT" sz="3600" dirty="0">
                <a:solidFill>
                  <a:srgbClr val="FF0000"/>
                </a:solidFill>
              </a:rPr>
              <a:t> 5^B</a:t>
            </a:r>
          </a:p>
        </p:txBody>
      </p:sp>
      <p:pic>
        <p:nvPicPr>
          <p:cNvPr id="3" name="Immagine 2">
            <a:extLst>
              <a:ext uri="{FF2B5EF4-FFF2-40B4-BE49-F238E27FC236}">
                <a16:creationId xmlns:a16="http://schemas.microsoft.com/office/drawing/2014/main" id="{4274748D-339F-46BD-B8C5-48F429CE5672}"/>
              </a:ext>
            </a:extLst>
          </p:cNvPr>
          <p:cNvPicPr>
            <a:picLocks noChangeAspect="1"/>
          </p:cNvPicPr>
          <p:nvPr/>
        </p:nvPicPr>
        <p:blipFill>
          <a:blip r:embed="rId2"/>
          <a:stretch>
            <a:fillRect/>
          </a:stretch>
        </p:blipFill>
        <p:spPr>
          <a:xfrm>
            <a:off x="657314" y="3140968"/>
            <a:ext cx="3194606" cy="2489076"/>
          </a:xfrm>
          <a:prstGeom prst="rect">
            <a:avLst/>
          </a:prstGeom>
          <a:ln w="38100">
            <a:solidFill>
              <a:srgbClr val="FF0000"/>
            </a:solidFill>
          </a:ln>
        </p:spPr>
      </p:pic>
    </p:spTree>
    <p:extLst>
      <p:ext uri="{BB962C8B-B14F-4D97-AF65-F5344CB8AC3E}">
        <p14:creationId xmlns:p14="http://schemas.microsoft.com/office/powerpoint/2010/main" val="1253297206"/>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0"/>
            <a:ext cx="6192688" cy="692696"/>
          </a:xfrm>
        </p:spPr>
        <p:txBody>
          <a:bodyPr/>
          <a:lstStyle/>
          <a:p>
            <a:r>
              <a:rPr lang="it-IT" dirty="0" err="1"/>
              <a:t>Kamiokande</a:t>
            </a:r>
            <a:endParaRPr lang="it-IT" dirty="0"/>
          </a:p>
        </p:txBody>
      </p:sp>
      <p:pic>
        <p:nvPicPr>
          <p:cNvPr id="1028" name="Picture 4" descr="Risultati immagini per cartina giappon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52736"/>
            <a:ext cx="3998844" cy="352839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5" name="Ovale 4"/>
          <p:cNvSpPr/>
          <p:nvPr/>
        </p:nvSpPr>
        <p:spPr>
          <a:xfrm>
            <a:off x="2555776" y="3212976"/>
            <a:ext cx="144016" cy="14401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1 6"/>
          <p:cNvCxnSpPr/>
          <p:nvPr/>
        </p:nvCxnSpPr>
        <p:spPr>
          <a:xfrm flipH="1">
            <a:off x="2555776" y="3356992"/>
            <a:ext cx="72008" cy="20162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1691680" y="5157192"/>
            <a:ext cx="3024336" cy="523220"/>
          </a:xfrm>
          <a:prstGeom prst="rect">
            <a:avLst/>
          </a:prstGeom>
          <a:solidFill>
            <a:schemeClr val="bg1"/>
          </a:solidFill>
          <a:ln w="38100">
            <a:solidFill>
              <a:srgbClr val="0070C0"/>
            </a:solidFill>
          </a:ln>
        </p:spPr>
        <p:txBody>
          <a:bodyPr wrap="square" rtlCol="0">
            <a:spAutoFit/>
          </a:bodyPr>
          <a:lstStyle/>
          <a:p>
            <a:r>
              <a:rPr lang="it-IT" sz="2800" dirty="0">
                <a:solidFill>
                  <a:srgbClr val="0070C0"/>
                </a:solidFill>
              </a:rPr>
              <a:t>Miniera di </a:t>
            </a:r>
            <a:r>
              <a:rPr lang="it-IT" sz="2800" dirty="0" err="1">
                <a:solidFill>
                  <a:srgbClr val="0070C0"/>
                </a:solidFill>
              </a:rPr>
              <a:t>Kamioka</a:t>
            </a:r>
            <a:endParaRPr lang="it-IT" sz="2800" dirty="0">
              <a:solidFill>
                <a:srgbClr val="0070C0"/>
              </a:solidFill>
            </a:endParaRPr>
          </a:p>
        </p:txBody>
      </p:sp>
      <p:pic>
        <p:nvPicPr>
          <p:cNvPr id="8" name="Picture 3">
            <a:extLst>
              <a:ext uri="{FF2B5EF4-FFF2-40B4-BE49-F238E27FC236}">
                <a16:creationId xmlns:a16="http://schemas.microsoft.com/office/drawing/2014/main" id="{F238BBCD-F002-49FD-84B0-D09F6D2D3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9024" y="1340768"/>
            <a:ext cx="3634463" cy="4840443"/>
          </a:xfrm>
          <a:prstGeom prst="rect">
            <a:avLst/>
          </a:prstGeom>
          <a:noFill/>
          <a:ln w="571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3446225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9" y="75567"/>
            <a:ext cx="6192688" cy="1296144"/>
          </a:xfrm>
        </p:spPr>
        <p:txBody>
          <a:bodyPr/>
          <a:lstStyle/>
          <a:p>
            <a:r>
              <a:rPr lang="it-IT" dirty="0"/>
              <a:t>Effetto Cherenkov</a:t>
            </a:r>
          </a:p>
        </p:txBody>
      </p:sp>
      <p:pic>
        <p:nvPicPr>
          <p:cNvPr id="4" name="Content Placeholder 3"/>
          <p:cNvPicPr>
            <a:picLocks noGrp="1" noChangeAspect="1"/>
          </p:cNvPicPr>
          <p:nvPr>
            <p:ph idx="1"/>
          </p:nvPr>
        </p:nvPicPr>
        <p:blipFill>
          <a:blip r:embed="rId2"/>
          <a:stretch>
            <a:fillRect/>
          </a:stretch>
        </p:blipFill>
        <p:spPr>
          <a:xfrm>
            <a:off x="416161" y="1917176"/>
            <a:ext cx="4358524" cy="3600056"/>
          </a:xfrm>
          <a:prstGeom prst="rect">
            <a:avLst/>
          </a:prstGeom>
          <a:ln w="57150"/>
        </p:spPr>
      </p:pic>
      <p:pic>
        <p:nvPicPr>
          <p:cNvPr id="5" name="Picture 4"/>
          <p:cNvPicPr>
            <a:picLocks noChangeAspect="1"/>
          </p:cNvPicPr>
          <p:nvPr/>
        </p:nvPicPr>
        <p:blipFill>
          <a:blip r:embed="rId3"/>
          <a:stretch>
            <a:fillRect/>
          </a:stretch>
        </p:blipFill>
        <p:spPr>
          <a:xfrm>
            <a:off x="5258078" y="1561114"/>
            <a:ext cx="3058337" cy="2323542"/>
          </a:xfrm>
          <a:prstGeom prst="rect">
            <a:avLst/>
          </a:prstGeom>
          <a:ln w="57150">
            <a:solidFill>
              <a:srgbClr val="FF0000"/>
            </a:solidFill>
          </a:ln>
        </p:spPr>
      </p:pic>
      <p:pic>
        <p:nvPicPr>
          <p:cNvPr id="3" name="Picture 2"/>
          <p:cNvPicPr>
            <a:picLocks noChangeAspect="1"/>
          </p:cNvPicPr>
          <p:nvPr/>
        </p:nvPicPr>
        <p:blipFill>
          <a:blip r:embed="rId4"/>
          <a:stretch>
            <a:fillRect/>
          </a:stretch>
        </p:blipFill>
        <p:spPr>
          <a:xfrm>
            <a:off x="5258078" y="4075179"/>
            <a:ext cx="2387010" cy="2008425"/>
          </a:xfrm>
          <a:prstGeom prst="rect">
            <a:avLst/>
          </a:prstGeom>
          <a:ln w="57150">
            <a:solidFill>
              <a:srgbClr val="FF0000"/>
            </a:solidFill>
          </a:ln>
        </p:spPr>
      </p:pic>
    </p:spTree>
    <p:extLst>
      <p:ext uri="{BB962C8B-B14F-4D97-AF65-F5344CB8AC3E}">
        <p14:creationId xmlns:p14="http://schemas.microsoft.com/office/powerpoint/2010/main" val="302515977"/>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1426" y="215702"/>
            <a:ext cx="6004870" cy="693017"/>
          </a:xfrm>
        </p:spPr>
        <p:txBody>
          <a:bodyPr/>
          <a:lstStyle/>
          <a:p>
            <a:r>
              <a:rPr lang="it-IT" dirty="0" err="1"/>
              <a:t>Kamiokande</a:t>
            </a:r>
            <a:endParaRPr lang="it-IT" dirty="0"/>
          </a:p>
        </p:txBody>
      </p:sp>
      <p:pic>
        <p:nvPicPr>
          <p:cNvPr id="8" name="Immagine 7">
            <a:extLst>
              <a:ext uri="{FF2B5EF4-FFF2-40B4-BE49-F238E27FC236}">
                <a16:creationId xmlns:a16="http://schemas.microsoft.com/office/drawing/2014/main" id="{60483A27-9CBD-4499-8309-7BA04BFCB113}"/>
              </a:ext>
            </a:extLst>
          </p:cNvPr>
          <p:cNvPicPr>
            <a:picLocks noChangeAspect="1"/>
          </p:cNvPicPr>
          <p:nvPr/>
        </p:nvPicPr>
        <p:blipFill>
          <a:blip r:embed="rId2"/>
          <a:stretch>
            <a:fillRect/>
          </a:stretch>
        </p:blipFill>
        <p:spPr>
          <a:xfrm>
            <a:off x="1231426" y="1052735"/>
            <a:ext cx="6777945" cy="5040560"/>
          </a:xfrm>
          <a:prstGeom prst="rect">
            <a:avLst/>
          </a:prstGeom>
        </p:spPr>
      </p:pic>
      <p:sp>
        <p:nvSpPr>
          <p:cNvPr id="9" name="Rettangolo 8"/>
          <p:cNvSpPr/>
          <p:nvPr/>
        </p:nvSpPr>
        <p:spPr>
          <a:xfrm>
            <a:off x="5868144" y="2852936"/>
            <a:ext cx="283046" cy="288032"/>
          </a:xfrm>
          <a:prstGeom prst="rect">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7135338" y="2436168"/>
            <a:ext cx="318914" cy="288032"/>
          </a:xfrm>
          <a:prstGeom prst="rect">
            <a:avLst/>
          </a:prstGeom>
          <a:solidFill>
            <a:srgbClr val="AFDA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2C9BCF74-1C09-4F88-9C3D-596E864D7946}"/>
              </a:ext>
            </a:extLst>
          </p:cNvPr>
          <p:cNvPicPr>
            <a:picLocks noChangeAspect="1"/>
          </p:cNvPicPr>
          <p:nvPr/>
        </p:nvPicPr>
        <p:blipFill>
          <a:blip r:embed="rId3"/>
          <a:stretch>
            <a:fillRect/>
          </a:stretch>
        </p:blipFill>
        <p:spPr>
          <a:xfrm>
            <a:off x="426186" y="1052735"/>
            <a:ext cx="8388424" cy="4623633"/>
          </a:xfrm>
          <a:prstGeom prst="rect">
            <a:avLst/>
          </a:prstGeom>
        </p:spPr>
      </p:pic>
      <p:sp>
        <p:nvSpPr>
          <p:cNvPr id="14" name="Ovale 13"/>
          <p:cNvSpPr/>
          <p:nvPr/>
        </p:nvSpPr>
        <p:spPr>
          <a:xfrm>
            <a:off x="6228184" y="1858564"/>
            <a:ext cx="2448272" cy="2980772"/>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5" name="Connettore 2 14"/>
          <p:cNvCxnSpPr/>
          <p:nvPr/>
        </p:nvCxnSpPr>
        <p:spPr>
          <a:xfrm>
            <a:off x="6266256" y="5013176"/>
            <a:ext cx="869082"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685847" y="1150143"/>
            <a:ext cx="7869102" cy="4524315"/>
          </a:xfrm>
          <a:prstGeom prst="rect">
            <a:avLst/>
          </a:prstGeom>
          <a:solidFill>
            <a:schemeClr val="bg1"/>
          </a:solidFill>
          <a:ln w="38100">
            <a:solidFill>
              <a:srgbClr val="FF0000"/>
            </a:solidFill>
          </a:ln>
        </p:spPr>
        <p:txBody>
          <a:bodyPr wrap="square" rtlCol="0">
            <a:spAutoFit/>
          </a:bodyPr>
          <a:lstStyle/>
          <a:p>
            <a:pPr algn="ctr"/>
            <a:endParaRPr lang="it-IT" sz="3600" dirty="0">
              <a:solidFill>
                <a:srgbClr val="FF0000"/>
              </a:solidFill>
            </a:endParaRPr>
          </a:p>
          <a:p>
            <a:pPr algn="ctr"/>
            <a:r>
              <a:rPr lang="it-IT" sz="3600" dirty="0">
                <a:solidFill>
                  <a:srgbClr val="FF0000"/>
                </a:solidFill>
              </a:rPr>
              <a:t>Vantaggi di </a:t>
            </a:r>
            <a:r>
              <a:rPr lang="it-IT" sz="3600" dirty="0" err="1">
                <a:solidFill>
                  <a:srgbClr val="FF0000"/>
                </a:solidFill>
              </a:rPr>
              <a:t>Kamiokande</a:t>
            </a:r>
            <a:r>
              <a:rPr lang="it-IT" sz="3600" dirty="0">
                <a:solidFill>
                  <a:srgbClr val="FF0000"/>
                </a:solidFill>
              </a:rPr>
              <a:t>:</a:t>
            </a:r>
          </a:p>
          <a:p>
            <a:pPr marL="571500" indent="-571500" algn="ctr">
              <a:buFontTx/>
              <a:buChar char="-"/>
            </a:pPr>
            <a:r>
              <a:rPr lang="it-IT" sz="3600" dirty="0">
                <a:solidFill>
                  <a:srgbClr val="FF0000"/>
                </a:solidFill>
              </a:rPr>
              <a:t>rileva la singola interazione</a:t>
            </a:r>
          </a:p>
          <a:p>
            <a:pPr marL="571500" indent="-571500" algn="ctr">
              <a:buFontTx/>
              <a:buChar char="-"/>
            </a:pPr>
            <a:r>
              <a:rPr lang="it-IT" sz="3600" dirty="0">
                <a:solidFill>
                  <a:srgbClr val="FF0000"/>
                </a:solidFill>
              </a:rPr>
              <a:t>permette di calcolare l’energia del neutrino di partenza</a:t>
            </a:r>
          </a:p>
          <a:p>
            <a:pPr marL="571500" indent="-571500" algn="ctr">
              <a:buFontTx/>
              <a:buChar char="-"/>
            </a:pPr>
            <a:r>
              <a:rPr lang="it-IT" sz="3600" dirty="0">
                <a:solidFill>
                  <a:srgbClr val="FF0000"/>
                </a:solidFill>
              </a:rPr>
              <a:t>permette di ricavare la direzione </a:t>
            </a:r>
            <a:br>
              <a:rPr lang="it-IT" sz="3600" dirty="0">
                <a:solidFill>
                  <a:srgbClr val="FF0000"/>
                </a:solidFill>
              </a:rPr>
            </a:br>
            <a:r>
              <a:rPr lang="it-IT" sz="3600" dirty="0">
                <a:solidFill>
                  <a:srgbClr val="FF0000"/>
                </a:solidFill>
              </a:rPr>
              <a:t>del neutrino</a:t>
            </a:r>
          </a:p>
          <a:p>
            <a:pPr marL="571500" indent="-571500" algn="ctr">
              <a:buFontTx/>
              <a:buChar char="-"/>
            </a:pPr>
            <a:endParaRPr lang="it-IT" sz="3600" dirty="0">
              <a:solidFill>
                <a:srgbClr val="FF0000"/>
              </a:solidFill>
            </a:endParaRPr>
          </a:p>
        </p:txBody>
      </p:sp>
    </p:spTree>
    <p:extLst>
      <p:ext uri="{BB962C8B-B14F-4D97-AF65-F5344CB8AC3E}">
        <p14:creationId xmlns:p14="http://schemas.microsoft.com/office/powerpoint/2010/main" val="23194565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67A5F2-958B-4C41-935B-84B25CE59C1B}"/>
              </a:ext>
            </a:extLst>
          </p:cNvPr>
          <p:cNvSpPr>
            <a:spLocks noGrp="1"/>
          </p:cNvSpPr>
          <p:nvPr>
            <p:ph type="title"/>
          </p:nvPr>
        </p:nvSpPr>
        <p:spPr>
          <a:xfrm>
            <a:off x="1043608" y="181397"/>
            <a:ext cx="6264696" cy="637955"/>
          </a:xfrm>
        </p:spPr>
        <p:txBody>
          <a:bodyPr/>
          <a:lstStyle/>
          <a:p>
            <a:r>
              <a:rPr lang="it-IT" dirty="0"/>
              <a:t>Super </a:t>
            </a:r>
            <a:r>
              <a:rPr lang="it-IT" dirty="0" err="1"/>
              <a:t>Kamiokande</a:t>
            </a:r>
            <a:endParaRPr lang="it-IT" dirty="0"/>
          </a:p>
        </p:txBody>
      </p:sp>
      <p:pic>
        <p:nvPicPr>
          <p:cNvPr id="5" name="Immagine 4">
            <a:extLst>
              <a:ext uri="{FF2B5EF4-FFF2-40B4-BE49-F238E27FC236}">
                <a16:creationId xmlns:a16="http://schemas.microsoft.com/office/drawing/2014/main" id="{ABFE6BD3-053C-4102-A8AF-E58E4D7103F7}"/>
              </a:ext>
            </a:extLst>
          </p:cNvPr>
          <p:cNvPicPr>
            <a:picLocks noChangeAspect="1"/>
          </p:cNvPicPr>
          <p:nvPr/>
        </p:nvPicPr>
        <p:blipFill>
          <a:blip r:embed="rId3"/>
          <a:stretch>
            <a:fillRect/>
          </a:stretch>
        </p:blipFill>
        <p:spPr>
          <a:xfrm>
            <a:off x="1370355" y="980728"/>
            <a:ext cx="6092577" cy="3493766"/>
          </a:xfrm>
          <a:prstGeom prst="rect">
            <a:avLst/>
          </a:prstGeom>
          <a:ln w="57150">
            <a:solidFill>
              <a:srgbClr val="FF0000"/>
            </a:solidFill>
          </a:ln>
        </p:spPr>
      </p:pic>
      <p:sp>
        <p:nvSpPr>
          <p:cNvPr id="9" name="CasellaDiTesto 8">
            <a:extLst>
              <a:ext uri="{FF2B5EF4-FFF2-40B4-BE49-F238E27FC236}">
                <a16:creationId xmlns:a16="http://schemas.microsoft.com/office/drawing/2014/main" id="{61DD3E7C-F4EA-4CF2-9291-6A30AF1B3DB1}"/>
              </a:ext>
            </a:extLst>
          </p:cNvPr>
          <p:cNvSpPr txBox="1"/>
          <p:nvPr/>
        </p:nvSpPr>
        <p:spPr>
          <a:xfrm>
            <a:off x="1763688" y="4653136"/>
            <a:ext cx="7188164" cy="1754326"/>
          </a:xfrm>
          <a:prstGeom prst="rect">
            <a:avLst/>
          </a:prstGeom>
          <a:noFill/>
        </p:spPr>
        <p:txBody>
          <a:bodyPr wrap="square" rtlCol="0">
            <a:spAutoFit/>
          </a:bodyPr>
          <a:lstStyle/>
          <a:p>
            <a:pPr marL="285750" indent="-285750">
              <a:buFont typeface="Arial" panose="020B0604020202020204" pitchFamily="34" charset="0"/>
              <a:buChar char="•"/>
            </a:pPr>
            <a:r>
              <a:rPr lang="it-IT" b="1" dirty="0"/>
              <a:t>Il rivelatore si trova nella miniera di </a:t>
            </a:r>
            <a:r>
              <a:rPr lang="it-IT" b="1" dirty="0" err="1"/>
              <a:t>Kamioka</a:t>
            </a:r>
            <a:r>
              <a:rPr lang="it-IT" b="1" dirty="0"/>
              <a:t>, 240 km a ovest di Tokyo 1000 mt sotto terra</a:t>
            </a:r>
          </a:p>
          <a:p>
            <a:pPr marL="285750" indent="-285750">
              <a:buFont typeface="Arial" panose="020B0604020202020204" pitchFamily="34" charset="0"/>
              <a:buChar char="•"/>
            </a:pPr>
            <a:r>
              <a:rPr lang="it-IT" b="1" dirty="0"/>
              <a:t>La struttura cilindrica misura 41,4 m di altezza e 39,3 m di diametro. </a:t>
            </a:r>
          </a:p>
          <a:p>
            <a:pPr marL="285750" indent="-285750">
              <a:buFont typeface="Arial" panose="020B0604020202020204" pitchFamily="34" charset="0"/>
              <a:buChar char="•"/>
            </a:pPr>
            <a:r>
              <a:rPr lang="it-IT" b="1" dirty="0"/>
              <a:t>Contiene 50.000 tonnellate di acqua ultra-pura.</a:t>
            </a:r>
          </a:p>
          <a:p>
            <a:pPr marL="285750" indent="-285750">
              <a:buFont typeface="Arial" panose="020B0604020202020204" pitchFamily="34" charset="0"/>
              <a:buChar char="•"/>
            </a:pPr>
            <a:r>
              <a:rPr lang="it-IT" b="1" dirty="0"/>
              <a:t>Circondato da 11.146 tubi fotomoltiplicatori</a:t>
            </a:r>
          </a:p>
          <a:p>
            <a:endParaRPr lang="it-IT" dirty="0"/>
          </a:p>
        </p:txBody>
      </p:sp>
      <p:sp>
        <p:nvSpPr>
          <p:cNvPr id="7" name="CasellaDiTesto 6"/>
          <p:cNvSpPr txBox="1"/>
          <p:nvPr/>
        </p:nvSpPr>
        <p:spPr>
          <a:xfrm>
            <a:off x="283640" y="1124744"/>
            <a:ext cx="8266005" cy="3970318"/>
          </a:xfrm>
          <a:prstGeom prst="rect">
            <a:avLst/>
          </a:prstGeom>
          <a:solidFill>
            <a:schemeClr val="bg1"/>
          </a:solidFill>
          <a:ln w="57150">
            <a:solidFill>
              <a:srgbClr val="00B050"/>
            </a:solidFill>
          </a:ln>
        </p:spPr>
        <p:txBody>
          <a:bodyPr wrap="square" rtlCol="0">
            <a:spAutoFit/>
          </a:bodyPr>
          <a:lstStyle/>
          <a:p>
            <a:pPr algn="ctr"/>
            <a:r>
              <a:rPr lang="it-IT" sz="3600" dirty="0">
                <a:solidFill>
                  <a:srgbClr val="00B050"/>
                </a:solidFill>
              </a:rPr>
              <a:t>UPGRADE</a:t>
            </a: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a:p>
            <a:pPr algn="ctr"/>
            <a:endParaRPr lang="it-IT" sz="3600" dirty="0">
              <a:solidFill>
                <a:srgbClr val="00B050"/>
              </a:solidFill>
            </a:endParaRPr>
          </a:p>
        </p:txBody>
      </p:sp>
      <p:graphicFrame>
        <p:nvGraphicFramePr>
          <p:cNvPr id="3" name="Tabella 2"/>
          <p:cNvGraphicFramePr>
            <a:graphicFrameLocks noGrp="1"/>
          </p:cNvGraphicFramePr>
          <p:nvPr>
            <p:extLst/>
          </p:nvPr>
        </p:nvGraphicFramePr>
        <p:xfrm>
          <a:off x="456203" y="2275105"/>
          <a:ext cx="7920880" cy="2072640"/>
        </p:xfrm>
        <a:graphic>
          <a:graphicData uri="http://schemas.openxmlformats.org/drawingml/2006/table">
            <a:tbl>
              <a:tblPr firstRow="1" bandRow="1">
                <a:tableStyleId>{EB344D84-9AFB-497E-A393-DC336BA19D2E}</a:tableStyleId>
              </a:tblPr>
              <a:tblGrid>
                <a:gridCol w="2819653">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3012995">
                  <a:extLst>
                    <a:ext uri="{9D8B030D-6E8A-4147-A177-3AD203B41FA5}">
                      <a16:colId xmlns:a16="http://schemas.microsoft.com/office/drawing/2014/main" val="20002"/>
                    </a:ext>
                  </a:extLst>
                </a:gridCol>
              </a:tblGrid>
              <a:tr h="370840">
                <a:tc>
                  <a:txBody>
                    <a:bodyPr/>
                    <a:lstStyle/>
                    <a:p>
                      <a:endParaRPr lang="it-IT" sz="2800" dirty="0"/>
                    </a:p>
                  </a:txBody>
                  <a:tcPr/>
                </a:tc>
                <a:tc>
                  <a:txBody>
                    <a:bodyPr/>
                    <a:lstStyle/>
                    <a:p>
                      <a:pPr algn="ctr"/>
                      <a:r>
                        <a:rPr lang="it-IT" sz="2800" dirty="0" err="1"/>
                        <a:t>Kamiokande</a:t>
                      </a:r>
                      <a:endParaRPr lang="it-IT" sz="2800" dirty="0"/>
                    </a:p>
                  </a:txBody>
                  <a:tcPr/>
                </a:tc>
                <a:tc>
                  <a:txBody>
                    <a:bodyPr/>
                    <a:lstStyle/>
                    <a:p>
                      <a:pPr algn="ctr"/>
                      <a:r>
                        <a:rPr lang="it-IT" sz="2800" dirty="0"/>
                        <a:t>Super </a:t>
                      </a:r>
                      <a:r>
                        <a:rPr lang="it-IT" sz="2800" dirty="0" err="1"/>
                        <a:t>Kamiokande</a:t>
                      </a:r>
                      <a:endParaRPr lang="it-IT" sz="2800" dirty="0"/>
                    </a:p>
                  </a:txBody>
                  <a:tcPr/>
                </a:tc>
                <a:extLst>
                  <a:ext uri="{0D108BD9-81ED-4DB2-BD59-A6C34878D82A}">
                    <a16:rowId xmlns:a16="http://schemas.microsoft.com/office/drawing/2014/main" val="10000"/>
                  </a:ext>
                </a:extLst>
              </a:tr>
              <a:tr h="370840">
                <a:tc>
                  <a:txBody>
                    <a:bodyPr/>
                    <a:lstStyle/>
                    <a:p>
                      <a:r>
                        <a:rPr lang="it-IT" sz="2800" dirty="0"/>
                        <a:t>acqua</a:t>
                      </a:r>
                    </a:p>
                  </a:txBody>
                  <a:tcPr/>
                </a:tc>
                <a:tc>
                  <a:txBody>
                    <a:bodyPr/>
                    <a:lstStyle/>
                    <a:p>
                      <a:pPr algn="ctr"/>
                      <a:r>
                        <a:rPr lang="it-IT" sz="2800" dirty="0"/>
                        <a:t>3’000 ton</a:t>
                      </a:r>
                    </a:p>
                  </a:txBody>
                  <a:tcPr/>
                </a:tc>
                <a:tc>
                  <a:txBody>
                    <a:bodyPr/>
                    <a:lstStyle/>
                    <a:p>
                      <a:pPr algn="ctr"/>
                      <a:r>
                        <a:rPr lang="it-IT" sz="2800" dirty="0"/>
                        <a:t>50’000 ton</a:t>
                      </a:r>
                    </a:p>
                  </a:txBody>
                  <a:tcPr/>
                </a:tc>
                <a:extLst>
                  <a:ext uri="{0D108BD9-81ED-4DB2-BD59-A6C34878D82A}">
                    <a16:rowId xmlns:a16="http://schemas.microsoft.com/office/drawing/2014/main" val="10001"/>
                  </a:ext>
                </a:extLst>
              </a:tr>
              <a:tr h="370840">
                <a:tc>
                  <a:txBody>
                    <a:bodyPr/>
                    <a:lstStyle/>
                    <a:p>
                      <a:r>
                        <a:rPr lang="it-IT" sz="2800" dirty="0"/>
                        <a:t>fotomoltiplicatori</a:t>
                      </a:r>
                    </a:p>
                  </a:txBody>
                  <a:tcPr/>
                </a:tc>
                <a:tc>
                  <a:txBody>
                    <a:bodyPr/>
                    <a:lstStyle/>
                    <a:p>
                      <a:pPr algn="ctr"/>
                      <a:r>
                        <a:rPr lang="it-IT" sz="2800" dirty="0"/>
                        <a:t>1’000</a:t>
                      </a:r>
                    </a:p>
                  </a:txBody>
                  <a:tcPr/>
                </a:tc>
                <a:tc>
                  <a:txBody>
                    <a:bodyPr/>
                    <a:lstStyle/>
                    <a:p>
                      <a:pPr algn="ctr"/>
                      <a:r>
                        <a:rPr lang="it-IT" sz="2800" dirty="0"/>
                        <a:t>11’146</a:t>
                      </a:r>
                    </a:p>
                  </a:txBody>
                  <a:tcPr/>
                </a:tc>
                <a:extLst>
                  <a:ext uri="{0D108BD9-81ED-4DB2-BD59-A6C34878D82A}">
                    <a16:rowId xmlns:a16="http://schemas.microsoft.com/office/drawing/2014/main" val="10002"/>
                  </a:ext>
                </a:extLst>
              </a:tr>
              <a:tr h="370840">
                <a:tc>
                  <a:txBody>
                    <a:bodyPr/>
                    <a:lstStyle/>
                    <a:p>
                      <a:r>
                        <a:rPr lang="it-IT" sz="2800" dirty="0"/>
                        <a:t>dimensioni</a:t>
                      </a:r>
                    </a:p>
                  </a:txBody>
                  <a:tcPr/>
                </a:tc>
                <a:tc>
                  <a:txBody>
                    <a:bodyPr/>
                    <a:lstStyle/>
                    <a:p>
                      <a:pPr algn="ctr"/>
                      <a:r>
                        <a:rPr lang="it-IT" sz="2800" dirty="0"/>
                        <a:t>16x15,6</a:t>
                      </a:r>
                      <a:r>
                        <a:rPr lang="it-IT" sz="2800" baseline="0" dirty="0"/>
                        <a:t> m</a:t>
                      </a:r>
                      <a:endParaRPr lang="it-IT" sz="2800" dirty="0"/>
                    </a:p>
                  </a:txBody>
                  <a:tcPr/>
                </a:tc>
                <a:tc>
                  <a:txBody>
                    <a:bodyPr/>
                    <a:lstStyle/>
                    <a:p>
                      <a:pPr algn="ctr"/>
                      <a:r>
                        <a:rPr lang="it-IT" sz="2800" dirty="0"/>
                        <a:t>41,4x39,3 m</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6552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552784-D639-4EDE-8713-5BEE9D96D317}"/>
              </a:ext>
            </a:extLst>
          </p:cNvPr>
          <p:cNvSpPr>
            <a:spLocks noGrp="1"/>
          </p:cNvSpPr>
          <p:nvPr>
            <p:ph type="title"/>
          </p:nvPr>
        </p:nvSpPr>
        <p:spPr>
          <a:xfrm>
            <a:off x="1043608" y="0"/>
            <a:ext cx="6192688" cy="836712"/>
          </a:xfrm>
        </p:spPr>
        <p:txBody>
          <a:bodyPr/>
          <a:lstStyle/>
          <a:p>
            <a:r>
              <a:rPr lang="it-IT" sz="2800" dirty="0"/>
              <a:t>Super-</a:t>
            </a:r>
            <a:r>
              <a:rPr lang="it-IT" sz="2800" dirty="0" err="1"/>
              <a:t>Kamiokande</a:t>
            </a:r>
            <a:r>
              <a:rPr lang="it-IT" sz="2800" dirty="0"/>
              <a:t> </a:t>
            </a:r>
            <a:br>
              <a:rPr lang="it-IT" sz="2800" dirty="0"/>
            </a:br>
            <a:r>
              <a:rPr lang="it-IT" sz="2800" dirty="0"/>
              <a:t>durante il riempimento</a:t>
            </a:r>
          </a:p>
        </p:txBody>
      </p:sp>
      <p:pic>
        <p:nvPicPr>
          <p:cNvPr id="4" name="Immagine 3">
            <a:extLst>
              <a:ext uri="{FF2B5EF4-FFF2-40B4-BE49-F238E27FC236}">
                <a16:creationId xmlns:a16="http://schemas.microsoft.com/office/drawing/2014/main" id="{ED927EB6-C89F-421B-83EE-C10B7E956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152" y="1052736"/>
            <a:ext cx="8227696" cy="5298331"/>
          </a:xfrm>
          <a:prstGeom prst="rect">
            <a:avLst/>
          </a:prstGeom>
          <a:ln w="38100">
            <a:solidFill>
              <a:srgbClr val="FF0000"/>
            </a:solidFill>
          </a:ln>
        </p:spPr>
      </p:pic>
    </p:spTree>
    <p:extLst>
      <p:ext uri="{BB962C8B-B14F-4D97-AF65-F5344CB8AC3E}">
        <p14:creationId xmlns:p14="http://schemas.microsoft.com/office/powerpoint/2010/main" val="683189266"/>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943AA55-15F4-445D-B767-761493F1B31A}"/>
              </a:ext>
            </a:extLst>
          </p:cNvPr>
          <p:cNvSpPr>
            <a:spLocks noGrp="1"/>
          </p:cNvSpPr>
          <p:nvPr>
            <p:ph type="title"/>
          </p:nvPr>
        </p:nvSpPr>
        <p:spPr>
          <a:xfrm>
            <a:off x="1130488" y="107189"/>
            <a:ext cx="6177816" cy="1075601"/>
          </a:xfrm>
        </p:spPr>
        <p:txBody>
          <a:bodyPr/>
          <a:lstStyle/>
          <a:p>
            <a:r>
              <a:rPr lang="it-IT" sz="3600" dirty="0"/>
              <a:t>Anche con i neutrini atmosferici i conti non tornano</a:t>
            </a:r>
          </a:p>
        </p:txBody>
      </p:sp>
      <p:pic>
        <p:nvPicPr>
          <p:cNvPr id="19" name="Immagine 18">
            <a:extLst>
              <a:ext uri="{FF2B5EF4-FFF2-40B4-BE49-F238E27FC236}">
                <a16:creationId xmlns:a16="http://schemas.microsoft.com/office/drawing/2014/main" id="{2C01C531-3B5A-436E-90F2-F02769853556}"/>
              </a:ext>
            </a:extLst>
          </p:cNvPr>
          <p:cNvPicPr>
            <a:picLocks noChangeAspect="1"/>
          </p:cNvPicPr>
          <p:nvPr/>
        </p:nvPicPr>
        <p:blipFill>
          <a:blip r:embed="rId3"/>
          <a:stretch>
            <a:fillRect/>
          </a:stretch>
        </p:blipFill>
        <p:spPr>
          <a:xfrm>
            <a:off x="5364088" y="1333439"/>
            <a:ext cx="3114375" cy="5055217"/>
          </a:xfrm>
          <a:prstGeom prst="rect">
            <a:avLst/>
          </a:prstGeom>
        </p:spPr>
      </p:pic>
      <p:pic>
        <p:nvPicPr>
          <p:cNvPr id="4" name="Immagine 3">
            <a:extLst>
              <a:ext uri="{FF2B5EF4-FFF2-40B4-BE49-F238E27FC236}">
                <a16:creationId xmlns:a16="http://schemas.microsoft.com/office/drawing/2014/main" id="{D34C4D30-29B3-4082-BB24-6D17AC9A40BE}"/>
              </a:ext>
            </a:extLst>
          </p:cNvPr>
          <p:cNvPicPr>
            <a:picLocks noChangeAspect="1"/>
          </p:cNvPicPr>
          <p:nvPr/>
        </p:nvPicPr>
        <p:blipFill>
          <a:blip r:embed="rId4"/>
          <a:stretch>
            <a:fillRect/>
          </a:stretch>
        </p:blipFill>
        <p:spPr>
          <a:xfrm>
            <a:off x="395536" y="1532935"/>
            <a:ext cx="4691849" cy="1268346"/>
          </a:xfrm>
          <a:prstGeom prst="rect">
            <a:avLst/>
          </a:prstGeom>
          <a:ln w="38100">
            <a:solidFill>
              <a:schemeClr val="tx1"/>
            </a:solidFill>
          </a:ln>
        </p:spPr>
      </p:pic>
      <p:pic>
        <p:nvPicPr>
          <p:cNvPr id="14" name="Picture 5">
            <a:extLst>
              <a:ext uri="{FF2B5EF4-FFF2-40B4-BE49-F238E27FC236}">
                <a16:creationId xmlns:a16="http://schemas.microsoft.com/office/drawing/2014/main" id="{9E39F70A-6905-4BB5-9A27-8BD8F4CD3A76}"/>
              </a:ext>
            </a:extLst>
          </p:cNvPr>
          <p:cNvPicPr>
            <a:picLocks noChangeAspect="1"/>
          </p:cNvPicPr>
          <p:nvPr/>
        </p:nvPicPr>
        <p:blipFill>
          <a:blip r:embed="rId5"/>
          <a:stretch>
            <a:fillRect/>
          </a:stretch>
        </p:blipFill>
        <p:spPr>
          <a:xfrm>
            <a:off x="83315" y="3135402"/>
            <a:ext cx="5010934" cy="2482115"/>
          </a:xfrm>
          <a:prstGeom prst="rect">
            <a:avLst/>
          </a:prstGeom>
        </p:spPr>
      </p:pic>
    </p:spTree>
    <p:extLst>
      <p:ext uri="{BB962C8B-B14F-4D97-AF65-F5344CB8AC3E}">
        <p14:creationId xmlns:p14="http://schemas.microsoft.com/office/powerpoint/2010/main" val="1552274496"/>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F683CF-6C1D-40DC-A77A-CA9CB08F9213}"/>
              </a:ext>
            </a:extLst>
          </p:cNvPr>
          <p:cNvSpPr>
            <a:spLocks noGrp="1"/>
          </p:cNvSpPr>
          <p:nvPr>
            <p:ph type="title"/>
          </p:nvPr>
        </p:nvSpPr>
        <p:spPr>
          <a:xfrm>
            <a:off x="1187624" y="223644"/>
            <a:ext cx="6192688" cy="1296144"/>
          </a:xfrm>
        </p:spPr>
        <p:txBody>
          <a:bodyPr/>
          <a:lstStyle/>
          <a:p>
            <a:r>
              <a:rPr lang="it-IT" sz="3600" dirty="0"/>
              <a:t>Eventi tipici di neutrini in Super-</a:t>
            </a:r>
            <a:r>
              <a:rPr lang="it-IT" sz="3600" dirty="0" err="1"/>
              <a:t>Kamiokande</a:t>
            </a:r>
            <a:endParaRPr lang="it-IT" sz="3600" dirty="0"/>
          </a:p>
        </p:txBody>
      </p:sp>
      <p:pic>
        <p:nvPicPr>
          <p:cNvPr id="7" name="Immagine 6">
            <a:extLst>
              <a:ext uri="{FF2B5EF4-FFF2-40B4-BE49-F238E27FC236}">
                <a16:creationId xmlns:a16="http://schemas.microsoft.com/office/drawing/2014/main" id="{3481A72E-D8F9-4CA3-9B86-0F0735A6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2177435"/>
            <a:ext cx="3384376" cy="3166964"/>
          </a:xfrm>
          <a:prstGeom prst="rect">
            <a:avLst/>
          </a:prstGeom>
        </p:spPr>
      </p:pic>
      <p:pic>
        <p:nvPicPr>
          <p:cNvPr id="8" name="Immagine 7">
            <a:extLst>
              <a:ext uri="{FF2B5EF4-FFF2-40B4-BE49-F238E27FC236}">
                <a16:creationId xmlns:a16="http://schemas.microsoft.com/office/drawing/2014/main" id="{6DD0E1C5-4FA5-409A-A7DE-464CD21E0312}"/>
              </a:ext>
            </a:extLst>
          </p:cNvPr>
          <p:cNvPicPr>
            <a:picLocks noChangeAspect="1"/>
          </p:cNvPicPr>
          <p:nvPr/>
        </p:nvPicPr>
        <p:blipFill>
          <a:blip r:embed="rId4"/>
          <a:stretch>
            <a:fillRect/>
          </a:stretch>
        </p:blipFill>
        <p:spPr>
          <a:xfrm>
            <a:off x="4850501" y="2157412"/>
            <a:ext cx="3657229" cy="3287812"/>
          </a:xfrm>
          <a:prstGeom prst="rect">
            <a:avLst/>
          </a:prstGeom>
        </p:spPr>
      </p:pic>
      <p:pic>
        <p:nvPicPr>
          <p:cNvPr id="4" name="Immagine 3">
            <a:extLst>
              <a:ext uri="{FF2B5EF4-FFF2-40B4-BE49-F238E27FC236}">
                <a16:creationId xmlns:a16="http://schemas.microsoft.com/office/drawing/2014/main" id="{AE9B2A56-DCE1-442C-B097-CFA2ACDE37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40709" y="1625117"/>
            <a:ext cx="4476768" cy="4213678"/>
          </a:xfrm>
          <a:prstGeom prst="rect">
            <a:avLst/>
          </a:prstGeom>
        </p:spPr>
      </p:pic>
      <p:pic>
        <p:nvPicPr>
          <p:cNvPr id="6" name="Immagine 5">
            <a:extLst>
              <a:ext uri="{FF2B5EF4-FFF2-40B4-BE49-F238E27FC236}">
                <a16:creationId xmlns:a16="http://schemas.microsoft.com/office/drawing/2014/main" id="{1864EBAC-7126-4384-85C0-3BDECBF134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58686" y="1625117"/>
            <a:ext cx="4515515" cy="4258220"/>
          </a:xfrm>
          <a:prstGeom prst="rect">
            <a:avLst/>
          </a:prstGeom>
        </p:spPr>
      </p:pic>
    </p:spTree>
    <p:extLst>
      <p:ext uri="{BB962C8B-B14F-4D97-AF65-F5344CB8AC3E}">
        <p14:creationId xmlns:p14="http://schemas.microsoft.com/office/powerpoint/2010/main" val="38949252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600"/>
                                        <p:tgtEl>
                                          <p:spTgt spid="4"/>
                                        </p:tgtEl>
                                      </p:cBhvr>
                                    </p:animEffect>
                                    <p:anim calcmode="lin" valueType="num">
                                      <p:cBhvr>
                                        <p:cTn id="8" dur="600" fill="hold"/>
                                        <p:tgtEl>
                                          <p:spTgt spid="4"/>
                                        </p:tgtEl>
                                        <p:attrNameLst>
                                          <p:attrName>ppt_x</p:attrName>
                                        </p:attrNameLst>
                                      </p:cBhvr>
                                      <p:tavLst>
                                        <p:tav tm="0">
                                          <p:val>
                                            <p:strVal val="#ppt_x"/>
                                          </p:val>
                                        </p:tav>
                                        <p:tav tm="100000">
                                          <p:val>
                                            <p:strVal val="#ppt_x"/>
                                          </p:val>
                                        </p:tav>
                                      </p:tavLst>
                                    </p:anim>
                                    <p:anim calcmode="lin" valueType="num">
                                      <p:cBhvr>
                                        <p:cTn id="9" dur="6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600"/>
                                        <p:tgtEl>
                                          <p:spTgt spid="6"/>
                                        </p:tgtEl>
                                      </p:cBhvr>
                                    </p:animEffect>
                                    <p:anim calcmode="lin" valueType="num">
                                      <p:cBhvr>
                                        <p:cTn id="15" dur="600" fill="hold"/>
                                        <p:tgtEl>
                                          <p:spTgt spid="6"/>
                                        </p:tgtEl>
                                        <p:attrNameLst>
                                          <p:attrName>ppt_x</p:attrName>
                                        </p:attrNameLst>
                                      </p:cBhvr>
                                      <p:tavLst>
                                        <p:tav tm="0">
                                          <p:val>
                                            <p:strVal val="#ppt_x"/>
                                          </p:val>
                                        </p:tav>
                                        <p:tav tm="100000">
                                          <p:val>
                                            <p:strVal val="#ppt_x"/>
                                          </p:val>
                                        </p:tav>
                                      </p:tavLst>
                                    </p:anim>
                                    <p:anim calcmode="lin" valueType="num">
                                      <p:cBhvr>
                                        <p:cTn id="16" dur="6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03648" y="188640"/>
            <a:ext cx="5616624" cy="1008112"/>
          </a:xfrm>
        </p:spPr>
        <p:txBody>
          <a:bodyPr/>
          <a:lstStyle/>
          <a:p>
            <a:r>
              <a:rPr lang="it-IT" sz="3200" dirty="0"/>
              <a:t>Decadimento beta : </a:t>
            </a:r>
            <a:br>
              <a:rPr lang="it-IT" sz="3200" dirty="0"/>
            </a:br>
            <a:r>
              <a:rPr lang="it-IT" sz="3200" dirty="0"/>
              <a:t>prima interpretazione</a:t>
            </a:r>
          </a:p>
        </p:txBody>
      </p:sp>
      <p:pic>
        <p:nvPicPr>
          <p:cNvPr id="36867" name="Picture 3"/>
          <p:cNvPicPr>
            <a:picLocks noChangeAspect="1" noChangeArrowheads="1"/>
          </p:cNvPicPr>
          <p:nvPr/>
        </p:nvPicPr>
        <p:blipFill>
          <a:blip r:embed="rId3" cstate="print"/>
          <a:srcRect/>
          <a:stretch>
            <a:fillRect/>
          </a:stretch>
        </p:blipFill>
        <p:spPr bwMode="auto">
          <a:xfrm>
            <a:off x="139701" y="1417417"/>
            <a:ext cx="3712219" cy="2480012"/>
          </a:xfrm>
          <a:prstGeom prst="rect">
            <a:avLst/>
          </a:prstGeom>
          <a:noFill/>
          <a:ln w="25400">
            <a:solidFill>
              <a:schemeClr val="tx1"/>
            </a:solidFill>
            <a:miter lim="800000"/>
            <a:headEnd/>
            <a:tailEnd/>
          </a:ln>
        </p:spPr>
      </p:pic>
      <p:sp>
        <p:nvSpPr>
          <p:cNvPr id="12" name="CasellaDiTesto 11"/>
          <p:cNvSpPr txBox="1"/>
          <p:nvPr/>
        </p:nvSpPr>
        <p:spPr>
          <a:xfrm>
            <a:off x="4211959" y="3550413"/>
            <a:ext cx="4487762" cy="830997"/>
          </a:xfrm>
          <a:prstGeom prst="rect">
            <a:avLst/>
          </a:prstGeom>
          <a:solidFill>
            <a:srgbClr val="FFFF00"/>
          </a:solidFill>
          <a:ln w="38100">
            <a:solidFill>
              <a:schemeClr val="tx1"/>
            </a:solidFill>
          </a:ln>
        </p:spPr>
        <p:txBody>
          <a:bodyPr wrap="square" rtlCol="0">
            <a:spAutoFit/>
          </a:bodyPr>
          <a:lstStyle/>
          <a:p>
            <a:pPr eaLnBrk="0" fontAlgn="base" hangingPunct="0">
              <a:spcBef>
                <a:spcPct val="0"/>
              </a:spcBef>
              <a:spcAft>
                <a:spcPct val="0"/>
              </a:spcAft>
            </a:pPr>
            <a:r>
              <a:rPr lang="it-IT" sz="2400" b="1" dirty="0"/>
              <a:t>Tutti gli e</a:t>
            </a:r>
            <a:r>
              <a:rPr lang="it-IT" sz="2400" b="1" baseline="30000" dirty="0"/>
              <a:t>-</a:t>
            </a:r>
            <a:r>
              <a:rPr lang="it-IT" sz="2400" b="1" dirty="0"/>
              <a:t> avrebbero dovuto avere la stessa energia</a:t>
            </a:r>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568" r="3652"/>
          <a:stretch/>
        </p:blipFill>
        <p:spPr bwMode="auto">
          <a:xfrm>
            <a:off x="5367486" y="2306755"/>
            <a:ext cx="2228850" cy="504056"/>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886" y="2826375"/>
            <a:ext cx="44196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Immagine 5">
            <a:extLst>
              <a:ext uri="{FF2B5EF4-FFF2-40B4-BE49-F238E27FC236}">
                <a16:creationId xmlns:a16="http://schemas.microsoft.com/office/drawing/2014/main" id="{6F16A49E-32FD-4143-997B-C203DF79BF76}"/>
              </a:ext>
            </a:extLst>
          </p:cNvPr>
          <p:cNvPicPr>
            <a:picLocks noChangeAspect="1"/>
          </p:cNvPicPr>
          <p:nvPr/>
        </p:nvPicPr>
        <p:blipFill>
          <a:blip r:embed="rId6"/>
          <a:stretch>
            <a:fillRect/>
          </a:stretch>
        </p:blipFill>
        <p:spPr>
          <a:xfrm>
            <a:off x="3203241" y="5537125"/>
            <a:ext cx="5427841" cy="811057"/>
          </a:xfrm>
          <a:prstGeom prst="rect">
            <a:avLst/>
          </a:prstGeom>
          <a:ln w="38100">
            <a:solidFill>
              <a:schemeClr val="tx1"/>
            </a:solidFill>
          </a:ln>
        </p:spPr>
      </p:pic>
      <p:pic>
        <p:nvPicPr>
          <p:cNvPr id="13" name="Immagine 12">
            <a:extLst>
              <a:ext uri="{FF2B5EF4-FFF2-40B4-BE49-F238E27FC236}">
                <a16:creationId xmlns:a16="http://schemas.microsoft.com/office/drawing/2014/main" id="{1E30A95D-67F6-40AE-B419-42CF9AC8FC24}"/>
              </a:ext>
            </a:extLst>
          </p:cNvPr>
          <p:cNvPicPr>
            <a:picLocks noChangeAspect="1"/>
          </p:cNvPicPr>
          <p:nvPr/>
        </p:nvPicPr>
        <p:blipFill>
          <a:blip r:embed="rId7"/>
          <a:stretch>
            <a:fillRect/>
          </a:stretch>
        </p:blipFill>
        <p:spPr>
          <a:xfrm>
            <a:off x="3194746" y="4700482"/>
            <a:ext cx="5398740" cy="587510"/>
          </a:xfrm>
          <a:prstGeom prst="rect">
            <a:avLst/>
          </a:prstGeom>
          <a:ln w="38100">
            <a:solidFill>
              <a:schemeClr val="tx1"/>
            </a:solidFill>
          </a:ln>
        </p:spPr>
      </p:pic>
      <p:pic>
        <p:nvPicPr>
          <p:cNvPr id="10" name="Immagine 9">
            <a:extLst>
              <a:ext uri="{FF2B5EF4-FFF2-40B4-BE49-F238E27FC236}">
                <a16:creationId xmlns:a16="http://schemas.microsoft.com/office/drawing/2014/main" id="{D40A9BED-B643-487B-843D-75854E86D55E}"/>
              </a:ext>
            </a:extLst>
          </p:cNvPr>
          <p:cNvPicPr>
            <a:picLocks noChangeAspect="1"/>
          </p:cNvPicPr>
          <p:nvPr/>
        </p:nvPicPr>
        <p:blipFill>
          <a:blip r:embed="rId8"/>
          <a:stretch>
            <a:fillRect/>
          </a:stretch>
        </p:blipFill>
        <p:spPr>
          <a:xfrm>
            <a:off x="4840075" y="1363798"/>
            <a:ext cx="3231531" cy="816269"/>
          </a:xfrm>
          <a:prstGeom prst="rect">
            <a:avLst/>
          </a:prstGeom>
          <a:ln w="38100">
            <a:solidFill>
              <a:schemeClr val="tx1"/>
            </a:solidFill>
          </a:ln>
        </p:spPr>
      </p:pic>
      <p:sp>
        <p:nvSpPr>
          <p:cNvPr id="3" name="CasellaDiTesto 2">
            <a:extLst>
              <a:ext uri="{FF2B5EF4-FFF2-40B4-BE49-F238E27FC236}">
                <a16:creationId xmlns:a16="http://schemas.microsoft.com/office/drawing/2014/main" id="{68506F54-1B20-4A78-AE10-EFCE2E2EE147}"/>
              </a:ext>
            </a:extLst>
          </p:cNvPr>
          <p:cNvSpPr txBox="1"/>
          <p:nvPr/>
        </p:nvSpPr>
        <p:spPr>
          <a:xfrm>
            <a:off x="755576" y="4700482"/>
            <a:ext cx="1932730" cy="646331"/>
          </a:xfrm>
          <a:prstGeom prst="rect">
            <a:avLst/>
          </a:prstGeom>
          <a:solidFill>
            <a:schemeClr val="bg2"/>
          </a:solidFill>
          <a:ln w="57150">
            <a:solidFill>
              <a:schemeClr val="tx1"/>
            </a:solidFill>
          </a:ln>
        </p:spPr>
        <p:txBody>
          <a:bodyPr wrap="square" rtlCol="0">
            <a:spAutoFit/>
          </a:bodyPr>
          <a:lstStyle/>
          <a:p>
            <a:r>
              <a:rPr lang="it-IT" dirty="0"/>
              <a:t>CONSERVAZIONE </a:t>
            </a:r>
            <a:br>
              <a:rPr lang="it-IT" dirty="0"/>
            </a:br>
            <a:r>
              <a:rPr lang="it-IT" dirty="0"/>
              <a:t>ENERGIA</a:t>
            </a:r>
          </a:p>
        </p:txBody>
      </p:sp>
      <p:sp>
        <p:nvSpPr>
          <p:cNvPr id="11" name="CasellaDiTesto 10">
            <a:extLst>
              <a:ext uri="{FF2B5EF4-FFF2-40B4-BE49-F238E27FC236}">
                <a16:creationId xmlns:a16="http://schemas.microsoft.com/office/drawing/2014/main" id="{D5B7DD24-BBE4-45D9-96CB-7D917A04BABB}"/>
              </a:ext>
            </a:extLst>
          </p:cNvPr>
          <p:cNvSpPr txBox="1"/>
          <p:nvPr/>
        </p:nvSpPr>
        <p:spPr>
          <a:xfrm>
            <a:off x="587448" y="5673058"/>
            <a:ext cx="2268986" cy="646331"/>
          </a:xfrm>
          <a:prstGeom prst="rect">
            <a:avLst/>
          </a:prstGeom>
          <a:solidFill>
            <a:schemeClr val="bg1"/>
          </a:solidFill>
          <a:ln w="38100">
            <a:solidFill>
              <a:schemeClr val="tx1"/>
            </a:solidFill>
          </a:ln>
        </p:spPr>
        <p:txBody>
          <a:bodyPr wrap="square" rtlCol="0">
            <a:spAutoFit/>
          </a:bodyPr>
          <a:lstStyle/>
          <a:p>
            <a:r>
              <a:rPr lang="it-IT" dirty="0"/>
              <a:t>CONSERVAZIONE </a:t>
            </a:r>
            <a:br>
              <a:rPr lang="it-IT" dirty="0"/>
            </a:br>
            <a:r>
              <a:rPr lang="it-IT" dirty="0"/>
              <a:t>QUANTITA’ DI MOTO</a:t>
            </a:r>
          </a:p>
        </p:txBody>
      </p:sp>
    </p:spTree>
    <p:extLst>
      <p:ext uri="{BB962C8B-B14F-4D97-AF65-F5344CB8AC3E}">
        <p14:creationId xmlns:p14="http://schemas.microsoft.com/office/powerpoint/2010/main" val="227175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3E099-E1B0-4263-A05A-FE65591B733F}"/>
              </a:ext>
            </a:extLst>
          </p:cNvPr>
          <p:cNvSpPr>
            <a:spLocks noGrp="1"/>
          </p:cNvSpPr>
          <p:nvPr>
            <p:ph type="title"/>
          </p:nvPr>
        </p:nvSpPr>
        <p:spPr>
          <a:xfrm>
            <a:off x="1259632" y="260648"/>
            <a:ext cx="6120680" cy="620688"/>
          </a:xfrm>
        </p:spPr>
        <p:txBody>
          <a:bodyPr/>
          <a:lstStyle/>
          <a:p>
            <a:r>
              <a:rPr lang="it-IT" sz="2800" dirty="0"/>
              <a:t>Primi risultati di </a:t>
            </a:r>
            <a:r>
              <a:rPr lang="it-IT" sz="2800" dirty="0" err="1"/>
              <a:t>Kamiokande</a:t>
            </a:r>
            <a:endParaRPr lang="it-IT" sz="2800" dirty="0"/>
          </a:p>
        </p:txBody>
      </p:sp>
      <p:pic>
        <p:nvPicPr>
          <p:cNvPr id="5" name="Immagine 4">
            <a:extLst>
              <a:ext uri="{FF2B5EF4-FFF2-40B4-BE49-F238E27FC236}">
                <a16:creationId xmlns:a16="http://schemas.microsoft.com/office/drawing/2014/main" id="{087A534C-4494-4D75-A03B-2823E6D59F25}"/>
              </a:ext>
            </a:extLst>
          </p:cNvPr>
          <p:cNvPicPr>
            <a:picLocks noChangeAspect="1"/>
          </p:cNvPicPr>
          <p:nvPr/>
        </p:nvPicPr>
        <p:blipFill>
          <a:blip r:embed="rId3"/>
          <a:stretch>
            <a:fillRect/>
          </a:stretch>
        </p:blipFill>
        <p:spPr>
          <a:xfrm>
            <a:off x="1691680" y="1130225"/>
            <a:ext cx="5256584" cy="4597550"/>
          </a:xfrm>
          <a:prstGeom prst="rect">
            <a:avLst/>
          </a:prstGeom>
          <a:ln w="57150">
            <a:solidFill>
              <a:srgbClr val="FF0000"/>
            </a:solidFill>
          </a:ln>
        </p:spPr>
      </p:pic>
      <p:sp>
        <p:nvSpPr>
          <p:cNvPr id="3" name="CasellaDiTesto 2">
            <a:extLst>
              <a:ext uri="{FF2B5EF4-FFF2-40B4-BE49-F238E27FC236}">
                <a16:creationId xmlns:a16="http://schemas.microsoft.com/office/drawing/2014/main" id="{938B8863-832A-470F-A4DE-134FCF1BD2B9}"/>
              </a:ext>
            </a:extLst>
          </p:cNvPr>
          <p:cNvSpPr txBox="1"/>
          <p:nvPr/>
        </p:nvSpPr>
        <p:spPr>
          <a:xfrm>
            <a:off x="7236296" y="2828835"/>
            <a:ext cx="1763688" cy="1200329"/>
          </a:xfrm>
          <a:prstGeom prst="rect">
            <a:avLst/>
          </a:prstGeom>
          <a:solidFill>
            <a:srgbClr val="FFFF00"/>
          </a:solidFill>
          <a:ln w="57150">
            <a:solidFill>
              <a:srgbClr val="FF0000"/>
            </a:solidFill>
          </a:ln>
        </p:spPr>
        <p:txBody>
          <a:bodyPr wrap="square" rtlCol="0">
            <a:spAutoFit/>
          </a:bodyPr>
          <a:lstStyle/>
          <a:p>
            <a:r>
              <a:rPr lang="it-IT" sz="2400" b="1" dirty="0"/>
              <a:t>Evidenza oscillazione </a:t>
            </a:r>
            <a:r>
              <a:rPr lang="it-IT" sz="2400" b="1" dirty="0">
                <a:sym typeface="Symbol" panose="05050102010706020507" pitchFamily="18" charset="2"/>
              </a:rPr>
              <a:t> </a:t>
            </a:r>
            <a:r>
              <a:rPr lang="it-IT" sz="2400" b="1" baseline="-25000" dirty="0">
                <a:sym typeface="Symbol" panose="05050102010706020507" pitchFamily="18" charset="2"/>
              </a:rPr>
              <a:t> </a:t>
            </a:r>
            <a:r>
              <a:rPr lang="it-IT" sz="2400" b="1" dirty="0">
                <a:sym typeface="Symbol" panose="05050102010706020507" pitchFamily="18" charset="2"/>
              </a:rPr>
              <a:t>/ </a:t>
            </a:r>
            <a:r>
              <a:rPr lang="it-IT" sz="2400" b="1" baseline="-25000" dirty="0">
                <a:sym typeface="Symbol" panose="05050102010706020507" pitchFamily="18" charset="2"/>
              </a:rPr>
              <a:t></a:t>
            </a:r>
            <a:endParaRPr lang="it-IT" sz="2400" b="1" baseline="-25000" dirty="0"/>
          </a:p>
        </p:txBody>
      </p:sp>
    </p:spTree>
    <p:extLst>
      <p:ext uri="{BB962C8B-B14F-4D97-AF65-F5344CB8AC3E}">
        <p14:creationId xmlns:p14="http://schemas.microsoft.com/office/powerpoint/2010/main" val="404813951"/>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84CBCB-9C53-4804-B595-DA5BB9D8AD17}"/>
              </a:ext>
            </a:extLst>
          </p:cNvPr>
          <p:cNvSpPr>
            <a:spLocks noGrp="1"/>
          </p:cNvSpPr>
          <p:nvPr>
            <p:ph type="title"/>
          </p:nvPr>
        </p:nvSpPr>
        <p:spPr>
          <a:xfrm>
            <a:off x="1212887" y="188640"/>
            <a:ext cx="6120680" cy="620688"/>
          </a:xfrm>
        </p:spPr>
        <p:txBody>
          <a:bodyPr/>
          <a:lstStyle/>
          <a:p>
            <a:r>
              <a:rPr lang="it-IT" sz="2400" dirty="0"/>
              <a:t>Distribuzione di  neutrini muonici</a:t>
            </a:r>
            <a:endParaRPr lang="it-IT" sz="2400" baseline="-25000" dirty="0"/>
          </a:p>
        </p:txBody>
      </p:sp>
      <p:pic>
        <p:nvPicPr>
          <p:cNvPr id="6" name="Immagine 5">
            <a:extLst>
              <a:ext uri="{FF2B5EF4-FFF2-40B4-BE49-F238E27FC236}">
                <a16:creationId xmlns:a16="http://schemas.microsoft.com/office/drawing/2014/main" id="{A40CA74E-3BCB-4880-8FB6-641BAC596FC7}"/>
              </a:ext>
            </a:extLst>
          </p:cNvPr>
          <p:cNvPicPr>
            <a:picLocks noChangeAspect="1"/>
          </p:cNvPicPr>
          <p:nvPr/>
        </p:nvPicPr>
        <p:blipFill>
          <a:blip r:embed="rId3"/>
          <a:stretch>
            <a:fillRect/>
          </a:stretch>
        </p:blipFill>
        <p:spPr>
          <a:xfrm>
            <a:off x="1849115" y="4082826"/>
            <a:ext cx="5484452" cy="2678453"/>
          </a:xfrm>
          <a:prstGeom prst="rect">
            <a:avLst/>
          </a:prstGeom>
          <a:ln w="28575">
            <a:solidFill>
              <a:srgbClr val="FF0000"/>
            </a:solidFill>
          </a:ln>
        </p:spPr>
      </p:pic>
      <p:grpSp>
        <p:nvGrpSpPr>
          <p:cNvPr id="16" name="Gruppo 15">
            <a:extLst>
              <a:ext uri="{FF2B5EF4-FFF2-40B4-BE49-F238E27FC236}">
                <a16:creationId xmlns:a16="http://schemas.microsoft.com/office/drawing/2014/main" id="{43FAC763-6D92-4247-B3F1-DCC28DE9DCA6}"/>
              </a:ext>
            </a:extLst>
          </p:cNvPr>
          <p:cNvGrpSpPr/>
          <p:nvPr/>
        </p:nvGrpSpPr>
        <p:grpSpPr>
          <a:xfrm>
            <a:off x="2267745" y="947138"/>
            <a:ext cx="4392488" cy="2997878"/>
            <a:chOff x="2339753" y="1020940"/>
            <a:chExt cx="4320480" cy="2880320"/>
          </a:xfrm>
        </p:grpSpPr>
        <p:grpSp>
          <p:nvGrpSpPr>
            <p:cNvPr id="14" name="Gruppo 13">
              <a:extLst>
                <a:ext uri="{FF2B5EF4-FFF2-40B4-BE49-F238E27FC236}">
                  <a16:creationId xmlns:a16="http://schemas.microsoft.com/office/drawing/2014/main" id="{55D14735-8E8F-4E3F-B237-9274ABF9320E}"/>
                </a:ext>
              </a:extLst>
            </p:cNvPr>
            <p:cNvGrpSpPr/>
            <p:nvPr/>
          </p:nvGrpSpPr>
          <p:grpSpPr>
            <a:xfrm>
              <a:off x="2339753" y="1020940"/>
              <a:ext cx="4320480" cy="2880320"/>
              <a:chOff x="2339753" y="1020940"/>
              <a:chExt cx="4320480" cy="2880320"/>
            </a:xfrm>
          </p:grpSpPr>
          <p:grpSp>
            <p:nvGrpSpPr>
              <p:cNvPr id="12" name="Gruppo 11">
                <a:extLst>
                  <a:ext uri="{FF2B5EF4-FFF2-40B4-BE49-F238E27FC236}">
                    <a16:creationId xmlns:a16="http://schemas.microsoft.com/office/drawing/2014/main" id="{7F384439-02A2-4342-B2E2-15BEBA57746D}"/>
                  </a:ext>
                </a:extLst>
              </p:cNvPr>
              <p:cNvGrpSpPr/>
              <p:nvPr/>
            </p:nvGrpSpPr>
            <p:grpSpPr>
              <a:xfrm>
                <a:off x="2339753" y="1020940"/>
                <a:ext cx="4320480" cy="2880320"/>
                <a:chOff x="2267744" y="980728"/>
                <a:chExt cx="4392488" cy="2941002"/>
              </a:xfrm>
            </p:grpSpPr>
            <p:pic>
              <p:nvPicPr>
                <p:cNvPr id="8" name="Immagine 7">
                  <a:extLst>
                    <a:ext uri="{FF2B5EF4-FFF2-40B4-BE49-F238E27FC236}">
                      <a16:creationId xmlns:a16="http://schemas.microsoft.com/office/drawing/2014/main" id="{25AC569E-D09E-43E3-8FFC-3402B9A9A1B7}"/>
                    </a:ext>
                  </a:extLst>
                </p:cNvPr>
                <p:cNvPicPr/>
                <p:nvPr/>
              </p:nvPicPr>
              <p:blipFill>
                <a:blip r:embed="rId4"/>
                <a:stretch>
                  <a:fillRect/>
                </a:stretch>
              </p:blipFill>
              <p:spPr>
                <a:xfrm>
                  <a:off x="2267744" y="980728"/>
                  <a:ext cx="4392488" cy="2941002"/>
                </a:xfrm>
                <a:prstGeom prst="rect">
                  <a:avLst/>
                </a:prstGeom>
                <a:ln w="57150">
                  <a:solidFill>
                    <a:srgbClr val="FF0000"/>
                  </a:solidFill>
                </a:ln>
              </p:spPr>
            </p:pic>
            <p:pic>
              <p:nvPicPr>
                <p:cNvPr id="11" name="Immagine 10">
                  <a:extLst>
                    <a:ext uri="{FF2B5EF4-FFF2-40B4-BE49-F238E27FC236}">
                      <a16:creationId xmlns:a16="http://schemas.microsoft.com/office/drawing/2014/main" id="{907C1230-288D-4632-8A6F-66D127065785}"/>
                    </a:ext>
                  </a:extLst>
                </p:cNvPr>
                <p:cNvPicPr>
                  <a:picLocks noChangeAspect="1"/>
                </p:cNvPicPr>
                <p:nvPr/>
              </p:nvPicPr>
              <p:blipFill>
                <a:blip r:embed="rId5"/>
                <a:stretch>
                  <a:fillRect/>
                </a:stretch>
              </p:blipFill>
              <p:spPr>
                <a:xfrm rot="16200000">
                  <a:off x="1163005" y="2195502"/>
                  <a:ext cx="2720931" cy="511453"/>
                </a:xfrm>
                <a:prstGeom prst="rect">
                  <a:avLst/>
                </a:prstGeom>
              </p:spPr>
            </p:pic>
          </p:grpSp>
          <p:pic>
            <p:nvPicPr>
              <p:cNvPr id="13" name="Immagine 12">
                <a:extLst>
                  <a:ext uri="{FF2B5EF4-FFF2-40B4-BE49-F238E27FC236}">
                    <a16:creationId xmlns:a16="http://schemas.microsoft.com/office/drawing/2014/main" id="{61CFDD0A-5BB2-4D4D-9420-1BB1A1BD54C8}"/>
                  </a:ext>
                </a:extLst>
              </p:cNvPr>
              <p:cNvPicPr>
                <a:picLocks noChangeAspect="1"/>
              </p:cNvPicPr>
              <p:nvPr/>
            </p:nvPicPr>
            <p:blipFill>
              <a:blip r:embed="rId6"/>
              <a:stretch>
                <a:fillRect/>
              </a:stretch>
            </p:blipFill>
            <p:spPr>
              <a:xfrm rot="16200000">
                <a:off x="5444232" y="1968724"/>
                <a:ext cx="2012265" cy="419737"/>
              </a:xfrm>
              <a:prstGeom prst="rect">
                <a:avLst/>
              </a:prstGeom>
            </p:spPr>
          </p:pic>
        </p:grpSp>
        <p:pic>
          <p:nvPicPr>
            <p:cNvPr id="15" name="Immagine 14">
              <a:extLst>
                <a:ext uri="{FF2B5EF4-FFF2-40B4-BE49-F238E27FC236}">
                  <a16:creationId xmlns:a16="http://schemas.microsoft.com/office/drawing/2014/main" id="{7DFDA8CE-FC74-4B62-A6F8-E835F8DCF9AD}"/>
                </a:ext>
              </a:extLst>
            </p:cNvPr>
            <p:cNvPicPr>
              <a:picLocks noChangeAspect="1"/>
            </p:cNvPicPr>
            <p:nvPr/>
          </p:nvPicPr>
          <p:blipFill>
            <a:blip r:embed="rId7"/>
            <a:stretch>
              <a:fillRect/>
            </a:stretch>
          </p:blipFill>
          <p:spPr>
            <a:xfrm>
              <a:off x="3203095" y="1025796"/>
              <a:ext cx="3037400" cy="295303"/>
            </a:xfrm>
            <a:prstGeom prst="rect">
              <a:avLst/>
            </a:prstGeom>
            <a:ln>
              <a:noFill/>
            </a:ln>
          </p:spPr>
        </p:pic>
      </p:grpSp>
      <p:pic>
        <p:nvPicPr>
          <p:cNvPr id="17" name="Immagine 16">
            <a:extLst>
              <a:ext uri="{FF2B5EF4-FFF2-40B4-BE49-F238E27FC236}">
                <a16:creationId xmlns:a16="http://schemas.microsoft.com/office/drawing/2014/main" id="{7AE551D7-3CE3-46FC-9D4C-E29F7DAE82F6}"/>
              </a:ext>
            </a:extLst>
          </p:cNvPr>
          <p:cNvPicPr>
            <a:picLocks noChangeAspect="1"/>
          </p:cNvPicPr>
          <p:nvPr/>
        </p:nvPicPr>
        <p:blipFill>
          <a:blip r:embed="rId8"/>
          <a:stretch>
            <a:fillRect/>
          </a:stretch>
        </p:blipFill>
        <p:spPr>
          <a:xfrm>
            <a:off x="4304601" y="3607629"/>
            <a:ext cx="893852" cy="337387"/>
          </a:xfrm>
          <a:prstGeom prst="rect">
            <a:avLst/>
          </a:prstGeom>
        </p:spPr>
      </p:pic>
    </p:spTree>
    <p:extLst>
      <p:ext uri="{BB962C8B-B14F-4D97-AF65-F5344CB8AC3E}">
        <p14:creationId xmlns:p14="http://schemas.microsoft.com/office/powerpoint/2010/main" val="1068515704"/>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1268760"/>
            <a:ext cx="7772400" cy="1692188"/>
          </a:xfrm>
        </p:spPr>
        <p:txBody>
          <a:bodyPr/>
          <a:lstStyle/>
          <a:p>
            <a:r>
              <a:rPr lang="it-IT" dirty="0">
                <a:solidFill>
                  <a:srgbClr val="FF0000"/>
                </a:solidFill>
              </a:rPr>
              <a:t>Vedere l’oscillazione di neutrini</a:t>
            </a:r>
            <a:br>
              <a:rPr lang="it-IT" dirty="0">
                <a:solidFill>
                  <a:srgbClr val="FF0000"/>
                </a:solidFill>
              </a:rPr>
            </a:br>
            <a:r>
              <a:rPr lang="it-IT" dirty="0" err="1">
                <a:solidFill>
                  <a:srgbClr val="FF0000"/>
                </a:solidFill>
              </a:rPr>
              <a:t>C</a:t>
            </a:r>
            <a:r>
              <a:rPr lang="it-IT" sz="2000" dirty="0" err="1">
                <a:solidFill>
                  <a:srgbClr val="FF0000"/>
                </a:solidFill>
              </a:rPr>
              <a:t>ern</a:t>
            </a:r>
            <a:r>
              <a:rPr lang="it-IT" dirty="0">
                <a:solidFill>
                  <a:srgbClr val="FF0000"/>
                </a:solidFill>
              </a:rPr>
              <a:t> </a:t>
            </a:r>
            <a:r>
              <a:rPr lang="it-IT" dirty="0" err="1">
                <a:solidFill>
                  <a:srgbClr val="FF0000"/>
                </a:solidFill>
              </a:rPr>
              <a:t>N</a:t>
            </a:r>
            <a:r>
              <a:rPr lang="it-IT" sz="2000" dirty="0" err="1">
                <a:solidFill>
                  <a:srgbClr val="FF0000"/>
                </a:solidFill>
              </a:rPr>
              <a:t>eutrinos</a:t>
            </a:r>
            <a:r>
              <a:rPr lang="it-IT" dirty="0">
                <a:solidFill>
                  <a:srgbClr val="FF0000"/>
                </a:solidFill>
              </a:rPr>
              <a:t> </a:t>
            </a:r>
            <a:r>
              <a:rPr lang="it-IT" sz="2000" dirty="0">
                <a:solidFill>
                  <a:srgbClr val="FF0000"/>
                </a:solidFill>
              </a:rPr>
              <a:t>to</a:t>
            </a:r>
            <a:r>
              <a:rPr lang="it-IT" dirty="0">
                <a:solidFill>
                  <a:srgbClr val="FF0000"/>
                </a:solidFill>
              </a:rPr>
              <a:t> G</a:t>
            </a:r>
            <a:r>
              <a:rPr lang="it-IT" sz="2000" dirty="0">
                <a:solidFill>
                  <a:srgbClr val="FF0000"/>
                </a:solidFill>
              </a:rPr>
              <a:t>ran</a:t>
            </a:r>
            <a:r>
              <a:rPr lang="it-IT" dirty="0">
                <a:solidFill>
                  <a:srgbClr val="FF0000"/>
                </a:solidFill>
              </a:rPr>
              <a:t> S</a:t>
            </a:r>
            <a:r>
              <a:rPr lang="it-IT" sz="2000" dirty="0">
                <a:solidFill>
                  <a:srgbClr val="FF0000"/>
                </a:solidFill>
              </a:rPr>
              <a:t>asso</a:t>
            </a:r>
          </a:p>
        </p:txBody>
      </p:sp>
      <p:sp>
        <p:nvSpPr>
          <p:cNvPr id="3" name="Sottotitolo 2"/>
          <p:cNvSpPr>
            <a:spLocks noGrp="1"/>
          </p:cNvSpPr>
          <p:nvPr>
            <p:ph type="subTitle" idx="1"/>
          </p:nvPr>
        </p:nvSpPr>
        <p:spPr>
          <a:xfrm>
            <a:off x="2339752" y="3789040"/>
            <a:ext cx="6400800" cy="720080"/>
          </a:xfrm>
        </p:spPr>
        <p:txBody>
          <a:bodyPr/>
          <a:lstStyle/>
          <a:p>
            <a:pPr algn="r"/>
            <a:r>
              <a:rPr lang="it-IT" sz="3600" dirty="0">
                <a:solidFill>
                  <a:srgbClr val="FF0000"/>
                </a:solidFill>
              </a:rPr>
              <a:t>Alessandro </a:t>
            </a:r>
            <a:r>
              <a:rPr lang="it-IT" sz="3600" dirty="0" err="1">
                <a:solidFill>
                  <a:srgbClr val="FF0000"/>
                </a:solidFill>
              </a:rPr>
              <a:t>Paleari</a:t>
            </a:r>
            <a:r>
              <a:rPr lang="it-IT" sz="3600" dirty="0">
                <a:solidFill>
                  <a:srgbClr val="FF0000"/>
                </a:solidFill>
              </a:rPr>
              <a:t>  5^B</a:t>
            </a:r>
          </a:p>
        </p:txBody>
      </p:sp>
      <p:pic>
        <p:nvPicPr>
          <p:cNvPr id="5" name="Immagine 4">
            <a:extLst>
              <a:ext uri="{FF2B5EF4-FFF2-40B4-BE49-F238E27FC236}">
                <a16:creationId xmlns:a16="http://schemas.microsoft.com/office/drawing/2014/main" id="{E02E2287-A47A-44AF-873C-E80C02FAECB1}"/>
              </a:ext>
            </a:extLst>
          </p:cNvPr>
          <p:cNvPicPr>
            <a:picLocks noChangeAspect="1"/>
          </p:cNvPicPr>
          <p:nvPr/>
        </p:nvPicPr>
        <p:blipFill>
          <a:blip r:embed="rId2"/>
          <a:stretch>
            <a:fillRect/>
          </a:stretch>
        </p:blipFill>
        <p:spPr>
          <a:xfrm>
            <a:off x="1043608" y="3212977"/>
            <a:ext cx="2935134" cy="2473898"/>
          </a:xfrm>
          <a:prstGeom prst="rect">
            <a:avLst/>
          </a:prstGeom>
        </p:spPr>
      </p:pic>
    </p:spTree>
    <p:extLst>
      <p:ext uri="{BB962C8B-B14F-4D97-AF65-F5344CB8AC3E}">
        <p14:creationId xmlns:p14="http://schemas.microsoft.com/office/powerpoint/2010/main" val="3980341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CustomShape 1"/>
          <p:cNvSpPr/>
          <p:nvPr/>
        </p:nvSpPr>
        <p:spPr>
          <a:xfrm>
            <a:off x="827584" y="260640"/>
            <a:ext cx="6552728" cy="61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eaLnBrk="0" fontAlgn="base" hangingPunct="0">
              <a:lnSpc>
                <a:spcPct val="100000"/>
              </a:lnSpc>
              <a:spcBef>
                <a:spcPct val="0"/>
              </a:spcBef>
              <a:spcAft>
                <a:spcPct val="0"/>
              </a:spcAft>
            </a:pP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Risultati di Super </a:t>
            </a:r>
            <a:r>
              <a:rPr lang="it-IT" sz="36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Kamiokande</a:t>
            </a:r>
            <a:endParaRPr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172" name="Immagine 4"/>
          <p:cNvPicPr/>
          <p:nvPr/>
        </p:nvPicPr>
        <p:blipFill>
          <a:blip r:embed="rId3"/>
          <a:stretch/>
        </p:blipFill>
        <p:spPr>
          <a:xfrm>
            <a:off x="1691640" y="1130400"/>
            <a:ext cx="5254560" cy="4595400"/>
          </a:xfrm>
          <a:prstGeom prst="rect">
            <a:avLst/>
          </a:prstGeom>
          <a:ln w="38100">
            <a:solidFill>
              <a:srgbClr val="FF0000"/>
            </a:solidFill>
          </a:ln>
        </p:spPr>
      </p:pic>
      <p:sp>
        <p:nvSpPr>
          <p:cNvPr id="173" name="CustomShape 2"/>
          <p:cNvSpPr/>
          <p:nvPr/>
        </p:nvSpPr>
        <p:spPr>
          <a:xfrm>
            <a:off x="7236360" y="2828880"/>
            <a:ext cx="1761480" cy="123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it-IT" sz="2400" b="1" strike="noStrike" spc="-1">
                <a:solidFill>
                  <a:srgbClr val="000000"/>
                </a:solidFill>
                <a:uFill>
                  <a:solidFill>
                    <a:srgbClr val="FFFFFF"/>
                  </a:solidFill>
                </a:uFill>
                <a:latin typeface="Calibri"/>
                <a:ea typeface="DejaVu Sans"/>
              </a:rPr>
              <a:t>Evidenza oscillazione </a:t>
            </a:r>
            <a:r>
              <a:rPr lang="it-IT" sz="2400" b="1" strike="noStrike" spc="-1">
                <a:solidFill>
                  <a:srgbClr val="000000"/>
                </a:solidFill>
                <a:uFill>
                  <a:solidFill>
                    <a:srgbClr val="FFFFFF"/>
                  </a:solidFill>
                </a:uFill>
                <a:latin typeface="Symbol"/>
                <a:ea typeface="DejaVu Sans"/>
              </a:rPr>
              <a:t></a:t>
            </a:r>
            <a:r>
              <a:rPr lang="it-IT" sz="2400" b="1" strike="noStrike" spc="-1">
                <a:solidFill>
                  <a:srgbClr val="000000"/>
                </a:solidFill>
                <a:uFill>
                  <a:solidFill>
                    <a:srgbClr val="FFFFFF"/>
                  </a:solidFill>
                </a:uFill>
                <a:latin typeface="Calibri"/>
                <a:ea typeface="DejaVu Sans"/>
              </a:rPr>
              <a:t> </a:t>
            </a:r>
            <a:r>
              <a:rPr lang="it-IT" sz="2400" b="1" strike="noStrike" spc="-1" baseline="-25000">
                <a:solidFill>
                  <a:srgbClr val="000000"/>
                </a:solidFill>
                <a:uFill>
                  <a:solidFill>
                    <a:srgbClr val="FFFFFF"/>
                  </a:solidFill>
                </a:uFill>
                <a:latin typeface="Symbol"/>
                <a:ea typeface="DejaVu Sans"/>
              </a:rPr>
              <a:t></a:t>
            </a:r>
            <a:r>
              <a:rPr lang="it-IT" sz="2400" b="1" strike="noStrike" spc="-1" baseline="-25000">
                <a:solidFill>
                  <a:srgbClr val="000000"/>
                </a:solidFill>
                <a:uFill>
                  <a:solidFill>
                    <a:srgbClr val="FFFFFF"/>
                  </a:solidFill>
                </a:uFill>
                <a:latin typeface="Calibri"/>
                <a:ea typeface="DejaVu Sans"/>
              </a:rPr>
              <a:t> </a:t>
            </a:r>
            <a:r>
              <a:rPr lang="it-IT" sz="2400" b="1" strike="noStrike" spc="-1">
                <a:solidFill>
                  <a:srgbClr val="000000"/>
                </a:solidFill>
                <a:uFill>
                  <a:solidFill>
                    <a:srgbClr val="FFFFFF"/>
                  </a:solidFill>
                </a:uFill>
                <a:latin typeface="Calibri"/>
                <a:ea typeface="DejaVu Sans"/>
              </a:rPr>
              <a:t>/ </a:t>
            </a:r>
            <a:r>
              <a:rPr lang="it-IT" sz="2400" b="1" strike="noStrike" spc="-1">
                <a:solidFill>
                  <a:srgbClr val="000000"/>
                </a:solidFill>
                <a:uFill>
                  <a:solidFill>
                    <a:srgbClr val="FFFFFF"/>
                  </a:solidFill>
                </a:uFill>
                <a:latin typeface="Symbol"/>
                <a:ea typeface="DejaVu Sans"/>
              </a:rPr>
              <a:t></a:t>
            </a:r>
            <a:r>
              <a:rPr lang="it-IT" sz="2400" b="1" strike="noStrike" spc="-1" baseline="-25000">
                <a:solidFill>
                  <a:srgbClr val="000000"/>
                </a:solidFill>
                <a:uFill>
                  <a:solidFill>
                    <a:srgbClr val="FFFFFF"/>
                  </a:solidFill>
                </a:uFill>
                <a:latin typeface="Symbol"/>
                <a:ea typeface="DejaVu Sans"/>
              </a:rPr>
              <a:t></a:t>
            </a:r>
            <a:endParaRPr/>
          </a:p>
        </p:txBody>
      </p:sp>
    </p:spTree>
    <p:extLst>
      <p:ext uri="{BB962C8B-B14F-4D97-AF65-F5344CB8AC3E}">
        <p14:creationId xmlns:p14="http://schemas.microsoft.com/office/powerpoint/2010/main" val="146556163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CustomShape 1"/>
          <p:cNvSpPr/>
          <p:nvPr/>
        </p:nvSpPr>
        <p:spPr>
          <a:xfrm>
            <a:off x="611560" y="35796"/>
            <a:ext cx="7493692" cy="138233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eaLnBrk="0" fontAlgn="base" hangingPunct="0">
              <a:lnSpc>
                <a:spcPct val="100000"/>
              </a:lnSpc>
              <a:spcBef>
                <a:spcPct val="0"/>
              </a:spcBef>
              <a:spcAft>
                <a:spcPct val="0"/>
              </a:spcAft>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Provare l’oscillazione  </a:t>
            </a:r>
          </a:p>
          <a:p>
            <a:pPr algn="ctr" eaLnBrk="0" fontAlgn="base" hangingPunct="0">
              <a:lnSpc>
                <a:spcPct val="100000"/>
              </a:lnSpc>
              <a:spcBef>
                <a:spcPct val="0"/>
              </a:spcBef>
              <a:spcAft>
                <a:spcPct val="0"/>
              </a:spcAft>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sym typeface="Symbol" panose="05050102010706020507" pitchFamily="18" charset="2"/>
              </a:rPr>
              <a:t></a:t>
            </a:r>
            <a:r>
              <a:rPr lang="it-IT" sz="4400" b="1" baseline="-25000"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sym typeface="Symbol" panose="05050102010706020507" pitchFamily="18" charset="2"/>
              </a:rPr>
              <a:t></a:t>
            </a: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a:t>
            </a: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sym typeface="Symbol" panose="05050102010706020507" pitchFamily="18" charset="2"/>
              </a:rPr>
              <a:t></a:t>
            </a:r>
            <a:r>
              <a:rPr lang="it-IT" sz="4400" b="1" baseline="-25000"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sym typeface="Symbol" panose="05050102010706020507" pitchFamily="18" charset="2"/>
              </a:rPr>
              <a:t></a:t>
            </a: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per apparizione</a:t>
            </a:r>
            <a:endParaRPr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sp>
        <p:nvSpPr>
          <p:cNvPr id="175" name="CustomShape 2"/>
          <p:cNvSpPr/>
          <p:nvPr/>
        </p:nvSpPr>
        <p:spPr>
          <a:xfrm>
            <a:off x="214407" y="1683451"/>
            <a:ext cx="4139952" cy="38633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520">
              <a:lnSpc>
                <a:spcPct val="100000"/>
              </a:lnSpc>
            </a:pPr>
            <a:endParaRPr dirty="0"/>
          </a:p>
          <a:p>
            <a:pPr marL="285840" indent="-283320">
              <a:buFont typeface="Arial"/>
              <a:buChar char="•"/>
            </a:pPr>
            <a:r>
              <a:rPr lang="it-IT" sz="2000" b="1" strike="noStrike" spc="-1" dirty="0">
                <a:solidFill>
                  <a:schemeClr val="tx2">
                    <a:lumMod val="50000"/>
                  </a:schemeClr>
                </a:solidFill>
                <a:uFill>
                  <a:solidFill>
                    <a:srgbClr val="FFFFFF"/>
                  </a:solidFill>
                </a:uFill>
                <a:latin typeface="Calibri"/>
                <a:ea typeface="DejaVu Sans"/>
              </a:rPr>
              <a:t>i </a:t>
            </a:r>
            <a:r>
              <a:rPr lang="it-IT" sz="2000" b="1" strike="noStrike" spc="-1" dirty="0">
                <a:solidFill>
                  <a:schemeClr val="tx2">
                    <a:lumMod val="50000"/>
                  </a:schemeClr>
                </a:solidFill>
                <a:uFill>
                  <a:solidFill>
                    <a:srgbClr val="FFFFFF"/>
                  </a:solidFill>
                </a:uFill>
                <a:latin typeface="Symbol"/>
                <a:ea typeface="DejaVu Sans"/>
              </a:rPr>
              <a:t></a:t>
            </a:r>
            <a:r>
              <a:rPr lang="it-IT" sz="2000" b="1" strike="noStrike" spc="-1" baseline="-25000" dirty="0">
                <a:solidFill>
                  <a:schemeClr val="tx2">
                    <a:lumMod val="50000"/>
                  </a:schemeClr>
                </a:solidFill>
                <a:uFill>
                  <a:solidFill>
                    <a:srgbClr val="FFFFFF"/>
                  </a:solidFill>
                </a:uFill>
                <a:latin typeface="Symbol"/>
                <a:ea typeface="DejaVu Sans"/>
              </a:rPr>
              <a:t></a:t>
            </a:r>
            <a:r>
              <a:rPr lang="it-IT" sz="2000" b="1" strike="noStrike" spc="-1" baseline="-25000" dirty="0">
                <a:solidFill>
                  <a:schemeClr val="tx2">
                    <a:lumMod val="50000"/>
                  </a:schemeClr>
                </a:solidFill>
                <a:uFill>
                  <a:solidFill>
                    <a:srgbClr val="FFFFFF"/>
                  </a:solidFill>
                </a:uFill>
                <a:latin typeface="Calibri"/>
                <a:ea typeface="DejaVu Sans"/>
              </a:rPr>
              <a:t>  </a:t>
            </a:r>
            <a:r>
              <a:rPr lang="it-IT" sz="2000" b="1" strike="noStrike" spc="-1" dirty="0">
                <a:solidFill>
                  <a:schemeClr val="tx2">
                    <a:lumMod val="50000"/>
                  </a:schemeClr>
                </a:solidFill>
                <a:uFill>
                  <a:solidFill>
                    <a:srgbClr val="FFFFFF"/>
                  </a:solidFill>
                </a:uFill>
                <a:latin typeface="Calibri"/>
                <a:ea typeface="DejaVu Sans"/>
              </a:rPr>
              <a:t>devono essere molto energetici   </a:t>
            </a:r>
            <a:r>
              <a:rPr lang="it-IT" sz="2000" b="1" dirty="0">
                <a:ln>
                  <a:solidFill>
                    <a:schemeClr val="tx2">
                      <a:lumMod val="50000"/>
                    </a:schemeClr>
                  </a:solidFill>
                </a:ln>
                <a:solidFill>
                  <a:schemeClr val="tx2">
                    <a:lumMod val="50000"/>
                  </a:schemeClr>
                </a:solidFill>
                <a:sym typeface="Symbol" panose="05050102010706020507" pitchFamily="18" charset="2"/>
              </a:rPr>
              <a:t>(m</a:t>
            </a:r>
            <a:r>
              <a:rPr lang="it-IT" sz="2000" b="1" baseline="-25000" dirty="0">
                <a:ln>
                  <a:solidFill>
                    <a:schemeClr val="tx2">
                      <a:lumMod val="50000"/>
                    </a:schemeClr>
                  </a:solidFill>
                </a:ln>
                <a:solidFill>
                  <a:schemeClr val="tx2">
                    <a:lumMod val="50000"/>
                  </a:schemeClr>
                </a:solidFill>
                <a:sym typeface="Symbol" panose="05050102010706020507" pitchFamily="18" charset="2"/>
              </a:rPr>
              <a:t> </a:t>
            </a:r>
            <a:r>
              <a:rPr lang="it-IT" sz="2000" b="1" dirty="0">
                <a:ln>
                  <a:solidFill>
                    <a:schemeClr val="tx2">
                      <a:lumMod val="50000"/>
                    </a:schemeClr>
                  </a:solidFill>
                </a:ln>
                <a:solidFill>
                  <a:schemeClr val="tx2">
                    <a:lumMod val="50000"/>
                  </a:schemeClr>
                </a:solidFill>
                <a:sym typeface="Symbol" panose="05050102010706020507" pitchFamily="18" charset="2"/>
              </a:rPr>
              <a:t> 3500 m</a:t>
            </a:r>
            <a:r>
              <a:rPr lang="it-IT" sz="2000" b="1" baseline="-25000" dirty="0">
                <a:ln>
                  <a:solidFill>
                    <a:schemeClr val="tx2">
                      <a:lumMod val="50000"/>
                    </a:schemeClr>
                  </a:solidFill>
                </a:ln>
                <a:solidFill>
                  <a:schemeClr val="tx2">
                    <a:lumMod val="50000"/>
                  </a:schemeClr>
                </a:solidFill>
                <a:sym typeface="Symbol" panose="05050102010706020507" pitchFamily="18" charset="2"/>
              </a:rPr>
              <a:t>e </a:t>
            </a:r>
            <a:r>
              <a:rPr lang="it-IT" sz="2000" b="1" dirty="0">
                <a:ln>
                  <a:solidFill>
                    <a:schemeClr val="tx2">
                      <a:lumMod val="50000"/>
                    </a:schemeClr>
                  </a:solidFill>
                </a:ln>
                <a:solidFill>
                  <a:schemeClr val="tx2">
                    <a:lumMod val="50000"/>
                  </a:schemeClr>
                </a:solidFill>
                <a:sym typeface="Symbol" panose="05050102010706020507" pitchFamily="18" charset="2"/>
              </a:rPr>
              <a:t>)</a:t>
            </a:r>
            <a:endParaRPr sz="2000" b="1" dirty="0">
              <a:solidFill>
                <a:schemeClr val="tx2">
                  <a:lumMod val="50000"/>
                </a:schemeClr>
              </a:solidFill>
            </a:endParaRPr>
          </a:p>
          <a:p>
            <a:pPr>
              <a:lnSpc>
                <a:spcPct val="100000"/>
              </a:lnSpc>
            </a:pPr>
            <a:r>
              <a:rPr lang="it-IT" sz="2000" b="1" strike="noStrike" spc="-1" dirty="0">
                <a:solidFill>
                  <a:schemeClr val="tx2">
                    <a:lumMod val="50000"/>
                  </a:schemeClr>
                </a:solidFill>
                <a:uFill>
                  <a:solidFill>
                    <a:srgbClr val="FFFFFF"/>
                  </a:solidFill>
                </a:uFill>
                <a:latin typeface="Calibri"/>
                <a:ea typeface="DejaVu Sans"/>
              </a:rPr>
              <a:t>     </a:t>
            </a:r>
            <a:endParaRPr sz="2000" b="1" dirty="0">
              <a:solidFill>
                <a:schemeClr val="tx2">
                  <a:lumMod val="50000"/>
                </a:schemeClr>
              </a:solidFill>
            </a:endParaRPr>
          </a:p>
          <a:p>
            <a:pPr marL="285840" indent="-283320">
              <a:lnSpc>
                <a:spcPct val="100000"/>
              </a:lnSpc>
              <a:buFont typeface="Arial"/>
              <a:buChar char="•"/>
            </a:pPr>
            <a:r>
              <a:rPr lang="it-IT" sz="2000" b="1" strike="noStrike" spc="-1" dirty="0">
                <a:solidFill>
                  <a:schemeClr val="tx2">
                    <a:lumMod val="50000"/>
                  </a:schemeClr>
                </a:solidFill>
                <a:uFill>
                  <a:solidFill>
                    <a:srgbClr val="FFFFFF"/>
                  </a:solidFill>
                </a:uFill>
                <a:latin typeface="Calibri"/>
                <a:ea typeface="DejaVu Sans"/>
              </a:rPr>
              <a:t>Vita di brevissima </a:t>
            </a:r>
          </a:p>
          <a:p>
            <a:pPr marL="2520">
              <a:lnSpc>
                <a:spcPct val="100000"/>
              </a:lnSpc>
            </a:pPr>
            <a:r>
              <a:rPr lang="it-IT" sz="2000" b="1" spc="-1" dirty="0">
                <a:solidFill>
                  <a:schemeClr val="tx2">
                    <a:lumMod val="50000"/>
                  </a:schemeClr>
                </a:solidFill>
                <a:uFill>
                  <a:solidFill>
                    <a:srgbClr val="FFFFFF"/>
                  </a:solidFill>
                </a:uFill>
                <a:latin typeface="Calibri"/>
                <a:ea typeface="DejaVu Sans"/>
              </a:rPr>
              <a:t>    </a:t>
            </a:r>
            <a:r>
              <a:rPr lang="it-IT" sz="2000" b="1" strike="noStrike" spc="-1" dirty="0">
                <a:solidFill>
                  <a:schemeClr val="tx2">
                    <a:lumMod val="50000"/>
                  </a:schemeClr>
                </a:solidFill>
                <a:uFill>
                  <a:solidFill>
                    <a:srgbClr val="FFFFFF"/>
                  </a:solidFill>
                </a:uFill>
                <a:latin typeface="Calibri"/>
                <a:ea typeface="DejaVu Sans"/>
              </a:rPr>
              <a:t> t</a:t>
            </a:r>
            <a:r>
              <a:rPr lang="it-IT" sz="2000" b="1" strike="noStrike" spc="-1" baseline="-25000" dirty="0">
                <a:solidFill>
                  <a:schemeClr val="tx2">
                    <a:lumMod val="50000"/>
                  </a:schemeClr>
                </a:solidFill>
                <a:uFill>
                  <a:solidFill>
                    <a:srgbClr val="FFFFFF"/>
                  </a:solidFill>
                </a:uFill>
                <a:latin typeface="Symbol"/>
                <a:ea typeface="DejaVu Sans"/>
              </a:rPr>
              <a:t></a:t>
            </a:r>
            <a:r>
              <a:rPr lang="it-IT" sz="2000" b="1" strike="noStrike" spc="-1" dirty="0">
                <a:solidFill>
                  <a:schemeClr val="tx2">
                    <a:lumMod val="50000"/>
                  </a:schemeClr>
                </a:solidFill>
                <a:uFill>
                  <a:solidFill>
                    <a:srgbClr val="FFFFFF"/>
                  </a:solidFill>
                </a:uFill>
                <a:latin typeface="Calibri"/>
                <a:ea typeface="DejaVu Sans"/>
              </a:rPr>
              <a:t> = 2,9</a:t>
            </a:r>
            <a:r>
              <a:rPr lang="it-IT" sz="2000" b="1" strike="noStrike" spc="-1" dirty="0">
                <a:solidFill>
                  <a:schemeClr val="tx2">
                    <a:lumMod val="50000"/>
                  </a:schemeClr>
                </a:solidFill>
                <a:uFill>
                  <a:solidFill>
                    <a:srgbClr val="FFFFFF"/>
                  </a:solidFill>
                </a:uFill>
                <a:latin typeface="Symbol"/>
                <a:ea typeface="DejaVu Sans"/>
              </a:rPr>
              <a:t></a:t>
            </a:r>
            <a:r>
              <a:rPr lang="it-IT" sz="2000" b="1" strike="noStrike" spc="-1" dirty="0">
                <a:solidFill>
                  <a:schemeClr val="tx2">
                    <a:lumMod val="50000"/>
                  </a:schemeClr>
                </a:solidFill>
                <a:uFill>
                  <a:solidFill>
                    <a:srgbClr val="FFFFFF"/>
                  </a:solidFill>
                </a:uFill>
                <a:latin typeface="Calibri"/>
                <a:ea typeface="DejaVu Sans"/>
              </a:rPr>
              <a:t>10</a:t>
            </a:r>
            <a:r>
              <a:rPr lang="it-IT" sz="2000" b="1" strike="noStrike" spc="-1" baseline="30000" dirty="0">
                <a:solidFill>
                  <a:schemeClr val="tx2">
                    <a:lumMod val="50000"/>
                  </a:schemeClr>
                </a:solidFill>
                <a:uFill>
                  <a:solidFill>
                    <a:srgbClr val="FFFFFF"/>
                  </a:solidFill>
                </a:uFill>
                <a:latin typeface="Calibri"/>
                <a:ea typeface="DejaVu Sans"/>
              </a:rPr>
              <a:t>-13 </a:t>
            </a:r>
            <a:r>
              <a:rPr lang="it-IT" sz="2000" b="1" strike="noStrike" spc="-1" dirty="0">
                <a:solidFill>
                  <a:schemeClr val="tx2">
                    <a:lumMod val="50000"/>
                  </a:schemeClr>
                </a:solidFill>
                <a:uFill>
                  <a:solidFill>
                    <a:srgbClr val="FFFFFF"/>
                  </a:solidFill>
                </a:uFill>
                <a:latin typeface="Calibri"/>
                <a:ea typeface="DejaVu Sans"/>
              </a:rPr>
              <a:t>s vs t</a:t>
            </a:r>
            <a:r>
              <a:rPr lang="it-IT" sz="2000" b="1" strike="noStrike" spc="-1" baseline="-25000" dirty="0">
                <a:solidFill>
                  <a:schemeClr val="tx2">
                    <a:lumMod val="50000"/>
                  </a:schemeClr>
                </a:solidFill>
                <a:uFill>
                  <a:solidFill>
                    <a:srgbClr val="FFFFFF"/>
                  </a:solidFill>
                </a:uFill>
                <a:latin typeface="Symbol"/>
                <a:ea typeface="DejaVu Sans"/>
              </a:rPr>
              <a:t></a:t>
            </a:r>
            <a:r>
              <a:rPr lang="it-IT" sz="2000" b="1" strike="noStrike" spc="-1" dirty="0">
                <a:solidFill>
                  <a:schemeClr val="tx2">
                    <a:lumMod val="50000"/>
                  </a:schemeClr>
                </a:solidFill>
                <a:uFill>
                  <a:solidFill>
                    <a:srgbClr val="FFFFFF"/>
                  </a:solidFill>
                </a:uFill>
                <a:latin typeface="Calibri"/>
                <a:ea typeface="DejaVu Sans"/>
              </a:rPr>
              <a:t>= 2,2 </a:t>
            </a:r>
            <a:r>
              <a:rPr lang="it-IT" sz="2000" b="1" strike="noStrike" spc="-1" dirty="0">
                <a:solidFill>
                  <a:schemeClr val="tx2">
                    <a:lumMod val="50000"/>
                  </a:schemeClr>
                </a:solidFill>
                <a:uFill>
                  <a:solidFill>
                    <a:srgbClr val="FFFFFF"/>
                  </a:solidFill>
                </a:uFill>
                <a:latin typeface="Symbol"/>
                <a:ea typeface="DejaVu Sans"/>
              </a:rPr>
              <a:t></a:t>
            </a:r>
            <a:r>
              <a:rPr lang="it-IT" sz="2000" b="1" strike="noStrike" spc="-1" dirty="0">
                <a:solidFill>
                  <a:schemeClr val="tx2">
                    <a:lumMod val="50000"/>
                  </a:schemeClr>
                </a:solidFill>
                <a:uFill>
                  <a:solidFill>
                    <a:srgbClr val="FFFFFF"/>
                  </a:solidFill>
                </a:uFill>
                <a:latin typeface="Calibri"/>
                <a:ea typeface="DejaVu Sans"/>
              </a:rPr>
              <a:t>10</a:t>
            </a:r>
            <a:r>
              <a:rPr lang="it-IT" sz="2000" b="1" strike="noStrike" spc="-1" baseline="30000" dirty="0">
                <a:solidFill>
                  <a:schemeClr val="tx2">
                    <a:lumMod val="50000"/>
                  </a:schemeClr>
                </a:solidFill>
                <a:uFill>
                  <a:solidFill>
                    <a:srgbClr val="FFFFFF"/>
                  </a:solidFill>
                </a:uFill>
                <a:latin typeface="Calibri"/>
                <a:ea typeface="DejaVu Sans"/>
              </a:rPr>
              <a:t>-6</a:t>
            </a:r>
            <a:r>
              <a:rPr lang="it-IT" sz="2000" b="1" strike="noStrike" spc="-1" dirty="0">
                <a:solidFill>
                  <a:schemeClr val="tx2">
                    <a:lumMod val="50000"/>
                  </a:schemeClr>
                </a:solidFill>
                <a:uFill>
                  <a:solidFill>
                    <a:srgbClr val="FFFFFF"/>
                  </a:solidFill>
                </a:uFill>
                <a:latin typeface="Calibri"/>
                <a:ea typeface="DejaVu Sans"/>
              </a:rPr>
              <a:t>s  </a:t>
            </a:r>
          </a:p>
          <a:p>
            <a:pPr marL="2520">
              <a:lnSpc>
                <a:spcPct val="100000"/>
              </a:lnSpc>
            </a:pPr>
            <a:r>
              <a:rPr lang="it-IT" sz="2000" b="1" spc="-1" dirty="0">
                <a:solidFill>
                  <a:schemeClr val="tx2">
                    <a:lumMod val="50000"/>
                  </a:schemeClr>
                </a:solidFill>
                <a:uFill>
                  <a:solidFill>
                    <a:srgbClr val="FFFFFF"/>
                  </a:solidFill>
                </a:uFill>
                <a:latin typeface="Calibri"/>
                <a:ea typeface="DejaVu Sans"/>
              </a:rPr>
              <a:t>    </a:t>
            </a:r>
            <a:r>
              <a:rPr lang="it-IT" sz="2000" b="1" strike="noStrike" spc="-1" dirty="0">
                <a:solidFill>
                  <a:schemeClr val="tx2">
                    <a:lumMod val="50000"/>
                  </a:schemeClr>
                </a:solidFill>
                <a:uFill>
                  <a:solidFill>
                    <a:srgbClr val="FFFFFF"/>
                  </a:solidFill>
                </a:uFill>
                <a:latin typeface="Calibri"/>
                <a:ea typeface="DejaVu Sans"/>
              </a:rPr>
              <a:t>Vive 1 mm e poi decade. </a:t>
            </a:r>
          </a:p>
          <a:p>
            <a:pPr marL="285840" indent="-283320">
              <a:lnSpc>
                <a:spcPct val="100000"/>
              </a:lnSpc>
              <a:buFont typeface="Arial"/>
              <a:buChar char="•"/>
            </a:pPr>
            <a:endParaRPr sz="2000" b="1" dirty="0">
              <a:solidFill>
                <a:schemeClr val="tx2">
                  <a:lumMod val="50000"/>
                </a:schemeClr>
              </a:solidFill>
            </a:endParaRPr>
          </a:p>
          <a:p>
            <a:pPr marL="285840" indent="-283320">
              <a:lnSpc>
                <a:spcPct val="100000"/>
              </a:lnSpc>
              <a:buFont typeface="Arial"/>
              <a:buChar char="•"/>
            </a:pPr>
            <a:r>
              <a:rPr lang="it-IT" sz="2000" b="1" strike="noStrike" spc="-1" dirty="0">
                <a:solidFill>
                  <a:schemeClr val="tx2">
                    <a:lumMod val="50000"/>
                  </a:schemeClr>
                </a:solidFill>
                <a:uFill>
                  <a:solidFill>
                    <a:srgbClr val="FFFFFF"/>
                  </a:solidFill>
                </a:uFill>
                <a:latin typeface="Calibri"/>
                <a:ea typeface="DejaVu Sans"/>
              </a:rPr>
              <a:t>Materiale denso per avere un grande numero di interazione</a:t>
            </a:r>
          </a:p>
          <a:p>
            <a:pPr marL="285840" indent="-283320">
              <a:lnSpc>
                <a:spcPct val="100000"/>
              </a:lnSpc>
              <a:buFont typeface="Arial"/>
              <a:buChar char="•"/>
            </a:pPr>
            <a:endParaRPr lang="it-IT" sz="2000" b="1" strike="noStrike" spc="-1" dirty="0">
              <a:solidFill>
                <a:schemeClr val="tx2">
                  <a:lumMod val="50000"/>
                </a:schemeClr>
              </a:solidFill>
              <a:uFill>
                <a:solidFill>
                  <a:srgbClr val="FFFFFF"/>
                </a:solidFill>
              </a:uFill>
              <a:latin typeface="Calibri"/>
              <a:ea typeface="DejaVu Sans"/>
            </a:endParaRPr>
          </a:p>
          <a:p>
            <a:pPr marL="285840" indent="-283320">
              <a:buFont typeface="Arial"/>
              <a:buChar char="•"/>
            </a:pPr>
            <a:r>
              <a:rPr lang="it-IT" sz="2000" b="1" spc="-1" dirty="0">
                <a:solidFill>
                  <a:schemeClr val="tx2">
                    <a:lumMod val="50000"/>
                  </a:schemeClr>
                </a:solidFill>
                <a:uFill>
                  <a:solidFill>
                    <a:srgbClr val="FFFFFF"/>
                  </a:solidFill>
                </a:uFill>
                <a:latin typeface="Calibri"/>
              </a:rPr>
              <a:t>Ottimizzazione di L/E  </a:t>
            </a:r>
            <a:endParaRPr lang="it-IT" sz="2000" b="1" dirty="0">
              <a:solidFill>
                <a:schemeClr val="tx2">
                  <a:lumMod val="50000"/>
                </a:schemeClr>
              </a:solidFill>
            </a:endParaRPr>
          </a:p>
          <a:p>
            <a:pPr marL="285840" indent="-283320">
              <a:lnSpc>
                <a:spcPct val="100000"/>
              </a:lnSpc>
              <a:buFont typeface="Arial"/>
              <a:buChar char="•"/>
            </a:pPr>
            <a:endParaRPr dirty="0"/>
          </a:p>
          <a:p>
            <a:r>
              <a:rPr lang="it-IT" sz="1800" strike="noStrike" spc="-1" dirty="0">
                <a:solidFill>
                  <a:srgbClr val="000000"/>
                </a:solidFill>
                <a:uFill>
                  <a:solidFill>
                    <a:srgbClr val="FFFFFF"/>
                  </a:solidFill>
                </a:uFill>
                <a:latin typeface="Calibri"/>
                <a:ea typeface="DejaVu Sans"/>
              </a:rPr>
              <a:t>     </a:t>
            </a:r>
            <a:endParaRPr dirty="0"/>
          </a:p>
        </p:txBody>
      </p:sp>
      <p:pic>
        <p:nvPicPr>
          <p:cNvPr id="176" name="Immagine 2"/>
          <p:cNvPicPr/>
          <p:nvPr/>
        </p:nvPicPr>
        <p:blipFill>
          <a:blip r:embed="rId2"/>
          <a:stretch/>
        </p:blipFill>
        <p:spPr>
          <a:xfrm>
            <a:off x="3953104" y="1700808"/>
            <a:ext cx="5011384" cy="772392"/>
          </a:xfrm>
          <a:prstGeom prst="rect">
            <a:avLst/>
          </a:prstGeom>
          <a:ln w="38100">
            <a:solidFill>
              <a:srgbClr val="FF0000"/>
            </a:solidFill>
          </a:ln>
        </p:spPr>
      </p:pic>
      <p:pic>
        <p:nvPicPr>
          <p:cNvPr id="177" name="Immagine 176"/>
          <p:cNvPicPr/>
          <p:nvPr/>
        </p:nvPicPr>
        <p:blipFill>
          <a:blip r:embed="rId3"/>
          <a:stretch/>
        </p:blipFill>
        <p:spPr>
          <a:xfrm>
            <a:off x="4572000" y="2636912"/>
            <a:ext cx="4140016" cy="3069272"/>
          </a:xfrm>
          <a:prstGeom prst="rect">
            <a:avLst/>
          </a:prstGeom>
          <a:ln w="38100">
            <a:solidFill>
              <a:srgbClr val="FF0000"/>
            </a:solidFill>
          </a:ln>
        </p:spPr>
      </p:pic>
    </p:spTree>
    <p:extLst>
      <p:ext uri="{BB962C8B-B14F-4D97-AF65-F5344CB8AC3E}">
        <p14:creationId xmlns:p14="http://schemas.microsoft.com/office/powerpoint/2010/main" val="310536772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CustomShape 1"/>
          <p:cNvSpPr/>
          <p:nvPr/>
        </p:nvSpPr>
        <p:spPr>
          <a:xfrm>
            <a:off x="1043608" y="0"/>
            <a:ext cx="6118200" cy="97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it-IT" sz="36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C</a:t>
            </a:r>
            <a:r>
              <a:rPr lang="it-IT" sz="20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ern</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N</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eutrino</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to</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G</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ran</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S</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asso</a:t>
            </a:r>
            <a:endParaRPr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a:p>
            <a:pPr algn="ctr">
              <a:lnSpc>
                <a:spcPct val="100000"/>
              </a:lnSpc>
            </a:pP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(in funzione dal 2006 – Prima rivelazione 2010)</a:t>
            </a:r>
            <a:endParaRPr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179" name="Immagine 4"/>
          <p:cNvPicPr/>
          <p:nvPr/>
        </p:nvPicPr>
        <p:blipFill>
          <a:blip r:embed="rId3"/>
          <a:stretch/>
        </p:blipFill>
        <p:spPr>
          <a:xfrm>
            <a:off x="611560" y="1303248"/>
            <a:ext cx="3969416" cy="2565592"/>
          </a:xfrm>
          <a:prstGeom prst="rect">
            <a:avLst/>
          </a:prstGeom>
          <a:ln w="38100">
            <a:solidFill>
              <a:srgbClr val="FF0000"/>
            </a:solidFill>
          </a:ln>
        </p:spPr>
      </p:pic>
      <p:pic>
        <p:nvPicPr>
          <p:cNvPr id="180" name="Immagine 5"/>
          <p:cNvPicPr/>
          <p:nvPr/>
        </p:nvPicPr>
        <p:blipFill>
          <a:blip r:embed="rId4"/>
          <a:stretch/>
        </p:blipFill>
        <p:spPr>
          <a:xfrm>
            <a:off x="1926540" y="4005064"/>
            <a:ext cx="5740920" cy="2454840"/>
          </a:xfrm>
          <a:prstGeom prst="rect">
            <a:avLst/>
          </a:prstGeom>
          <a:ln w="38100">
            <a:solidFill>
              <a:srgbClr val="FF0000"/>
            </a:solidFill>
          </a:ln>
        </p:spPr>
      </p:pic>
      <p:pic>
        <p:nvPicPr>
          <p:cNvPr id="181" name="Immagine 7"/>
          <p:cNvPicPr/>
          <p:nvPr/>
        </p:nvPicPr>
        <p:blipFill>
          <a:blip r:embed="rId5"/>
          <a:stretch/>
        </p:blipFill>
        <p:spPr>
          <a:xfrm>
            <a:off x="5004048" y="1306488"/>
            <a:ext cx="3636456" cy="2562352"/>
          </a:xfrm>
          <a:prstGeom prst="rect">
            <a:avLst/>
          </a:prstGeom>
          <a:ln w="38100">
            <a:solidFill>
              <a:srgbClr val="FF0000"/>
            </a:solidFill>
          </a:ln>
        </p:spPr>
      </p:pic>
    </p:spTree>
    <p:extLst>
      <p:ext uri="{BB962C8B-B14F-4D97-AF65-F5344CB8AC3E}">
        <p14:creationId xmlns:p14="http://schemas.microsoft.com/office/powerpoint/2010/main" val="19459065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CustomShape 1"/>
          <p:cNvSpPr/>
          <p:nvPr/>
        </p:nvSpPr>
        <p:spPr>
          <a:xfrm>
            <a:off x="1406927" y="30462"/>
            <a:ext cx="5723236" cy="97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it-IT" sz="36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C</a:t>
            </a:r>
            <a:r>
              <a:rPr lang="it-IT" sz="20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ern</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N</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eutrino</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to</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G</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ran </a:t>
            </a: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S</a:t>
            </a:r>
            <a:r>
              <a:rPr lang="it-IT"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asso</a:t>
            </a:r>
            <a:endParaRPr sz="20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a:p>
            <a:pPr algn="ctr">
              <a:lnSpc>
                <a:spcPct val="100000"/>
              </a:lnSpc>
            </a:pP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Fase 1: accelerazione</a:t>
            </a:r>
            <a:endParaRPr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183" name="Immagine 182"/>
          <p:cNvPicPr/>
          <p:nvPr/>
        </p:nvPicPr>
        <p:blipFill>
          <a:blip r:embed="rId3"/>
          <a:stretch/>
        </p:blipFill>
        <p:spPr>
          <a:xfrm>
            <a:off x="1763688" y="1268760"/>
            <a:ext cx="5362152" cy="4998480"/>
          </a:xfrm>
          <a:prstGeom prst="rect">
            <a:avLst/>
          </a:prstGeom>
          <a:ln w="38100">
            <a:solidFill>
              <a:srgbClr val="FF0000"/>
            </a:solidFill>
          </a:ln>
        </p:spPr>
      </p:pic>
    </p:spTree>
    <p:extLst>
      <p:ext uri="{BB962C8B-B14F-4D97-AF65-F5344CB8AC3E}">
        <p14:creationId xmlns:p14="http://schemas.microsoft.com/office/powerpoint/2010/main" val="31118362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7"/>
          <p:cNvPicPr/>
          <p:nvPr/>
        </p:nvPicPr>
        <p:blipFill>
          <a:blip r:embed="rId2"/>
          <a:stretch/>
        </p:blipFill>
        <p:spPr>
          <a:xfrm>
            <a:off x="395536" y="476672"/>
            <a:ext cx="8352928" cy="5904656"/>
          </a:xfrm>
          <a:prstGeom prst="rect">
            <a:avLst/>
          </a:prstGeom>
          <a:ln>
            <a:noFill/>
          </a:ln>
        </p:spPr>
      </p:pic>
    </p:spTree>
    <p:extLst>
      <p:ext uri="{BB962C8B-B14F-4D97-AF65-F5344CB8AC3E}">
        <p14:creationId xmlns:p14="http://schemas.microsoft.com/office/powerpoint/2010/main" val="1463859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CustomShape 1"/>
          <p:cNvSpPr/>
          <p:nvPr/>
        </p:nvSpPr>
        <p:spPr>
          <a:xfrm>
            <a:off x="1043640" y="0"/>
            <a:ext cx="6118200" cy="978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r>
              <a:rPr lang="it-IT" sz="4400" b="1" strike="noStrike" spc="-1" dirty="0" err="1">
                <a:solidFill>
                  <a:srgbClr val="BF0000"/>
                </a:solidFill>
                <a:uFill>
                  <a:solidFill>
                    <a:srgbClr val="FFFFFF"/>
                  </a:solidFill>
                </a:uFill>
                <a:latin typeface="Calibri"/>
                <a:ea typeface="DejaVu Sans"/>
              </a:rPr>
              <a:t>C</a:t>
            </a:r>
            <a:r>
              <a:rPr lang="it-IT" sz="2000" b="1" strike="noStrike" spc="-1" dirty="0" err="1">
                <a:solidFill>
                  <a:srgbClr val="BF0000"/>
                </a:solidFill>
                <a:uFill>
                  <a:solidFill>
                    <a:srgbClr val="FFFFFF"/>
                  </a:solidFill>
                </a:uFill>
                <a:latin typeface="Calibri"/>
                <a:ea typeface="DejaVu Sans"/>
              </a:rPr>
              <a:t>ern</a:t>
            </a:r>
            <a:r>
              <a:rPr lang="it-IT" sz="4400" b="1" strike="noStrike" spc="-1" dirty="0">
                <a:solidFill>
                  <a:srgbClr val="BF0000"/>
                </a:solidFill>
                <a:uFill>
                  <a:solidFill>
                    <a:srgbClr val="FFFFFF"/>
                  </a:solidFill>
                </a:uFill>
                <a:latin typeface="Calibri"/>
                <a:ea typeface="DejaVu Sans"/>
              </a:rPr>
              <a:t> N</a:t>
            </a:r>
            <a:r>
              <a:rPr lang="it-IT" sz="2000" b="1" strike="noStrike" spc="-1" dirty="0">
                <a:solidFill>
                  <a:srgbClr val="BF0000"/>
                </a:solidFill>
                <a:uFill>
                  <a:solidFill>
                    <a:srgbClr val="FFFFFF"/>
                  </a:solidFill>
                </a:uFill>
                <a:latin typeface="Calibri"/>
                <a:ea typeface="DejaVu Sans"/>
              </a:rPr>
              <a:t>eutrino</a:t>
            </a:r>
            <a:r>
              <a:rPr lang="it-IT" sz="4400" b="1" strike="noStrike" spc="-1" dirty="0">
                <a:solidFill>
                  <a:srgbClr val="BF0000"/>
                </a:solidFill>
                <a:uFill>
                  <a:solidFill>
                    <a:srgbClr val="FFFFFF"/>
                  </a:solidFill>
                </a:uFill>
                <a:latin typeface="Calibri"/>
                <a:ea typeface="DejaVu Sans"/>
              </a:rPr>
              <a:t> </a:t>
            </a:r>
            <a:r>
              <a:rPr lang="it-IT" sz="2000" b="1" strike="noStrike" spc="-1" dirty="0">
                <a:solidFill>
                  <a:srgbClr val="BF0000"/>
                </a:solidFill>
                <a:uFill>
                  <a:solidFill>
                    <a:srgbClr val="FFFFFF"/>
                  </a:solidFill>
                </a:uFill>
                <a:latin typeface="Calibri"/>
                <a:ea typeface="DejaVu Sans"/>
              </a:rPr>
              <a:t>to</a:t>
            </a:r>
            <a:r>
              <a:rPr lang="it-IT" sz="4400" b="1" strike="noStrike" spc="-1" dirty="0">
                <a:solidFill>
                  <a:srgbClr val="BF0000"/>
                </a:solidFill>
                <a:uFill>
                  <a:solidFill>
                    <a:srgbClr val="FFFFFF"/>
                  </a:solidFill>
                </a:uFill>
                <a:latin typeface="Calibri"/>
                <a:ea typeface="DejaVu Sans"/>
              </a:rPr>
              <a:t> G</a:t>
            </a:r>
            <a:r>
              <a:rPr lang="it-IT" sz="2000" b="1" strike="noStrike" spc="-1" dirty="0">
                <a:solidFill>
                  <a:srgbClr val="BF0000"/>
                </a:solidFill>
                <a:uFill>
                  <a:solidFill>
                    <a:srgbClr val="FFFFFF"/>
                  </a:solidFill>
                </a:uFill>
                <a:latin typeface="Calibri"/>
                <a:ea typeface="DejaVu Sans"/>
              </a:rPr>
              <a:t>ran</a:t>
            </a:r>
            <a:r>
              <a:rPr lang="it-IT" sz="4400" b="1" strike="noStrike" spc="-1" dirty="0">
                <a:solidFill>
                  <a:srgbClr val="BF0000"/>
                </a:solidFill>
                <a:uFill>
                  <a:solidFill>
                    <a:srgbClr val="FFFFFF"/>
                  </a:solidFill>
                </a:uFill>
                <a:latin typeface="Calibri"/>
                <a:ea typeface="DejaVu Sans"/>
              </a:rPr>
              <a:t> S</a:t>
            </a:r>
            <a:r>
              <a:rPr lang="it-IT" sz="2000" b="1" strike="noStrike" spc="-1" dirty="0">
                <a:solidFill>
                  <a:srgbClr val="BF0000"/>
                </a:solidFill>
                <a:uFill>
                  <a:solidFill>
                    <a:srgbClr val="FFFFFF"/>
                  </a:solidFill>
                </a:uFill>
                <a:latin typeface="Calibri"/>
                <a:ea typeface="DejaVu Sans"/>
              </a:rPr>
              <a:t>asso</a:t>
            </a:r>
            <a:endParaRPr dirty="0"/>
          </a:p>
          <a:p>
            <a:pPr algn="ctr">
              <a:lnSpc>
                <a:spcPct val="100000"/>
              </a:lnSpc>
            </a:pPr>
            <a:r>
              <a:rPr lang="it-IT" sz="2000" b="1" strike="noStrike" spc="-1" dirty="0">
                <a:solidFill>
                  <a:srgbClr val="BF0000"/>
                </a:solidFill>
                <a:uFill>
                  <a:solidFill>
                    <a:srgbClr val="FFFFFF"/>
                  </a:solidFill>
                </a:uFill>
                <a:latin typeface="Calibri"/>
                <a:ea typeface="DejaVu Sans"/>
              </a:rPr>
              <a:t>Fase 2/2 formazione dei neutrini</a:t>
            </a:r>
            <a:endParaRPr dirty="0"/>
          </a:p>
        </p:txBody>
      </p:sp>
      <p:pic>
        <p:nvPicPr>
          <p:cNvPr id="185" name="Immagine 184"/>
          <p:cNvPicPr/>
          <p:nvPr/>
        </p:nvPicPr>
        <p:blipFill>
          <a:blip r:embed="rId3"/>
          <a:stretch/>
        </p:blipFill>
        <p:spPr>
          <a:xfrm>
            <a:off x="337680" y="677520"/>
            <a:ext cx="8430120" cy="3138120"/>
          </a:xfrm>
          <a:prstGeom prst="rect">
            <a:avLst/>
          </a:prstGeom>
          <a:ln>
            <a:noFill/>
          </a:ln>
        </p:spPr>
      </p:pic>
      <p:pic>
        <p:nvPicPr>
          <p:cNvPr id="187" name="Immagine 5"/>
          <p:cNvPicPr/>
          <p:nvPr/>
        </p:nvPicPr>
        <p:blipFill>
          <a:blip r:embed="rId4"/>
          <a:stretch/>
        </p:blipFill>
        <p:spPr>
          <a:xfrm>
            <a:off x="2538000" y="4740120"/>
            <a:ext cx="4068000" cy="1739520"/>
          </a:xfrm>
          <a:prstGeom prst="rect">
            <a:avLst/>
          </a:prstGeom>
          <a:ln>
            <a:noFill/>
          </a:ln>
        </p:spPr>
      </p:pic>
      <p:sp>
        <p:nvSpPr>
          <p:cNvPr id="18" name="CasellaDiTesto 17">
            <a:extLst>
              <a:ext uri="{FF2B5EF4-FFF2-40B4-BE49-F238E27FC236}">
                <a16:creationId xmlns:a16="http://schemas.microsoft.com/office/drawing/2014/main" id="{349E6A5B-5202-4E9B-8563-091F8C5A2607}"/>
              </a:ext>
            </a:extLst>
          </p:cNvPr>
          <p:cNvSpPr txBox="1"/>
          <p:nvPr/>
        </p:nvSpPr>
        <p:spPr>
          <a:xfrm>
            <a:off x="337680" y="4016270"/>
            <a:ext cx="2520280"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400" b="1" dirty="0">
                <a:solidFill>
                  <a:srgbClr val="002060"/>
                </a:solidFill>
              </a:rPr>
              <a:t>p + materia </a:t>
            </a:r>
            <a:r>
              <a:rPr lang="it-IT" sz="2400" b="1" dirty="0">
                <a:solidFill>
                  <a:srgbClr val="002060"/>
                </a:solidFill>
                <a:sym typeface="Wingdings" panose="05000000000000000000" pitchFamily="2" charset="2"/>
              </a:rPr>
              <a:t> </a:t>
            </a:r>
            <a:r>
              <a:rPr lang="it-IT" sz="2400" b="1" dirty="0">
                <a:solidFill>
                  <a:srgbClr val="002060"/>
                </a:solidFill>
                <a:sym typeface="Symbol" panose="05050102010706020507" pitchFamily="18" charset="2"/>
              </a:rPr>
              <a:t> </a:t>
            </a:r>
            <a:r>
              <a:rPr lang="it-IT" sz="2400" b="1" baseline="30000" dirty="0">
                <a:solidFill>
                  <a:srgbClr val="002060"/>
                </a:solidFill>
                <a:sym typeface="Symbol" panose="05050102010706020507" pitchFamily="18" charset="2"/>
              </a:rPr>
              <a:t>±</a:t>
            </a:r>
            <a:endParaRPr lang="it-IT" sz="2400" b="1" dirty="0">
              <a:solidFill>
                <a:srgbClr val="002060"/>
              </a:solidFill>
            </a:endParaRPr>
          </a:p>
        </p:txBody>
      </p:sp>
      <p:sp>
        <p:nvSpPr>
          <p:cNvPr id="19" name="CasellaDiTesto 18">
            <a:extLst>
              <a:ext uri="{FF2B5EF4-FFF2-40B4-BE49-F238E27FC236}">
                <a16:creationId xmlns:a16="http://schemas.microsoft.com/office/drawing/2014/main" id="{ADBF9155-9C1B-497F-8ABA-8271C7CDD669}"/>
              </a:ext>
            </a:extLst>
          </p:cNvPr>
          <p:cNvSpPr txBox="1"/>
          <p:nvPr/>
        </p:nvSpPr>
        <p:spPr>
          <a:xfrm>
            <a:off x="3980165" y="3954715"/>
            <a:ext cx="2625835"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sz="2800" b="1" dirty="0">
                <a:solidFill>
                  <a:srgbClr val="002060"/>
                </a:solidFill>
                <a:sym typeface="Symbol" panose="05050102010706020507" pitchFamily="18" charset="2"/>
              </a:rPr>
              <a:t> </a:t>
            </a:r>
            <a:r>
              <a:rPr lang="it-IT" sz="2800" b="1" baseline="30000" dirty="0">
                <a:solidFill>
                  <a:srgbClr val="002060"/>
                </a:solidFill>
                <a:sym typeface="Symbol" panose="05050102010706020507" pitchFamily="18" charset="2"/>
              </a:rPr>
              <a:t>±</a:t>
            </a:r>
            <a:r>
              <a:rPr lang="it-IT" sz="2800" b="1" dirty="0">
                <a:solidFill>
                  <a:srgbClr val="002060"/>
                </a:solidFill>
              </a:rPr>
              <a:t> </a:t>
            </a:r>
            <a:r>
              <a:rPr lang="it-IT" sz="2800" b="1" dirty="0">
                <a:solidFill>
                  <a:srgbClr val="002060"/>
                </a:solidFill>
                <a:sym typeface="Wingdings" panose="05000000000000000000" pitchFamily="2" charset="2"/>
              </a:rPr>
              <a:t>  </a:t>
            </a:r>
            <a:r>
              <a:rPr lang="it-IT" sz="2800" b="1" dirty="0">
                <a:solidFill>
                  <a:srgbClr val="002060"/>
                </a:solidFill>
                <a:sym typeface="Symbol" panose="05050102010706020507" pitchFamily="18" charset="2"/>
              </a:rPr>
              <a:t> </a:t>
            </a:r>
            <a:r>
              <a:rPr lang="it-IT" sz="2800" b="1" baseline="30000" dirty="0">
                <a:solidFill>
                  <a:srgbClr val="002060"/>
                </a:solidFill>
                <a:sym typeface="Symbol" panose="05050102010706020507" pitchFamily="18" charset="2"/>
              </a:rPr>
              <a:t>±  </a:t>
            </a:r>
            <a:r>
              <a:rPr lang="it-IT" sz="2800" b="1" dirty="0">
                <a:solidFill>
                  <a:srgbClr val="002060"/>
                </a:solidFill>
                <a:sym typeface="Symbol" panose="05050102010706020507" pitchFamily="18" charset="2"/>
              </a:rPr>
              <a:t> +   </a:t>
            </a:r>
            <a:r>
              <a:rPr lang="it-IT" sz="2800" b="1" baseline="-25000" dirty="0">
                <a:solidFill>
                  <a:srgbClr val="002060"/>
                </a:solidFill>
                <a:sym typeface="Symbol" panose="05050102010706020507" pitchFamily="18" charset="2"/>
              </a:rPr>
              <a:t></a:t>
            </a:r>
            <a:endParaRPr lang="it-IT" sz="2800" b="1" baseline="-25000" dirty="0">
              <a:solidFill>
                <a:srgbClr val="002060"/>
              </a:solidFill>
            </a:endParaRPr>
          </a:p>
        </p:txBody>
      </p:sp>
      <p:grpSp>
        <p:nvGrpSpPr>
          <p:cNvPr id="7" name="Gruppo 6">
            <a:extLst>
              <a:ext uri="{FF2B5EF4-FFF2-40B4-BE49-F238E27FC236}">
                <a16:creationId xmlns:a16="http://schemas.microsoft.com/office/drawing/2014/main" id="{A7074262-5411-41C5-B857-BF35A5CBCFB1}"/>
              </a:ext>
            </a:extLst>
          </p:cNvPr>
          <p:cNvGrpSpPr/>
          <p:nvPr/>
        </p:nvGrpSpPr>
        <p:grpSpPr>
          <a:xfrm>
            <a:off x="4932040" y="3815640"/>
            <a:ext cx="720080" cy="765488"/>
            <a:chOff x="4932040" y="3815640"/>
            <a:chExt cx="720080" cy="765488"/>
          </a:xfrm>
        </p:grpSpPr>
        <p:cxnSp>
          <p:nvCxnSpPr>
            <p:cNvPr id="3" name="Connettore diritto 2">
              <a:extLst>
                <a:ext uri="{FF2B5EF4-FFF2-40B4-BE49-F238E27FC236}">
                  <a16:creationId xmlns:a16="http://schemas.microsoft.com/office/drawing/2014/main" id="{B498B53B-CA05-4B98-87DC-FA168C425BEE}"/>
                </a:ext>
              </a:extLst>
            </p:cNvPr>
            <p:cNvCxnSpPr/>
            <p:nvPr/>
          </p:nvCxnSpPr>
          <p:spPr>
            <a:xfrm flipH="1">
              <a:off x="4932040" y="3815640"/>
              <a:ext cx="720080" cy="7654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ttore diritto 23">
              <a:extLst>
                <a:ext uri="{FF2B5EF4-FFF2-40B4-BE49-F238E27FC236}">
                  <a16:creationId xmlns:a16="http://schemas.microsoft.com/office/drawing/2014/main" id="{648140C8-CE4D-41EE-A820-CF01C28920A2}"/>
                </a:ext>
              </a:extLst>
            </p:cNvPr>
            <p:cNvCxnSpPr>
              <a:cxnSpLocks/>
            </p:cNvCxnSpPr>
            <p:nvPr/>
          </p:nvCxnSpPr>
          <p:spPr>
            <a:xfrm>
              <a:off x="4932040" y="3815640"/>
              <a:ext cx="720080" cy="7654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Immagine 7">
            <a:extLst>
              <a:ext uri="{FF2B5EF4-FFF2-40B4-BE49-F238E27FC236}">
                <a16:creationId xmlns:a16="http://schemas.microsoft.com/office/drawing/2014/main" id="{F6673FC3-4323-443C-9E4A-98C809871D90}"/>
              </a:ext>
            </a:extLst>
          </p:cNvPr>
          <p:cNvPicPr>
            <a:picLocks noChangeAspect="1"/>
          </p:cNvPicPr>
          <p:nvPr/>
        </p:nvPicPr>
        <p:blipFill>
          <a:blip r:embed="rId5"/>
          <a:stretch>
            <a:fillRect/>
          </a:stretch>
        </p:blipFill>
        <p:spPr>
          <a:xfrm>
            <a:off x="8060955" y="4039755"/>
            <a:ext cx="619125" cy="476250"/>
          </a:xfrm>
          <a:prstGeom prst="rect">
            <a:avLst/>
          </a:prstGeom>
          <a:ln w="28575">
            <a:solidFill>
              <a:srgbClr val="FF0000"/>
            </a:solidFill>
          </a:ln>
        </p:spPr>
      </p:pic>
      <p:sp>
        <p:nvSpPr>
          <p:cNvPr id="9" name="Freccia a destra 8">
            <a:extLst>
              <a:ext uri="{FF2B5EF4-FFF2-40B4-BE49-F238E27FC236}">
                <a16:creationId xmlns:a16="http://schemas.microsoft.com/office/drawing/2014/main" id="{C2717E64-5C35-4DC9-82A8-46545A610657}"/>
              </a:ext>
            </a:extLst>
          </p:cNvPr>
          <p:cNvSpPr/>
          <p:nvPr/>
        </p:nvSpPr>
        <p:spPr>
          <a:xfrm>
            <a:off x="7088408" y="4137048"/>
            <a:ext cx="863249" cy="25606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608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CustomShape 1"/>
          <p:cNvSpPr/>
          <p:nvPr/>
        </p:nvSpPr>
        <p:spPr>
          <a:xfrm>
            <a:off x="1187624" y="188640"/>
            <a:ext cx="5902200" cy="717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Il rivelatore OPERA</a:t>
            </a:r>
            <a:endParaRPr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01" name="Immagine 4"/>
          <p:cNvPicPr/>
          <p:nvPr/>
        </p:nvPicPr>
        <p:blipFill>
          <a:blip r:embed="rId2"/>
          <a:stretch/>
        </p:blipFill>
        <p:spPr>
          <a:xfrm>
            <a:off x="683640" y="1052736"/>
            <a:ext cx="7344744" cy="5237904"/>
          </a:xfrm>
          <a:prstGeom prst="rect">
            <a:avLst/>
          </a:prstGeom>
          <a:ln w="38100">
            <a:solidFill>
              <a:srgbClr val="FF0000"/>
            </a:solidFill>
          </a:ln>
        </p:spPr>
      </p:pic>
    </p:spTree>
    <p:extLst>
      <p:ext uri="{BB962C8B-B14F-4D97-AF65-F5344CB8AC3E}">
        <p14:creationId xmlns:p14="http://schemas.microsoft.com/office/powerpoint/2010/main" val="191024636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59632" y="0"/>
            <a:ext cx="6192688" cy="1296144"/>
          </a:xfrm>
        </p:spPr>
        <p:txBody>
          <a:bodyPr/>
          <a:lstStyle/>
          <a:p>
            <a:r>
              <a:rPr lang="it-IT" sz="3200" dirty="0"/>
              <a:t>Decadimento </a:t>
            </a:r>
            <a:r>
              <a:rPr lang="it-IT" sz="3200" dirty="0">
                <a:sym typeface="Symbol"/>
              </a:rPr>
              <a:t> </a:t>
            </a:r>
            <a:br>
              <a:rPr lang="it-IT" sz="3200" dirty="0">
                <a:sym typeface="Symbol"/>
              </a:rPr>
            </a:br>
            <a:r>
              <a:rPr lang="it-IT" sz="3200" dirty="0">
                <a:sym typeface="Symbol"/>
              </a:rPr>
              <a:t>il problema dello spettro continuo </a:t>
            </a:r>
            <a:r>
              <a:rPr lang="it-IT" sz="2000" dirty="0">
                <a:sym typeface="Symbol"/>
              </a:rPr>
              <a:t>(1912 – 1913)</a:t>
            </a:r>
            <a:endParaRPr lang="it-IT" sz="2000" dirty="0"/>
          </a:p>
        </p:txBody>
      </p:sp>
      <p:pic>
        <p:nvPicPr>
          <p:cNvPr id="37892" name="Picture 4"/>
          <p:cNvPicPr>
            <a:picLocks noChangeAspect="1" noChangeArrowheads="1"/>
          </p:cNvPicPr>
          <p:nvPr/>
        </p:nvPicPr>
        <p:blipFill>
          <a:blip r:embed="rId2" cstate="print"/>
          <a:srcRect/>
          <a:stretch>
            <a:fillRect/>
          </a:stretch>
        </p:blipFill>
        <p:spPr bwMode="auto">
          <a:xfrm>
            <a:off x="539552" y="1484784"/>
            <a:ext cx="4973910" cy="4140370"/>
          </a:xfrm>
          <a:prstGeom prst="rect">
            <a:avLst/>
          </a:prstGeom>
          <a:noFill/>
          <a:ln w="25400">
            <a:solidFill>
              <a:schemeClr val="tx1"/>
            </a:solidFill>
            <a:miter lim="800000"/>
            <a:headEnd/>
            <a:tailEnd/>
          </a:ln>
        </p:spPr>
      </p:pic>
      <p:pic>
        <p:nvPicPr>
          <p:cNvPr id="37895" name="Picture 7"/>
          <p:cNvPicPr>
            <a:picLocks noChangeAspect="1" noChangeArrowheads="1"/>
          </p:cNvPicPr>
          <p:nvPr/>
        </p:nvPicPr>
        <p:blipFill>
          <a:blip r:embed="rId3" cstate="print"/>
          <a:srcRect/>
          <a:stretch>
            <a:fillRect/>
          </a:stretch>
        </p:blipFill>
        <p:spPr bwMode="auto">
          <a:xfrm>
            <a:off x="5768694" y="3140968"/>
            <a:ext cx="3337485" cy="2483933"/>
          </a:xfrm>
          <a:prstGeom prst="rect">
            <a:avLst/>
          </a:prstGeom>
          <a:noFill/>
          <a:ln w="9525">
            <a:noFill/>
            <a:miter lim="800000"/>
            <a:headEnd/>
            <a:tailEnd/>
          </a:ln>
        </p:spPr>
      </p:pic>
      <p:sp>
        <p:nvSpPr>
          <p:cNvPr id="8" name="CasellaDiTesto 7"/>
          <p:cNvSpPr txBox="1"/>
          <p:nvPr/>
        </p:nvSpPr>
        <p:spPr>
          <a:xfrm>
            <a:off x="6130181" y="2677720"/>
            <a:ext cx="2963492" cy="369332"/>
          </a:xfrm>
          <a:prstGeom prst="rect">
            <a:avLst/>
          </a:prstGeom>
          <a:noFill/>
        </p:spPr>
        <p:txBody>
          <a:bodyPr wrap="square" rtlCol="0">
            <a:spAutoFit/>
          </a:bodyPr>
          <a:lstStyle/>
          <a:p>
            <a:r>
              <a:rPr lang="it-IT" b="1" dirty="0">
                <a:sym typeface="Symbol"/>
              </a:rPr>
              <a:t>Esempio di decadimento </a:t>
            </a:r>
            <a:endParaRPr lang="it-IT" b="1" dirty="0"/>
          </a:p>
        </p:txBody>
      </p:sp>
      <p:pic>
        <p:nvPicPr>
          <p:cNvPr id="7" name="Immagine 6">
            <a:extLst>
              <a:ext uri="{FF2B5EF4-FFF2-40B4-BE49-F238E27FC236}">
                <a16:creationId xmlns:a16="http://schemas.microsoft.com/office/drawing/2014/main" id="{81A8DFAE-01BB-4B61-9C42-749374515431}"/>
              </a:ext>
            </a:extLst>
          </p:cNvPr>
          <p:cNvPicPr>
            <a:picLocks noChangeAspect="1"/>
          </p:cNvPicPr>
          <p:nvPr/>
        </p:nvPicPr>
        <p:blipFill>
          <a:blip r:embed="rId4"/>
          <a:stretch>
            <a:fillRect/>
          </a:stretch>
        </p:blipFill>
        <p:spPr>
          <a:xfrm>
            <a:off x="5778388" y="1772816"/>
            <a:ext cx="3230448" cy="786359"/>
          </a:xfrm>
          <a:prstGeom prst="rect">
            <a:avLst/>
          </a:prstGeom>
          <a:ln w="38100">
            <a:solidFill>
              <a:srgbClr val="FF0000"/>
            </a:solidFill>
          </a:ln>
        </p:spPr>
      </p:pic>
    </p:spTree>
    <p:extLst>
      <p:ext uri="{BB962C8B-B14F-4D97-AF65-F5344CB8AC3E}">
        <p14:creationId xmlns:p14="http://schemas.microsoft.com/office/powerpoint/2010/main" val="202568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7895"/>
                                        </p:tgtEl>
                                        <p:attrNameLst>
                                          <p:attrName>style.visibility</p:attrName>
                                        </p:attrNameLst>
                                      </p:cBhvr>
                                      <p:to>
                                        <p:strVal val="visible"/>
                                      </p:to>
                                    </p:set>
                                    <p:anim calcmode="lin" valueType="num">
                                      <p:cBhvr>
                                        <p:cTn id="7" dur="1000" fill="hold"/>
                                        <p:tgtEl>
                                          <p:spTgt spid="37895"/>
                                        </p:tgtEl>
                                        <p:attrNameLst>
                                          <p:attrName>ppt_w</p:attrName>
                                        </p:attrNameLst>
                                      </p:cBhvr>
                                      <p:tavLst>
                                        <p:tav tm="0">
                                          <p:val>
                                            <p:strVal val="#ppt_w*0.70"/>
                                          </p:val>
                                        </p:tav>
                                        <p:tav tm="100000">
                                          <p:val>
                                            <p:strVal val="#ppt_w"/>
                                          </p:val>
                                        </p:tav>
                                      </p:tavLst>
                                    </p:anim>
                                    <p:anim calcmode="lin" valueType="num">
                                      <p:cBhvr>
                                        <p:cTn id="8" dur="1000" fill="hold"/>
                                        <p:tgtEl>
                                          <p:spTgt spid="37895"/>
                                        </p:tgtEl>
                                        <p:attrNameLst>
                                          <p:attrName>ppt_h</p:attrName>
                                        </p:attrNameLst>
                                      </p:cBhvr>
                                      <p:tavLst>
                                        <p:tav tm="0">
                                          <p:val>
                                            <p:strVal val="#ppt_h"/>
                                          </p:val>
                                        </p:tav>
                                        <p:tav tm="100000">
                                          <p:val>
                                            <p:strVal val="#ppt_h"/>
                                          </p:val>
                                        </p:tav>
                                      </p:tavLst>
                                    </p:anim>
                                    <p:animEffect transition="in" filter="fade">
                                      <p:cBhvr>
                                        <p:cTn id="9" dur="1000"/>
                                        <p:tgtEl>
                                          <p:spTgt spid="3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CustomShape 1"/>
          <p:cNvSpPr/>
          <p:nvPr/>
        </p:nvSpPr>
        <p:spPr>
          <a:xfrm>
            <a:off x="1154430" y="195140"/>
            <a:ext cx="6406200" cy="90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Tracce di decadimento</a:t>
            </a:r>
            <a:endParaRPr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 name="Immagine 1">
            <a:extLst>
              <a:ext uri="{FF2B5EF4-FFF2-40B4-BE49-F238E27FC236}">
                <a16:creationId xmlns:a16="http://schemas.microsoft.com/office/drawing/2014/main" id="{E63265C4-A35E-447F-998C-4BDFDFCDDE75}"/>
              </a:ext>
            </a:extLst>
          </p:cNvPr>
          <p:cNvPicPr>
            <a:picLocks noChangeAspect="1"/>
          </p:cNvPicPr>
          <p:nvPr/>
        </p:nvPicPr>
        <p:blipFill>
          <a:blip r:embed="rId3"/>
          <a:stretch>
            <a:fillRect/>
          </a:stretch>
        </p:blipFill>
        <p:spPr>
          <a:xfrm>
            <a:off x="0" y="2611232"/>
            <a:ext cx="5277963" cy="2785592"/>
          </a:xfrm>
          <a:prstGeom prst="rect">
            <a:avLst/>
          </a:prstGeom>
          <a:ln w="38100">
            <a:solidFill>
              <a:srgbClr val="FF0000"/>
            </a:solidFill>
          </a:ln>
        </p:spPr>
      </p:pic>
      <p:pic>
        <p:nvPicPr>
          <p:cNvPr id="4" name="Immagine 3">
            <a:extLst>
              <a:ext uri="{FF2B5EF4-FFF2-40B4-BE49-F238E27FC236}">
                <a16:creationId xmlns:a16="http://schemas.microsoft.com/office/drawing/2014/main" id="{796F8758-2541-44D1-A928-4CAD67484035}"/>
              </a:ext>
            </a:extLst>
          </p:cNvPr>
          <p:cNvPicPr>
            <a:picLocks noChangeAspect="1"/>
          </p:cNvPicPr>
          <p:nvPr/>
        </p:nvPicPr>
        <p:blipFill>
          <a:blip r:embed="rId4"/>
          <a:stretch>
            <a:fillRect/>
          </a:stretch>
        </p:blipFill>
        <p:spPr>
          <a:xfrm>
            <a:off x="2627784" y="1268760"/>
            <a:ext cx="3661501" cy="1083284"/>
          </a:xfrm>
          <a:prstGeom prst="rect">
            <a:avLst/>
          </a:prstGeom>
          <a:ln w="38100">
            <a:solidFill>
              <a:srgbClr val="FF0000"/>
            </a:solidFill>
          </a:ln>
        </p:spPr>
      </p:pic>
      <p:pic>
        <p:nvPicPr>
          <p:cNvPr id="5" name="Immagine 4">
            <a:extLst>
              <a:ext uri="{FF2B5EF4-FFF2-40B4-BE49-F238E27FC236}">
                <a16:creationId xmlns:a16="http://schemas.microsoft.com/office/drawing/2014/main" id="{8215DB72-13FB-4AE3-8029-56AFBCE9D4D5}"/>
              </a:ext>
            </a:extLst>
          </p:cNvPr>
          <p:cNvPicPr>
            <a:picLocks noChangeAspect="1"/>
          </p:cNvPicPr>
          <p:nvPr/>
        </p:nvPicPr>
        <p:blipFill>
          <a:blip r:embed="rId5"/>
          <a:stretch>
            <a:fillRect/>
          </a:stretch>
        </p:blipFill>
        <p:spPr>
          <a:xfrm>
            <a:off x="5416188" y="2780928"/>
            <a:ext cx="3493987" cy="2535721"/>
          </a:xfrm>
          <a:prstGeom prst="rect">
            <a:avLst/>
          </a:prstGeom>
          <a:ln w="38100">
            <a:solidFill>
              <a:srgbClr val="FF0000"/>
            </a:solidFill>
          </a:ln>
        </p:spPr>
      </p:pic>
    </p:spTree>
    <p:extLst>
      <p:ext uri="{BB962C8B-B14F-4D97-AF65-F5344CB8AC3E}">
        <p14:creationId xmlns:p14="http://schemas.microsoft.com/office/powerpoint/2010/main" val="38751368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CustomShape 1"/>
          <p:cNvSpPr/>
          <p:nvPr/>
        </p:nvSpPr>
        <p:spPr>
          <a:xfrm>
            <a:off x="1043640" y="0"/>
            <a:ext cx="6190200" cy="906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Emulsioni fotografiche</a:t>
            </a:r>
            <a:endParaRPr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05" name="Immagine 2"/>
          <p:cNvPicPr/>
          <p:nvPr/>
        </p:nvPicPr>
        <p:blipFill>
          <a:blip r:embed="rId3"/>
          <a:stretch/>
        </p:blipFill>
        <p:spPr>
          <a:xfrm>
            <a:off x="1043640" y="1124744"/>
            <a:ext cx="6480688" cy="4608512"/>
          </a:xfrm>
          <a:prstGeom prst="rect">
            <a:avLst/>
          </a:prstGeom>
          <a:ln w="38100">
            <a:solidFill>
              <a:srgbClr val="FF0000"/>
            </a:solidFill>
          </a:ln>
        </p:spPr>
      </p:pic>
    </p:spTree>
    <p:extLst>
      <p:ext uri="{BB962C8B-B14F-4D97-AF65-F5344CB8AC3E}">
        <p14:creationId xmlns:p14="http://schemas.microsoft.com/office/powerpoint/2010/main" val="386359055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CustomShape 1"/>
          <p:cNvSpPr/>
          <p:nvPr/>
        </p:nvSpPr>
        <p:spPr>
          <a:xfrm>
            <a:off x="1043640" y="0"/>
            <a:ext cx="6190200" cy="76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Il cuore del rivelatore</a:t>
            </a:r>
            <a:endParaRPr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09" name="Immagine 2"/>
          <p:cNvPicPr/>
          <p:nvPr/>
        </p:nvPicPr>
        <p:blipFill>
          <a:blip r:embed="rId3"/>
          <a:stretch/>
        </p:blipFill>
        <p:spPr>
          <a:xfrm>
            <a:off x="539640" y="943560"/>
            <a:ext cx="7342200" cy="5508720"/>
          </a:xfrm>
          <a:prstGeom prst="rect">
            <a:avLst/>
          </a:prstGeom>
          <a:ln>
            <a:noFill/>
          </a:ln>
        </p:spPr>
      </p:pic>
    </p:spTree>
    <p:extLst>
      <p:ext uri="{BB962C8B-B14F-4D97-AF65-F5344CB8AC3E}">
        <p14:creationId xmlns:p14="http://schemas.microsoft.com/office/powerpoint/2010/main" val="7207496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Immagine 209"/>
          <p:cNvPicPr/>
          <p:nvPr/>
        </p:nvPicPr>
        <p:blipFill>
          <a:blip r:embed="rId2"/>
          <a:stretch/>
        </p:blipFill>
        <p:spPr>
          <a:xfrm>
            <a:off x="539552" y="188640"/>
            <a:ext cx="8200800" cy="6149880"/>
          </a:xfrm>
          <a:prstGeom prst="rect">
            <a:avLst/>
          </a:prstGeom>
          <a:ln>
            <a:noFill/>
          </a:ln>
        </p:spPr>
      </p:pic>
    </p:spTree>
    <p:extLst>
      <p:ext uri="{BB962C8B-B14F-4D97-AF65-F5344CB8AC3E}">
        <p14:creationId xmlns:p14="http://schemas.microsoft.com/office/powerpoint/2010/main" val="31227284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CustomShape 1"/>
          <p:cNvSpPr/>
          <p:nvPr/>
        </p:nvSpPr>
        <p:spPr>
          <a:xfrm>
            <a:off x="1187280" y="0"/>
            <a:ext cx="6190200" cy="762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Scintillatori plastici</a:t>
            </a:r>
            <a:endParaRPr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12" name="Immagine 2"/>
          <p:cNvPicPr/>
          <p:nvPr/>
        </p:nvPicPr>
        <p:blipFill>
          <a:blip r:embed="rId3"/>
          <a:stretch/>
        </p:blipFill>
        <p:spPr>
          <a:xfrm>
            <a:off x="539280" y="729496"/>
            <a:ext cx="7486200" cy="5682240"/>
          </a:xfrm>
          <a:prstGeom prst="rect">
            <a:avLst/>
          </a:prstGeom>
          <a:ln>
            <a:noFill/>
          </a:ln>
        </p:spPr>
      </p:pic>
    </p:spTree>
    <p:extLst>
      <p:ext uri="{BB962C8B-B14F-4D97-AF65-F5344CB8AC3E}">
        <p14:creationId xmlns:p14="http://schemas.microsoft.com/office/powerpoint/2010/main" val="222790290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CustomShape 1"/>
          <p:cNvSpPr/>
          <p:nvPr/>
        </p:nvSpPr>
        <p:spPr>
          <a:xfrm>
            <a:off x="1043608" y="332656"/>
            <a:ext cx="6190200" cy="480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r>
              <a:rPr lang="it-IT" sz="32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Un robot preleva </a:t>
            </a:r>
          </a:p>
          <a:p>
            <a:pPr algn="ctr"/>
            <a:r>
              <a:rPr lang="it-IT" sz="32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un </a:t>
            </a:r>
            <a:r>
              <a:rPr lang="it-IT" sz="3200" b="1" dirty="0" err="1">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brick</a:t>
            </a:r>
            <a:r>
              <a:rPr lang="it-IT" sz="32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per l’analisi</a:t>
            </a:r>
            <a:endParaRPr sz="32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endParaRPr>
          </a:p>
        </p:txBody>
      </p:sp>
      <p:pic>
        <p:nvPicPr>
          <p:cNvPr id="214" name="Immagine 4"/>
          <p:cNvPicPr/>
          <p:nvPr/>
        </p:nvPicPr>
        <p:blipFill>
          <a:blip r:embed="rId3"/>
          <a:stretch/>
        </p:blipFill>
        <p:spPr>
          <a:xfrm>
            <a:off x="827640" y="1124744"/>
            <a:ext cx="7056728" cy="5130616"/>
          </a:xfrm>
          <a:prstGeom prst="rect">
            <a:avLst/>
          </a:prstGeom>
          <a:ln>
            <a:noFill/>
          </a:ln>
        </p:spPr>
      </p:pic>
    </p:spTree>
    <p:extLst>
      <p:ext uri="{BB962C8B-B14F-4D97-AF65-F5344CB8AC3E}">
        <p14:creationId xmlns:p14="http://schemas.microsoft.com/office/powerpoint/2010/main" val="160395490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CustomShape 1"/>
          <p:cNvSpPr/>
          <p:nvPr/>
        </p:nvSpPr>
        <p:spPr>
          <a:xfrm>
            <a:off x="1115640" y="260640"/>
            <a:ext cx="6118200" cy="103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Primo evento candidato </a:t>
            </a: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sym typeface="Symbol" panose="05050102010706020507" pitchFamily="18" charset="2"/>
              </a:rPr>
              <a:t></a:t>
            </a:r>
            <a:r>
              <a:rPr lang="it-IT" sz="44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 </a:t>
            </a:r>
            <a:r>
              <a:rPr lang="it-IT" sz="2000" b="1" strike="noStrike" spc="-1" dirty="0">
                <a:solidFill>
                  <a:srgbClr val="BF0000"/>
                </a:solidFill>
                <a:uFill>
                  <a:solidFill>
                    <a:srgbClr val="FFFFFF"/>
                  </a:solidFill>
                </a:uFill>
                <a:latin typeface="Calibri"/>
                <a:ea typeface="DejaVu Sans"/>
              </a:rPr>
              <a:t>(2010)</a:t>
            </a:r>
            <a:endParaRPr dirty="0"/>
          </a:p>
        </p:txBody>
      </p:sp>
      <p:pic>
        <p:nvPicPr>
          <p:cNvPr id="216" name="Immagine 5"/>
          <p:cNvPicPr/>
          <p:nvPr/>
        </p:nvPicPr>
        <p:blipFill>
          <a:blip r:embed="rId3"/>
          <a:stretch/>
        </p:blipFill>
        <p:spPr>
          <a:xfrm>
            <a:off x="357840" y="1464120"/>
            <a:ext cx="8515800" cy="3978720"/>
          </a:xfrm>
          <a:prstGeom prst="rect">
            <a:avLst/>
          </a:prstGeom>
          <a:ln>
            <a:noFill/>
          </a:ln>
        </p:spPr>
      </p:pic>
      <p:pic>
        <p:nvPicPr>
          <p:cNvPr id="217" name="Immagine 2"/>
          <p:cNvPicPr/>
          <p:nvPr/>
        </p:nvPicPr>
        <p:blipFill>
          <a:blip r:embed="rId4"/>
          <a:stretch/>
        </p:blipFill>
        <p:spPr>
          <a:xfrm>
            <a:off x="5550840" y="1464120"/>
            <a:ext cx="3322800" cy="1084320"/>
          </a:xfrm>
          <a:prstGeom prst="rect">
            <a:avLst/>
          </a:prstGeom>
          <a:ln>
            <a:noFill/>
          </a:ln>
        </p:spPr>
      </p:pic>
      <p:sp>
        <p:nvSpPr>
          <p:cNvPr id="218" name="CustomShape 2"/>
          <p:cNvSpPr/>
          <p:nvPr/>
        </p:nvSpPr>
        <p:spPr>
          <a:xfrm>
            <a:off x="575640" y="3429000"/>
            <a:ext cx="1077480" cy="861480"/>
          </a:xfrm>
          <a:prstGeom prst="ellipse">
            <a:avLst/>
          </a:prstGeom>
          <a:noFill/>
          <a:ln w="38160">
            <a:solidFill>
              <a:srgbClr val="FF0000"/>
            </a:solidFill>
            <a:round/>
          </a:ln>
        </p:spPr>
        <p:style>
          <a:lnRef idx="2">
            <a:schemeClr val="accent1">
              <a:shade val="50000"/>
            </a:schemeClr>
          </a:lnRef>
          <a:fillRef idx="1">
            <a:schemeClr val="accent1"/>
          </a:fillRef>
          <a:effectRef idx="0">
            <a:schemeClr val="accent1"/>
          </a:effectRef>
          <a:fontRef idx="minor"/>
        </p:style>
      </p:sp>
      <p:pic>
        <p:nvPicPr>
          <p:cNvPr id="219" name="Immagine 6"/>
          <p:cNvPicPr/>
          <p:nvPr/>
        </p:nvPicPr>
        <p:blipFill>
          <a:blip r:embed="rId5"/>
          <a:stretch/>
        </p:blipFill>
        <p:spPr>
          <a:xfrm>
            <a:off x="2454421" y="4581128"/>
            <a:ext cx="4746600" cy="2388600"/>
          </a:xfrm>
          <a:prstGeom prst="rect">
            <a:avLst/>
          </a:prstGeom>
          <a:ln>
            <a:noFill/>
          </a:ln>
        </p:spPr>
      </p:pic>
    </p:spTree>
    <p:extLst>
      <p:ext uri="{BB962C8B-B14F-4D97-AF65-F5344CB8AC3E}">
        <p14:creationId xmlns:p14="http://schemas.microsoft.com/office/powerpoint/2010/main" val="20015036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67544" y="1268760"/>
            <a:ext cx="7772400" cy="1152128"/>
          </a:xfrm>
        </p:spPr>
        <p:txBody>
          <a:bodyPr/>
          <a:lstStyle/>
          <a:p>
            <a:r>
              <a:rPr lang="it-IT" dirty="0">
                <a:solidFill>
                  <a:srgbClr val="FF0000"/>
                </a:solidFill>
              </a:rPr>
              <a:t>Il futuro della fisica dei neutrini</a:t>
            </a:r>
            <a:endParaRPr lang="it-IT" sz="2000" dirty="0">
              <a:solidFill>
                <a:srgbClr val="FF0000"/>
              </a:solidFill>
            </a:endParaRPr>
          </a:p>
        </p:txBody>
      </p:sp>
      <p:sp>
        <p:nvSpPr>
          <p:cNvPr id="3" name="Sottotitolo 2"/>
          <p:cNvSpPr>
            <a:spLocks noGrp="1"/>
          </p:cNvSpPr>
          <p:nvPr>
            <p:ph type="subTitle" idx="1"/>
          </p:nvPr>
        </p:nvSpPr>
        <p:spPr>
          <a:xfrm>
            <a:off x="5076056" y="3645024"/>
            <a:ext cx="3809246" cy="720080"/>
          </a:xfrm>
        </p:spPr>
        <p:txBody>
          <a:bodyPr/>
          <a:lstStyle/>
          <a:p>
            <a:pPr algn="r"/>
            <a:r>
              <a:rPr lang="it-IT" sz="3600" dirty="0">
                <a:solidFill>
                  <a:srgbClr val="FF0000"/>
                </a:solidFill>
              </a:rPr>
              <a:t>Moreno </a:t>
            </a:r>
            <a:r>
              <a:rPr lang="it-IT" sz="3600" dirty="0" err="1">
                <a:solidFill>
                  <a:srgbClr val="FF0000"/>
                </a:solidFill>
              </a:rPr>
              <a:t>Biroli</a:t>
            </a:r>
            <a:r>
              <a:rPr lang="it-IT" sz="3600" dirty="0">
                <a:solidFill>
                  <a:srgbClr val="FF0000"/>
                </a:solidFill>
              </a:rPr>
              <a:t> 5^B</a:t>
            </a:r>
          </a:p>
        </p:txBody>
      </p:sp>
      <p:pic>
        <p:nvPicPr>
          <p:cNvPr id="4" name="Immagine 3">
            <a:extLst>
              <a:ext uri="{FF2B5EF4-FFF2-40B4-BE49-F238E27FC236}">
                <a16:creationId xmlns:a16="http://schemas.microsoft.com/office/drawing/2014/main" id="{E0508D6B-BB72-4742-9EA2-A63D9AC904C4}"/>
              </a:ext>
            </a:extLst>
          </p:cNvPr>
          <p:cNvPicPr>
            <a:picLocks noChangeAspect="1"/>
          </p:cNvPicPr>
          <p:nvPr/>
        </p:nvPicPr>
        <p:blipFill>
          <a:blip r:embed="rId2"/>
          <a:stretch>
            <a:fillRect/>
          </a:stretch>
        </p:blipFill>
        <p:spPr>
          <a:xfrm>
            <a:off x="179512" y="2688315"/>
            <a:ext cx="4809061" cy="2921529"/>
          </a:xfrm>
          <a:prstGeom prst="rect">
            <a:avLst/>
          </a:prstGeom>
          <a:ln w="38100">
            <a:solidFill>
              <a:schemeClr val="tx1"/>
            </a:solidFill>
          </a:ln>
        </p:spPr>
      </p:pic>
    </p:spTree>
    <p:extLst>
      <p:ext uri="{BB962C8B-B14F-4D97-AF65-F5344CB8AC3E}">
        <p14:creationId xmlns:p14="http://schemas.microsoft.com/office/powerpoint/2010/main" val="10188246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a:extLst>
              <a:ext uri="{FF2B5EF4-FFF2-40B4-BE49-F238E27FC236}">
                <a16:creationId xmlns:a16="http://schemas.microsoft.com/office/drawing/2014/main" id="{F90EC2B0-1C06-4693-B3F8-5EB5BC1824AF}"/>
              </a:ext>
            </a:extLst>
          </p:cNvPr>
          <p:cNvSpPr>
            <a:spLocks noGrp="1" noChangeArrowheads="1"/>
          </p:cNvSpPr>
          <p:nvPr>
            <p:ph type="body" idx="4294967295"/>
          </p:nvPr>
        </p:nvSpPr>
        <p:spPr>
          <a:xfrm>
            <a:off x="323528" y="1556792"/>
            <a:ext cx="6238875" cy="4695388"/>
          </a:xfrm>
          <a:ln/>
        </p:spPr>
        <p:txBody>
          <a:bodyPr/>
          <a:lstStyle/>
          <a:p>
            <a:pPr marL="431800" indent="-323850" algn="jus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it-IT" altLang="it-IT" sz="2550" dirty="0"/>
              <a:t>Neutrini da </a:t>
            </a:r>
            <a:r>
              <a:rPr lang="it-IT" altLang="it-IT" sz="2550" dirty="0" err="1">
                <a:solidFill>
                  <a:srgbClr val="FF0000"/>
                </a:solidFill>
              </a:rPr>
              <a:t>supernovae</a:t>
            </a:r>
            <a:endParaRPr lang="it-IT" altLang="it-IT" sz="2550" dirty="0">
              <a:solidFill>
                <a:srgbClr val="FF0000"/>
              </a:solidFill>
            </a:endParaRPr>
          </a:p>
          <a:p>
            <a:pPr marL="107950" indent="0" algn="just">
              <a:buSzPct val="45000"/>
              <a:buNone/>
              <a:tabLst>
                <a:tab pos="723900" algn="l"/>
                <a:tab pos="1447800" algn="l"/>
                <a:tab pos="2171700" algn="l"/>
                <a:tab pos="2895600" algn="l"/>
                <a:tab pos="3619500" algn="l"/>
                <a:tab pos="4343400" algn="l"/>
                <a:tab pos="5067300" algn="l"/>
                <a:tab pos="5791200" algn="l"/>
              </a:tabLst>
            </a:pPr>
            <a:endParaRPr lang="it-IT" altLang="it-IT" sz="1200" dirty="0">
              <a:solidFill>
                <a:srgbClr val="FF0000"/>
              </a:solidFill>
            </a:endParaRPr>
          </a:p>
          <a:p>
            <a:pPr marL="431800" indent="-323850" algn="jus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it-IT" altLang="it-IT" sz="2550" dirty="0"/>
              <a:t>Neutrini </a:t>
            </a:r>
            <a:r>
              <a:rPr lang="it-IT" altLang="it-IT" sz="2550" dirty="0" err="1">
                <a:solidFill>
                  <a:srgbClr val="FF0000"/>
                </a:solidFill>
              </a:rPr>
              <a:t>relici</a:t>
            </a:r>
            <a:r>
              <a:rPr lang="it-IT" altLang="it-IT" sz="2550" dirty="0"/>
              <a:t>, prodotti nei primi istanti di formazione dell'universo</a:t>
            </a:r>
          </a:p>
          <a:p>
            <a:pPr marL="107950" indent="0" algn="just">
              <a:buSzPct val="45000"/>
              <a:buNone/>
              <a:tabLst>
                <a:tab pos="723900" algn="l"/>
                <a:tab pos="1447800" algn="l"/>
                <a:tab pos="2171700" algn="l"/>
                <a:tab pos="2895600" algn="l"/>
                <a:tab pos="3619500" algn="l"/>
                <a:tab pos="4343400" algn="l"/>
                <a:tab pos="5067300" algn="l"/>
                <a:tab pos="5791200" algn="l"/>
              </a:tabLst>
            </a:pPr>
            <a:endParaRPr lang="it-IT" altLang="it-IT" sz="1200" dirty="0"/>
          </a:p>
          <a:p>
            <a:pPr marL="431800" indent="-323850" algn="jus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it-IT" altLang="it-IT" sz="2550" dirty="0" err="1">
                <a:solidFill>
                  <a:srgbClr val="FF0000"/>
                </a:solidFill>
              </a:rPr>
              <a:t>Geoneutrini</a:t>
            </a:r>
            <a:r>
              <a:rPr lang="it-IT" altLang="it-IT" sz="2550" dirty="0"/>
              <a:t>, emessi in decadimenti spontanei all'interno della crosta terrestre.</a:t>
            </a:r>
          </a:p>
          <a:p>
            <a:pPr marL="107950" indent="0" algn="just">
              <a:buSzPct val="45000"/>
              <a:buNone/>
              <a:tabLst>
                <a:tab pos="723900" algn="l"/>
                <a:tab pos="1447800" algn="l"/>
                <a:tab pos="2171700" algn="l"/>
                <a:tab pos="2895600" algn="l"/>
                <a:tab pos="3619500" algn="l"/>
                <a:tab pos="4343400" algn="l"/>
                <a:tab pos="5067300" algn="l"/>
                <a:tab pos="5791200" algn="l"/>
              </a:tabLst>
            </a:pPr>
            <a:endParaRPr lang="it-IT" altLang="it-IT" sz="1200" dirty="0"/>
          </a:p>
          <a:p>
            <a:pPr marL="431800" indent="-323850" algn="just">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Lst>
            </a:pPr>
            <a:r>
              <a:rPr lang="it-IT" altLang="it-IT" sz="2550" dirty="0">
                <a:solidFill>
                  <a:srgbClr val="FF0000"/>
                </a:solidFill>
              </a:rPr>
              <a:t>Corpo umano</a:t>
            </a:r>
            <a:r>
              <a:rPr lang="it-IT" altLang="it-IT" sz="2550" dirty="0"/>
              <a:t>, contenente </a:t>
            </a:r>
            <a:r>
              <a:rPr lang="it-IT" altLang="it-IT" sz="2550" baseline="33000" dirty="0"/>
              <a:t>40</a:t>
            </a:r>
            <a:r>
              <a:rPr lang="it-IT" altLang="it-IT" sz="2550" dirty="0"/>
              <a:t>K, β</a:t>
            </a:r>
            <a:r>
              <a:rPr lang="it-IT" altLang="it-IT" sz="2550" baseline="30000" dirty="0"/>
              <a:t>-</a:t>
            </a:r>
            <a:r>
              <a:rPr lang="it-IT" altLang="it-IT" sz="2550" dirty="0"/>
              <a:t>emettitore </a:t>
            </a:r>
          </a:p>
        </p:txBody>
      </p:sp>
      <p:sp>
        <p:nvSpPr>
          <p:cNvPr id="5122" name="Rectangle 2">
            <a:extLst>
              <a:ext uri="{FF2B5EF4-FFF2-40B4-BE49-F238E27FC236}">
                <a16:creationId xmlns:a16="http://schemas.microsoft.com/office/drawing/2014/main" id="{C30E2FF3-FCFC-4BAB-8106-35511758D39B}"/>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sz="3200" b="1">
                <a:solidFill>
                  <a:srgbClr val="BF0000"/>
                </a:solidFill>
              </a:rPr>
              <a:t>ULTERIORI SORGENTI DI NEUTRINI DAL COSMO E DALLA TERRA</a:t>
            </a:r>
          </a:p>
        </p:txBody>
      </p:sp>
      <p:pic>
        <p:nvPicPr>
          <p:cNvPr id="5123" name="Picture 3">
            <a:extLst>
              <a:ext uri="{FF2B5EF4-FFF2-40B4-BE49-F238E27FC236}">
                <a16:creationId xmlns:a16="http://schemas.microsoft.com/office/drawing/2014/main" id="{4B044E8A-41DB-43C7-B05C-97170D5F2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956" y="3644900"/>
            <a:ext cx="2232025" cy="20431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6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4" name="Picture 4">
            <a:extLst>
              <a:ext uri="{FF2B5EF4-FFF2-40B4-BE49-F238E27FC236}">
                <a16:creationId xmlns:a16="http://schemas.microsoft.com/office/drawing/2014/main" id="{417BFDD4-497C-421E-9D3C-DC313A8326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4956" y="1393825"/>
            <a:ext cx="2206625" cy="20875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2327336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623439DA-93DF-4F88-A0D3-231A474735E1}"/>
              </a:ext>
            </a:extLst>
          </p:cNvPr>
          <p:cNvSpPr>
            <a:spLocks noGrp="1" noChangeArrowheads="1"/>
          </p:cNvSpPr>
          <p:nvPr>
            <p:ph type="title" idx="4294967295"/>
          </p:nvPr>
        </p:nvSpPr>
        <p:spPr>
          <a:xfrm>
            <a:off x="250979" y="2378075"/>
            <a:ext cx="4786313" cy="525139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2320" cap="flat">
                <a:solidFill>
                  <a:srgbClr val="808080"/>
                </a:solidFill>
                <a:round/>
                <a:headEnd/>
                <a:tailEnd/>
              </a14:hiddenLine>
            </a:ext>
          </a:extLst>
        </p:spPr>
        <p:txBody>
          <a:bodyPr lIns="0" tIns="0" rIns="0" bIns="0" anchor="ctr"/>
          <a:lstStyle/>
          <a:p>
            <a:pPr algn="l">
              <a:buSzPct val="45000"/>
              <a:tabLst>
                <a:tab pos="723900" algn="l"/>
                <a:tab pos="1447800" algn="l"/>
                <a:tab pos="2171700" algn="l"/>
                <a:tab pos="2895600" algn="l"/>
                <a:tab pos="3619500" algn="l"/>
                <a:tab pos="4343400" algn="l"/>
              </a:tabLst>
            </a:pPr>
            <a:r>
              <a:rPr lang="it-IT" altLang="it-IT" sz="2800" dirty="0">
                <a:solidFill>
                  <a:schemeClr val="tx1"/>
                </a:solidFill>
              </a:rPr>
              <a:t>- Misurare la massa dei </a:t>
            </a:r>
            <a:r>
              <a:rPr lang="it-IT" altLang="it-IT" sz="2800" dirty="0">
                <a:solidFill>
                  <a:schemeClr val="tx1"/>
                </a:solidFill>
                <a:sym typeface="Symbol" panose="05050102010706020507" pitchFamily="18" charset="2"/>
              </a:rPr>
              <a:t></a:t>
            </a:r>
            <a:br>
              <a:rPr lang="it-IT" altLang="it-IT" sz="2800" dirty="0">
                <a:solidFill>
                  <a:schemeClr val="tx1"/>
                </a:solidFill>
                <a:sym typeface="Symbol" panose="05050102010706020507" pitchFamily="18" charset="2"/>
              </a:rPr>
            </a:br>
            <a:br>
              <a:rPr lang="it-IT" altLang="it-IT" sz="2800" dirty="0">
                <a:solidFill>
                  <a:schemeClr val="tx1"/>
                </a:solidFill>
              </a:rPr>
            </a:br>
            <a:r>
              <a:rPr lang="it-IT" altLang="it-IT" sz="2800" dirty="0">
                <a:solidFill>
                  <a:schemeClr val="tx1"/>
                </a:solidFill>
              </a:rPr>
              <a:t>- Stabilire la corretta gerarchia</a:t>
            </a:r>
            <a:br>
              <a:rPr lang="it-IT" altLang="it-IT" sz="2800" dirty="0">
                <a:solidFill>
                  <a:schemeClr val="tx1"/>
                </a:solidFill>
              </a:rPr>
            </a:br>
            <a:br>
              <a:rPr lang="it-IT" altLang="it-IT" sz="2800" dirty="0">
                <a:solidFill>
                  <a:schemeClr val="tx1"/>
                </a:solidFill>
              </a:rPr>
            </a:br>
            <a:r>
              <a:rPr lang="it-IT" altLang="it-IT" sz="2800" dirty="0">
                <a:solidFill>
                  <a:schemeClr val="tx1"/>
                </a:solidFill>
              </a:rPr>
              <a:t>- Comprendere l’origine della differenza di massa del </a:t>
            </a:r>
            <a:r>
              <a:rPr lang="it-IT" altLang="it-IT" sz="2800" dirty="0">
                <a:solidFill>
                  <a:schemeClr val="tx1"/>
                </a:solidFill>
                <a:sym typeface="Symbol" panose="05050102010706020507" pitchFamily="18" charset="2"/>
              </a:rPr>
              <a:t></a:t>
            </a:r>
            <a:r>
              <a:rPr lang="it-IT" altLang="it-IT" sz="2800" dirty="0">
                <a:solidFill>
                  <a:schemeClr val="tx1"/>
                </a:solidFill>
              </a:rPr>
              <a:t> rispetto alle altre particelle.</a:t>
            </a:r>
            <a:br>
              <a:rPr lang="it-IT" altLang="it-IT" sz="2800" dirty="0">
                <a:solidFill>
                  <a:schemeClr val="tx1"/>
                </a:solidFill>
              </a:rPr>
            </a:br>
            <a:br>
              <a:rPr lang="it-IT" altLang="it-IT" sz="2800" dirty="0"/>
            </a:br>
            <a:br>
              <a:rPr lang="it-IT" altLang="it-IT" sz="3200" dirty="0"/>
            </a:br>
            <a:endParaRPr lang="it-IT" altLang="it-IT" sz="3200" dirty="0"/>
          </a:p>
        </p:txBody>
      </p:sp>
      <p:sp>
        <p:nvSpPr>
          <p:cNvPr id="6146" name="Text Box 2">
            <a:extLst>
              <a:ext uri="{FF2B5EF4-FFF2-40B4-BE49-F238E27FC236}">
                <a16:creationId xmlns:a16="http://schemas.microsoft.com/office/drawing/2014/main" id="{6B9317C0-A06C-4648-A053-278DD650092B}"/>
              </a:ext>
            </a:extLst>
          </p:cNvPr>
          <p:cNvSpPr txBox="1">
            <a:spLocks noChangeArrowheads="1"/>
          </p:cNvSpPr>
          <p:nvPr/>
        </p:nvSpPr>
        <p:spPr bwMode="auto">
          <a:xfrm>
            <a:off x="971550" y="117475"/>
            <a:ext cx="6335713" cy="1017280"/>
          </a:xfrm>
          <a:prstGeom prst="rect">
            <a:avLst/>
          </a:prstGeom>
          <a:solidFill>
            <a:srgbClr val="FFFFFF"/>
          </a:solidFill>
          <a:ln w="2232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Arial" panose="020B0604020202020204" pitchFamily="34" charset="0"/>
                <a:ea typeface="Microsoft YaHei" panose="020B0503020204020204" pitchFamily="34" charset="-122"/>
              </a:defRPr>
            </a:lvl9pPr>
          </a:lstStyle>
          <a:p>
            <a:pPr algn="ctr">
              <a:lnSpc>
                <a:spcPct val="100000"/>
              </a:lnSpc>
            </a:pPr>
            <a:r>
              <a:rPr lang="it-IT" altLang="it-IT" sz="36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NUOVE SFIDE </a:t>
            </a:r>
          </a:p>
          <a:p>
            <a:pPr algn="ctr">
              <a:lnSpc>
                <a:spcPct val="100000"/>
              </a:lnSpc>
            </a:pPr>
            <a:r>
              <a:rPr lang="it-IT" altLang="it-IT" sz="2800" b="1" dirty="0">
                <a:ln w="12700">
                  <a:solidFill>
                    <a:schemeClr val="accent1">
                      <a:lumMod val="75000"/>
                    </a:schemeClr>
                  </a:solidFill>
                  <a:prstDash val="solid"/>
                </a:ln>
                <a:solidFill>
                  <a:srgbClr val="FF0000"/>
                </a:solidFill>
                <a:effectLst>
                  <a:outerShdw blurRad="41275" dist="20320" dir="1800000" algn="tl" rotWithShape="0">
                    <a:srgbClr val="000000">
                      <a:alpha val="40000"/>
                    </a:srgbClr>
                  </a:outerShdw>
                </a:effectLst>
                <a:latin typeface="+mj-lt"/>
                <a:ea typeface="+mj-ea"/>
                <a:cs typeface="+mj-cs"/>
              </a:rPr>
              <a:t>PER LA FISICA DEI NEUTRINI</a:t>
            </a:r>
          </a:p>
        </p:txBody>
      </p:sp>
      <p:sp>
        <p:nvSpPr>
          <p:cNvPr id="6147" name="AutoShape 3">
            <a:extLst>
              <a:ext uri="{FF2B5EF4-FFF2-40B4-BE49-F238E27FC236}">
                <a16:creationId xmlns:a16="http://schemas.microsoft.com/office/drawing/2014/main" id="{BC41363D-6104-48FC-950C-230C4656CC40}"/>
              </a:ext>
            </a:extLst>
          </p:cNvPr>
          <p:cNvSpPr>
            <a:spLocks noChangeArrowheads="1"/>
          </p:cNvSpPr>
          <p:nvPr/>
        </p:nvSpPr>
        <p:spPr bwMode="auto">
          <a:xfrm>
            <a:off x="5431100" y="1481138"/>
            <a:ext cx="3311525" cy="4248150"/>
          </a:xfrm>
          <a:prstGeom prst="roundRect">
            <a:avLst>
              <a:gd name="adj" fmla="val 46"/>
            </a:avLst>
          </a:prstGeom>
          <a:solidFill>
            <a:srgbClr val="FFFFFF"/>
          </a:solidFill>
          <a:ln w="72000" cap="flat">
            <a:solidFill>
              <a:srgbClr val="FF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48" name="Line 4">
            <a:extLst>
              <a:ext uri="{FF2B5EF4-FFF2-40B4-BE49-F238E27FC236}">
                <a16:creationId xmlns:a16="http://schemas.microsoft.com/office/drawing/2014/main" id="{926D517C-1FD3-4656-A214-E55E3CB50FE6}"/>
              </a:ext>
            </a:extLst>
          </p:cNvPr>
          <p:cNvSpPr>
            <a:spLocks noChangeShapeType="1"/>
          </p:cNvSpPr>
          <p:nvPr/>
        </p:nvSpPr>
        <p:spPr bwMode="auto">
          <a:xfrm flipV="1">
            <a:off x="7269163" y="1655763"/>
            <a:ext cx="3175" cy="3746500"/>
          </a:xfrm>
          <a:prstGeom prst="line">
            <a:avLst/>
          </a:prstGeom>
          <a:noFill/>
          <a:ln w="72000" cap="flat">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6149" name="Oval 5">
            <a:extLst>
              <a:ext uri="{FF2B5EF4-FFF2-40B4-BE49-F238E27FC236}">
                <a16:creationId xmlns:a16="http://schemas.microsoft.com/office/drawing/2014/main" id="{7D354084-2031-41F8-9379-B0BD192ED304}"/>
              </a:ext>
            </a:extLst>
          </p:cNvPr>
          <p:cNvSpPr>
            <a:spLocks noChangeArrowheads="1"/>
          </p:cNvSpPr>
          <p:nvPr/>
        </p:nvSpPr>
        <p:spPr bwMode="auto">
          <a:xfrm>
            <a:off x="6191250" y="4679950"/>
            <a:ext cx="576263" cy="576263"/>
          </a:xfrm>
          <a:prstGeom prst="ellipse">
            <a:avLst/>
          </a:prstGeom>
          <a:solidFill>
            <a:srgbClr val="FF9900"/>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0" name="Oval 6">
            <a:extLst>
              <a:ext uri="{FF2B5EF4-FFF2-40B4-BE49-F238E27FC236}">
                <a16:creationId xmlns:a16="http://schemas.microsoft.com/office/drawing/2014/main" id="{0D158B10-A526-4E2E-B85B-EC8B5F215896}"/>
              </a:ext>
            </a:extLst>
          </p:cNvPr>
          <p:cNvSpPr>
            <a:spLocks noChangeArrowheads="1"/>
          </p:cNvSpPr>
          <p:nvPr/>
        </p:nvSpPr>
        <p:spPr bwMode="auto">
          <a:xfrm>
            <a:off x="6045201" y="3716945"/>
            <a:ext cx="863600" cy="787771"/>
          </a:xfrm>
          <a:prstGeom prst="ellipse">
            <a:avLst/>
          </a:prstGeom>
          <a:solidFill>
            <a:srgbClr val="00FFFF"/>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1" name="Oval 7">
            <a:extLst>
              <a:ext uri="{FF2B5EF4-FFF2-40B4-BE49-F238E27FC236}">
                <a16:creationId xmlns:a16="http://schemas.microsoft.com/office/drawing/2014/main" id="{32260667-A959-4679-9773-D86E04423DF4}"/>
              </a:ext>
            </a:extLst>
          </p:cNvPr>
          <p:cNvSpPr>
            <a:spLocks noChangeArrowheads="1"/>
          </p:cNvSpPr>
          <p:nvPr/>
        </p:nvSpPr>
        <p:spPr bwMode="auto">
          <a:xfrm>
            <a:off x="7775575" y="4679950"/>
            <a:ext cx="576263" cy="576263"/>
          </a:xfrm>
          <a:prstGeom prst="ellipse">
            <a:avLst/>
          </a:prstGeom>
          <a:solidFill>
            <a:srgbClr val="C5000B"/>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2" name="Oval 8">
            <a:extLst>
              <a:ext uri="{FF2B5EF4-FFF2-40B4-BE49-F238E27FC236}">
                <a16:creationId xmlns:a16="http://schemas.microsoft.com/office/drawing/2014/main" id="{A904E800-CA2F-437F-AC1C-F7291F0D49B7}"/>
              </a:ext>
            </a:extLst>
          </p:cNvPr>
          <p:cNvSpPr>
            <a:spLocks noChangeArrowheads="1"/>
          </p:cNvSpPr>
          <p:nvPr/>
        </p:nvSpPr>
        <p:spPr bwMode="auto">
          <a:xfrm>
            <a:off x="5903913" y="1655763"/>
            <a:ext cx="1152525" cy="1152525"/>
          </a:xfrm>
          <a:prstGeom prst="ellipse">
            <a:avLst/>
          </a:prstGeom>
          <a:solidFill>
            <a:srgbClr val="C5000B"/>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3" name="Oval 9">
            <a:extLst>
              <a:ext uri="{FF2B5EF4-FFF2-40B4-BE49-F238E27FC236}">
                <a16:creationId xmlns:a16="http://schemas.microsoft.com/office/drawing/2014/main" id="{E06C26E1-E60F-4D66-BD77-5BF85D695210}"/>
              </a:ext>
            </a:extLst>
          </p:cNvPr>
          <p:cNvSpPr>
            <a:spLocks noChangeArrowheads="1"/>
          </p:cNvSpPr>
          <p:nvPr/>
        </p:nvSpPr>
        <p:spPr bwMode="auto">
          <a:xfrm>
            <a:off x="7454122" y="1655763"/>
            <a:ext cx="1152525" cy="1152525"/>
          </a:xfrm>
          <a:prstGeom prst="ellipse">
            <a:avLst/>
          </a:prstGeom>
          <a:solidFill>
            <a:srgbClr val="00FFFF"/>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4" name="Oval 10">
            <a:extLst>
              <a:ext uri="{FF2B5EF4-FFF2-40B4-BE49-F238E27FC236}">
                <a16:creationId xmlns:a16="http://schemas.microsoft.com/office/drawing/2014/main" id="{1129E295-EB38-4D6D-BA12-CCF9466FA8DA}"/>
              </a:ext>
            </a:extLst>
          </p:cNvPr>
          <p:cNvSpPr>
            <a:spLocks noChangeArrowheads="1"/>
          </p:cNvSpPr>
          <p:nvPr/>
        </p:nvSpPr>
        <p:spPr bwMode="auto">
          <a:xfrm>
            <a:off x="7614046" y="2984527"/>
            <a:ext cx="899319" cy="808779"/>
          </a:xfrm>
          <a:prstGeom prst="ellipse">
            <a:avLst/>
          </a:prstGeom>
          <a:solidFill>
            <a:srgbClr val="FF9900"/>
          </a:solidFill>
          <a:ln w="360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5" name="Text Box 11">
            <a:extLst>
              <a:ext uri="{FF2B5EF4-FFF2-40B4-BE49-F238E27FC236}">
                <a16:creationId xmlns:a16="http://schemas.microsoft.com/office/drawing/2014/main" id="{2B5C2066-5A92-49A1-85E9-0FA1054CAEE5}"/>
              </a:ext>
            </a:extLst>
          </p:cNvPr>
          <p:cNvSpPr txBox="1">
            <a:spLocks noChangeArrowheads="1"/>
          </p:cNvSpPr>
          <p:nvPr/>
        </p:nvSpPr>
        <p:spPr bwMode="auto">
          <a:xfrm>
            <a:off x="6191250" y="1944688"/>
            <a:ext cx="180975"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6" name="Text Box 12">
            <a:extLst>
              <a:ext uri="{FF2B5EF4-FFF2-40B4-BE49-F238E27FC236}">
                <a16:creationId xmlns:a16="http://schemas.microsoft.com/office/drawing/2014/main" id="{A789280E-DF2E-4FDC-A281-964B4289A19A}"/>
              </a:ext>
            </a:extLst>
          </p:cNvPr>
          <p:cNvSpPr txBox="1">
            <a:spLocks noChangeArrowheads="1"/>
          </p:cNvSpPr>
          <p:nvPr/>
        </p:nvSpPr>
        <p:spPr bwMode="auto">
          <a:xfrm>
            <a:off x="6119813" y="1944688"/>
            <a:ext cx="7207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3600" dirty="0">
                <a:solidFill>
                  <a:srgbClr val="000000"/>
                </a:solidFill>
                <a:latin typeface="Calibri" panose="020F0502020204030204" pitchFamily="34" charset="0"/>
                <a:sym typeface="Symbol" panose="05050102010706020507" pitchFamily="18" charset="2"/>
              </a:rPr>
              <a:t> </a:t>
            </a:r>
            <a:r>
              <a:rPr lang="it-IT" altLang="it-IT" sz="3600" baseline="-33000" dirty="0">
                <a:solidFill>
                  <a:srgbClr val="000000"/>
                </a:solidFill>
                <a:latin typeface="Calibri" panose="020F0502020204030204" pitchFamily="34" charset="0"/>
                <a:sym typeface="Symbol" panose="05050102010706020507" pitchFamily="18" charset="2"/>
              </a:rPr>
              <a:t></a:t>
            </a:r>
            <a:endParaRPr lang="it-IT" altLang="it-IT" sz="3600" baseline="-33000" dirty="0">
              <a:solidFill>
                <a:srgbClr val="000000"/>
              </a:solidFill>
              <a:latin typeface="Calibri" panose="020F0502020204030204" pitchFamily="34" charset="0"/>
            </a:endParaRPr>
          </a:p>
        </p:txBody>
      </p:sp>
      <p:sp>
        <p:nvSpPr>
          <p:cNvPr id="6157" name="Text Box 13">
            <a:extLst>
              <a:ext uri="{FF2B5EF4-FFF2-40B4-BE49-F238E27FC236}">
                <a16:creationId xmlns:a16="http://schemas.microsoft.com/office/drawing/2014/main" id="{CE1F1C16-1D07-4468-B459-94DE766C6979}"/>
              </a:ext>
            </a:extLst>
          </p:cNvPr>
          <p:cNvSpPr txBox="1">
            <a:spLocks noChangeArrowheads="1"/>
          </p:cNvSpPr>
          <p:nvPr/>
        </p:nvSpPr>
        <p:spPr bwMode="auto">
          <a:xfrm>
            <a:off x="7920038" y="4824413"/>
            <a:ext cx="287337" cy="433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6159" name="Text Box 15">
            <a:extLst>
              <a:ext uri="{FF2B5EF4-FFF2-40B4-BE49-F238E27FC236}">
                <a16:creationId xmlns:a16="http://schemas.microsoft.com/office/drawing/2014/main" id="{94FACD80-2BE0-46C8-9577-12E12B10D7A0}"/>
              </a:ext>
            </a:extLst>
          </p:cNvPr>
          <p:cNvSpPr txBox="1">
            <a:spLocks noChangeArrowheads="1"/>
          </p:cNvSpPr>
          <p:nvPr/>
        </p:nvSpPr>
        <p:spPr bwMode="auto">
          <a:xfrm>
            <a:off x="7737075" y="1863725"/>
            <a:ext cx="647700"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4000" dirty="0">
                <a:solidFill>
                  <a:srgbClr val="000000"/>
                </a:solidFill>
                <a:latin typeface="Calibri" panose="020F0502020204030204" pitchFamily="34" charset="0"/>
                <a:sym typeface="Symbol" panose="05050102010706020507" pitchFamily="18" charset="2"/>
              </a:rPr>
              <a:t></a:t>
            </a:r>
            <a:r>
              <a:rPr lang="it-IT" altLang="it-IT" sz="4000" baseline="-33000" dirty="0">
                <a:solidFill>
                  <a:srgbClr val="000000"/>
                </a:solidFill>
                <a:latin typeface="Calibri" panose="020F0502020204030204" pitchFamily="34" charset="0"/>
              </a:rPr>
              <a:t>e</a:t>
            </a:r>
          </a:p>
        </p:txBody>
      </p:sp>
      <p:sp>
        <p:nvSpPr>
          <p:cNvPr id="6160" name="Text Box 16">
            <a:extLst>
              <a:ext uri="{FF2B5EF4-FFF2-40B4-BE49-F238E27FC236}">
                <a16:creationId xmlns:a16="http://schemas.microsoft.com/office/drawing/2014/main" id="{EB294D5A-E7BA-4AF9-8869-3072075FC86E}"/>
              </a:ext>
            </a:extLst>
          </p:cNvPr>
          <p:cNvSpPr txBox="1">
            <a:spLocks noChangeArrowheads="1"/>
          </p:cNvSpPr>
          <p:nvPr/>
        </p:nvSpPr>
        <p:spPr bwMode="auto">
          <a:xfrm>
            <a:off x="6153151" y="3866830"/>
            <a:ext cx="647700" cy="5964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2600" dirty="0">
                <a:solidFill>
                  <a:srgbClr val="000000"/>
                </a:solidFill>
                <a:latin typeface="Calibri" panose="020F0502020204030204" pitchFamily="34" charset="0"/>
                <a:sym typeface="Symbol" panose="05050102010706020507" pitchFamily="18" charset="2"/>
              </a:rPr>
              <a:t> </a:t>
            </a:r>
            <a:r>
              <a:rPr lang="it-IT" altLang="it-IT" sz="2600" baseline="-33000" dirty="0">
                <a:solidFill>
                  <a:srgbClr val="000000"/>
                </a:solidFill>
                <a:latin typeface="Calibri" panose="020F0502020204030204" pitchFamily="34" charset="0"/>
                <a:sym typeface="Symbol" panose="05050102010706020507" pitchFamily="18" charset="2"/>
              </a:rPr>
              <a:t></a:t>
            </a:r>
            <a:endParaRPr lang="it-IT" altLang="it-IT" sz="2600" baseline="-33000" dirty="0">
              <a:solidFill>
                <a:srgbClr val="000000"/>
              </a:solidFill>
              <a:latin typeface="Calibri" panose="020F0502020204030204" pitchFamily="34" charset="0"/>
            </a:endParaRPr>
          </a:p>
        </p:txBody>
      </p:sp>
      <p:sp>
        <p:nvSpPr>
          <p:cNvPr id="6163" name="Text Box 19">
            <a:extLst>
              <a:ext uri="{FF2B5EF4-FFF2-40B4-BE49-F238E27FC236}">
                <a16:creationId xmlns:a16="http://schemas.microsoft.com/office/drawing/2014/main" id="{89A678D8-EEA2-401C-AF3B-CADB0056FC5F}"/>
              </a:ext>
            </a:extLst>
          </p:cNvPr>
          <p:cNvSpPr txBox="1">
            <a:spLocks noChangeArrowheads="1"/>
          </p:cNvSpPr>
          <p:nvPr/>
        </p:nvSpPr>
        <p:spPr bwMode="auto">
          <a:xfrm>
            <a:off x="5795169" y="5355483"/>
            <a:ext cx="3024188" cy="401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it-IT" altLang="it-IT" sz="2000">
                <a:latin typeface="Calibri" panose="020F0502020204030204" pitchFamily="34" charset="0"/>
              </a:rPr>
              <a:t> NORMALE          INVERSA</a:t>
            </a:r>
          </a:p>
        </p:txBody>
      </p:sp>
      <p:sp>
        <p:nvSpPr>
          <p:cNvPr id="21" name="Text Box 12">
            <a:extLst>
              <a:ext uri="{FF2B5EF4-FFF2-40B4-BE49-F238E27FC236}">
                <a16:creationId xmlns:a16="http://schemas.microsoft.com/office/drawing/2014/main" id="{5FE91616-457C-4C08-A988-C85D63D95BF1}"/>
              </a:ext>
            </a:extLst>
          </p:cNvPr>
          <p:cNvSpPr txBox="1">
            <a:spLocks noChangeArrowheads="1"/>
          </p:cNvSpPr>
          <p:nvPr/>
        </p:nvSpPr>
        <p:spPr bwMode="auto">
          <a:xfrm>
            <a:off x="7738269" y="4580680"/>
            <a:ext cx="720725"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3200" dirty="0">
                <a:solidFill>
                  <a:srgbClr val="000000"/>
                </a:solidFill>
                <a:latin typeface="Calibri" panose="020F0502020204030204" pitchFamily="34" charset="0"/>
                <a:sym typeface="Symbol" panose="05050102010706020507" pitchFamily="18" charset="2"/>
              </a:rPr>
              <a:t> </a:t>
            </a:r>
            <a:r>
              <a:rPr lang="it-IT" altLang="it-IT" sz="3200" baseline="-33000" dirty="0">
                <a:solidFill>
                  <a:srgbClr val="000000"/>
                </a:solidFill>
                <a:latin typeface="Calibri" panose="020F0502020204030204" pitchFamily="34" charset="0"/>
                <a:sym typeface="Symbol" panose="05050102010706020507" pitchFamily="18" charset="2"/>
              </a:rPr>
              <a:t></a:t>
            </a:r>
            <a:endParaRPr lang="it-IT" altLang="it-IT" sz="3200" baseline="-33000" dirty="0">
              <a:solidFill>
                <a:srgbClr val="000000"/>
              </a:solidFill>
              <a:latin typeface="Calibri" panose="020F0502020204030204" pitchFamily="34" charset="0"/>
            </a:endParaRPr>
          </a:p>
        </p:txBody>
      </p:sp>
      <p:sp>
        <p:nvSpPr>
          <p:cNvPr id="22" name="Text Box 15">
            <a:extLst>
              <a:ext uri="{FF2B5EF4-FFF2-40B4-BE49-F238E27FC236}">
                <a16:creationId xmlns:a16="http://schemas.microsoft.com/office/drawing/2014/main" id="{4126C3E1-6CED-42B1-9DBD-293D20CD2A87}"/>
              </a:ext>
            </a:extLst>
          </p:cNvPr>
          <p:cNvSpPr txBox="1">
            <a:spLocks noChangeArrowheads="1"/>
          </p:cNvSpPr>
          <p:nvPr/>
        </p:nvSpPr>
        <p:spPr bwMode="auto">
          <a:xfrm>
            <a:off x="7751763" y="2969420"/>
            <a:ext cx="647700"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4000" dirty="0">
                <a:solidFill>
                  <a:srgbClr val="000000"/>
                </a:solidFill>
                <a:latin typeface="Calibri" panose="020F0502020204030204" pitchFamily="34" charset="0"/>
                <a:sym typeface="Symbol" panose="05050102010706020507" pitchFamily="18" charset="2"/>
              </a:rPr>
              <a:t></a:t>
            </a:r>
            <a:r>
              <a:rPr lang="it-IT" altLang="it-IT" sz="4000" baseline="-33000" dirty="0">
                <a:solidFill>
                  <a:srgbClr val="000000"/>
                </a:solidFill>
                <a:latin typeface="Calibri" panose="020F0502020204030204" pitchFamily="34" charset="0"/>
              </a:rPr>
              <a:t>e</a:t>
            </a:r>
          </a:p>
        </p:txBody>
      </p:sp>
      <p:sp>
        <p:nvSpPr>
          <p:cNvPr id="23" name="Text Box 15">
            <a:extLst>
              <a:ext uri="{FF2B5EF4-FFF2-40B4-BE49-F238E27FC236}">
                <a16:creationId xmlns:a16="http://schemas.microsoft.com/office/drawing/2014/main" id="{A4ABC368-8B2B-4357-B452-9C46EC25B4A5}"/>
              </a:ext>
            </a:extLst>
          </p:cNvPr>
          <p:cNvSpPr txBox="1">
            <a:spLocks noChangeArrowheads="1"/>
          </p:cNvSpPr>
          <p:nvPr/>
        </p:nvSpPr>
        <p:spPr bwMode="auto">
          <a:xfrm>
            <a:off x="6273978" y="4706093"/>
            <a:ext cx="647700"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nSpc>
                <a:spcPct val="102000"/>
              </a:lnSpc>
            </a:pPr>
            <a:r>
              <a:rPr lang="it-IT" altLang="it-IT" sz="2600" dirty="0">
                <a:solidFill>
                  <a:srgbClr val="000000"/>
                </a:solidFill>
                <a:latin typeface="Calibri" panose="020F0502020204030204" pitchFamily="34" charset="0"/>
                <a:sym typeface="Symbol" panose="05050102010706020507" pitchFamily="18" charset="2"/>
              </a:rPr>
              <a:t></a:t>
            </a:r>
            <a:r>
              <a:rPr lang="it-IT" altLang="it-IT" sz="2600" baseline="-33000" dirty="0">
                <a:solidFill>
                  <a:srgbClr val="000000"/>
                </a:solidFill>
                <a:latin typeface="Calibri" panose="020F0502020204030204" pitchFamily="34" charset="0"/>
              </a:rPr>
              <a:t>e</a:t>
            </a:r>
          </a:p>
        </p:txBody>
      </p:sp>
      <p:sp>
        <p:nvSpPr>
          <p:cNvPr id="2" name="Freccia bidirezionale verticale 1">
            <a:extLst>
              <a:ext uri="{FF2B5EF4-FFF2-40B4-BE49-F238E27FC236}">
                <a16:creationId xmlns:a16="http://schemas.microsoft.com/office/drawing/2014/main" id="{139CC034-791A-4ABB-8777-56DBF1D5FBEA}"/>
              </a:ext>
            </a:extLst>
          </p:cNvPr>
          <p:cNvSpPr/>
          <p:nvPr/>
        </p:nvSpPr>
        <p:spPr>
          <a:xfrm>
            <a:off x="5503223" y="4164122"/>
            <a:ext cx="401090" cy="9302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25" name="Freccia bidirezionale verticale 24">
            <a:extLst>
              <a:ext uri="{FF2B5EF4-FFF2-40B4-BE49-F238E27FC236}">
                <a16:creationId xmlns:a16="http://schemas.microsoft.com/office/drawing/2014/main" id="{68E87A35-40F4-45B4-A55F-49D7ED1925DE}"/>
              </a:ext>
            </a:extLst>
          </p:cNvPr>
          <p:cNvSpPr/>
          <p:nvPr/>
        </p:nvSpPr>
        <p:spPr>
          <a:xfrm>
            <a:off x="5459657" y="2164400"/>
            <a:ext cx="478387" cy="1840664"/>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9</a:t>
            </a:r>
          </a:p>
        </p:txBody>
      </p:sp>
      <p:sp>
        <p:nvSpPr>
          <p:cNvPr id="27" name="Freccia bidirezionale verticale 26">
            <a:extLst>
              <a:ext uri="{FF2B5EF4-FFF2-40B4-BE49-F238E27FC236}">
                <a16:creationId xmlns:a16="http://schemas.microsoft.com/office/drawing/2014/main" id="{C911B644-D400-440C-8FCB-8D13E71C3A59}"/>
              </a:ext>
            </a:extLst>
          </p:cNvPr>
          <p:cNvSpPr/>
          <p:nvPr/>
        </p:nvSpPr>
        <p:spPr>
          <a:xfrm>
            <a:off x="8581247" y="2346950"/>
            <a:ext cx="401090" cy="93027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1</a:t>
            </a:r>
          </a:p>
        </p:txBody>
      </p:sp>
      <p:sp>
        <p:nvSpPr>
          <p:cNvPr id="28" name="Freccia bidirezionale verticale 27">
            <a:extLst>
              <a:ext uri="{FF2B5EF4-FFF2-40B4-BE49-F238E27FC236}">
                <a16:creationId xmlns:a16="http://schemas.microsoft.com/office/drawing/2014/main" id="{AD4D15B7-2A31-4D85-BEF2-427085220FAC}"/>
              </a:ext>
            </a:extLst>
          </p:cNvPr>
          <p:cNvSpPr/>
          <p:nvPr/>
        </p:nvSpPr>
        <p:spPr>
          <a:xfrm>
            <a:off x="8550671" y="3451268"/>
            <a:ext cx="478387" cy="1840664"/>
          </a:xfrm>
          <a:prstGeom prst="up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9</a:t>
            </a:r>
          </a:p>
        </p:txBody>
      </p:sp>
      <p:pic>
        <p:nvPicPr>
          <p:cNvPr id="5" name="Immagine 4">
            <a:extLst>
              <a:ext uri="{FF2B5EF4-FFF2-40B4-BE49-F238E27FC236}">
                <a16:creationId xmlns:a16="http://schemas.microsoft.com/office/drawing/2014/main" id="{70F2138E-B8D2-466A-BEBB-FF4FA3A93222}"/>
              </a:ext>
            </a:extLst>
          </p:cNvPr>
          <p:cNvPicPr>
            <a:picLocks noChangeAspect="1"/>
          </p:cNvPicPr>
          <p:nvPr/>
        </p:nvPicPr>
        <p:blipFill>
          <a:blip r:embed="rId3"/>
          <a:stretch>
            <a:fillRect/>
          </a:stretch>
        </p:blipFill>
        <p:spPr>
          <a:xfrm>
            <a:off x="581451" y="1293813"/>
            <a:ext cx="3352800" cy="1371600"/>
          </a:xfrm>
          <a:prstGeom prst="rect">
            <a:avLst/>
          </a:prstGeom>
          <a:ln w="38100">
            <a:solidFill>
              <a:srgbClr val="FF0000"/>
            </a:solidFill>
          </a:ln>
        </p:spPr>
      </p:pic>
    </p:spTree>
    <p:extLst>
      <p:ext uri="{BB962C8B-B14F-4D97-AF65-F5344CB8AC3E}">
        <p14:creationId xmlns:p14="http://schemas.microsoft.com/office/powerpoint/2010/main" val="320431202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043608" y="188640"/>
            <a:ext cx="6192688" cy="1008112"/>
          </a:xfrm>
        </p:spPr>
        <p:txBody>
          <a:bodyPr/>
          <a:lstStyle/>
          <a:p>
            <a:r>
              <a:rPr lang="it-IT" sz="3600" dirty="0" err="1"/>
              <a:t>Pauli</a:t>
            </a:r>
            <a:r>
              <a:rPr lang="it-IT" sz="3600" dirty="0"/>
              <a:t> 1930: </a:t>
            </a:r>
            <a:br>
              <a:rPr lang="it-IT" sz="3600" dirty="0"/>
            </a:br>
            <a:r>
              <a:rPr lang="it-IT" sz="3600" dirty="0"/>
              <a:t>“Un disperato rimedio”</a:t>
            </a:r>
          </a:p>
        </p:txBody>
      </p:sp>
      <p:pic>
        <p:nvPicPr>
          <p:cNvPr id="38914" name="Picture 2"/>
          <p:cNvPicPr>
            <a:picLocks noChangeAspect="1" noChangeArrowheads="1"/>
          </p:cNvPicPr>
          <p:nvPr/>
        </p:nvPicPr>
        <p:blipFill>
          <a:blip r:embed="rId2" cstate="print"/>
          <a:srcRect/>
          <a:stretch>
            <a:fillRect/>
          </a:stretch>
        </p:blipFill>
        <p:spPr bwMode="auto">
          <a:xfrm>
            <a:off x="467544" y="1351969"/>
            <a:ext cx="8352928" cy="4440397"/>
          </a:xfrm>
          <a:prstGeom prst="rect">
            <a:avLst/>
          </a:prstGeom>
          <a:noFill/>
          <a:ln w="38100">
            <a:solidFill>
              <a:srgbClr val="FF0000"/>
            </a:solidFill>
            <a:miter lim="800000"/>
            <a:headEnd/>
            <a:tailEnd/>
          </a:ln>
        </p:spPr>
      </p:pic>
    </p:spTree>
    <p:extLst>
      <p:ext uri="{BB962C8B-B14F-4D97-AF65-F5344CB8AC3E}">
        <p14:creationId xmlns:p14="http://schemas.microsoft.com/office/powerpoint/2010/main" val="26297831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a:extLst>
              <a:ext uri="{FF2B5EF4-FFF2-40B4-BE49-F238E27FC236}">
                <a16:creationId xmlns:a16="http://schemas.microsoft.com/office/drawing/2014/main" id="{807956C8-28AD-4699-9F35-607309E682F7}"/>
              </a:ext>
            </a:extLst>
          </p:cNvPr>
          <p:cNvSpPr>
            <a:spLocks noGrp="1" noChangeArrowheads="1"/>
          </p:cNvSpPr>
          <p:nvPr>
            <p:ph type="title" idx="4294967295"/>
          </p:nvPr>
        </p:nvSpPr>
        <p:spPr>
          <a:xfrm>
            <a:off x="1008063" y="71438"/>
            <a:ext cx="6480175" cy="1152525"/>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sz="3200" b="1" dirty="0">
                <a:solidFill>
                  <a:srgbClr val="BF0000"/>
                </a:solidFill>
              </a:rPr>
              <a:t>ALCUNI PROGETTI «ONGOING»: </a:t>
            </a:r>
            <a:br>
              <a:rPr lang="it-IT" altLang="it-IT" sz="3200" b="1" dirty="0">
                <a:solidFill>
                  <a:srgbClr val="BF0000"/>
                </a:solidFill>
              </a:rPr>
            </a:br>
            <a:r>
              <a:rPr lang="it-IT" altLang="it-IT" sz="3200" b="1" dirty="0">
                <a:solidFill>
                  <a:srgbClr val="BF0000"/>
                </a:solidFill>
              </a:rPr>
              <a:t>KATRIN, ICE CUBE, NEMO</a:t>
            </a:r>
          </a:p>
        </p:txBody>
      </p:sp>
      <p:sp>
        <p:nvSpPr>
          <p:cNvPr id="7170" name="Rectangle 2">
            <a:extLst>
              <a:ext uri="{FF2B5EF4-FFF2-40B4-BE49-F238E27FC236}">
                <a16:creationId xmlns:a16="http://schemas.microsoft.com/office/drawing/2014/main" id="{0E026B40-3481-4240-999F-8DF1CACB5845}"/>
              </a:ext>
            </a:extLst>
          </p:cNvPr>
          <p:cNvSpPr>
            <a:spLocks noGrp="1" noChangeArrowheads="1"/>
          </p:cNvSpPr>
          <p:nvPr>
            <p:ph type="body" idx="4294967295"/>
          </p:nvPr>
        </p:nvSpPr>
        <p:spPr>
          <a:xfrm>
            <a:off x="52837" y="1484785"/>
            <a:ext cx="4014788" cy="3696245"/>
          </a:xfrm>
          <a:ln/>
        </p:spPr>
        <p:txBody>
          <a:bodyPr/>
          <a:lstStyle/>
          <a:p>
            <a:pPr marL="431800" indent="-323850">
              <a:buSzPct val="45000"/>
              <a:buFont typeface="Wingdings" panose="05000000000000000000" pitchFamily="2" charset="2"/>
              <a:buNone/>
              <a:tabLst>
                <a:tab pos="723900" algn="l"/>
                <a:tab pos="1447800" algn="l"/>
                <a:tab pos="2171700" algn="l"/>
                <a:tab pos="2895600" algn="l"/>
                <a:tab pos="3619500" algn="l"/>
              </a:tabLst>
            </a:pPr>
            <a:r>
              <a:rPr lang="it-IT" altLang="it-IT" sz="3000" dirty="0"/>
              <a:t>Esperimento</a:t>
            </a:r>
          </a:p>
          <a:p>
            <a:pPr marL="431800" indent="-323850">
              <a:buSzPct val="45000"/>
              <a:buFont typeface="Wingdings" panose="05000000000000000000" pitchFamily="2" charset="2"/>
              <a:buNone/>
              <a:tabLst>
                <a:tab pos="723900" algn="l"/>
                <a:tab pos="1447800" algn="l"/>
                <a:tab pos="2171700" algn="l"/>
                <a:tab pos="2895600" algn="l"/>
                <a:tab pos="3619500" algn="l"/>
              </a:tabLst>
            </a:pPr>
            <a:endParaRPr lang="it-IT" altLang="it-IT" sz="3000" dirty="0"/>
          </a:p>
          <a:p>
            <a:pPr marL="431800" indent="-323850">
              <a:buSzPct val="45000"/>
              <a:buFont typeface="Wingdings" panose="05000000000000000000" pitchFamily="2" charset="2"/>
              <a:buChar char=""/>
              <a:tabLst>
                <a:tab pos="723900" algn="l"/>
                <a:tab pos="1447800" algn="l"/>
                <a:tab pos="2171700" algn="l"/>
                <a:tab pos="2895600" algn="l"/>
                <a:tab pos="3619500" algn="l"/>
              </a:tabLst>
            </a:pPr>
            <a:r>
              <a:rPr lang="it-IT" altLang="it-IT" sz="3000" dirty="0"/>
              <a:t>KATRIN (2016-2017)</a:t>
            </a:r>
          </a:p>
          <a:p>
            <a:pPr marL="107950" indent="0">
              <a:buSzPct val="45000"/>
              <a:buNone/>
              <a:tabLst>
                <a:tab pos="723900" algn="l"/>
                <a:tab pos="1447800" algn="l"/>
                <a:tab pos="2171700" algn="l"/>
                <a:tab pos="2895600" algn="l"/>
                <a:tab pos="3619500" algn="l"/>
              </a:tabLst>
            </a:pPr>
            <a:r>
              <a:rPr lang="it-IT" altLang="it-IT" sz="3000" dirty="0"/>
              <a:t>                                                 </a:t>
            </a:r>
          </a:p>
          <a:p>
            <a:pPr marL="431800" indent="-323850">
              <a:buSzPct val="45000"/>
              <a:buFont typeface="Wingdings" panose="05000000000000000000" pitchFamily="2" charset="2"/>
              <a:buChar char=""/>
              <a:tabLst>
                <a:tab pos="723900" algn="l"/>
                <a:tab pos="1447800" algn="l"/>
                <a:tab pos="2171700" algn="l"/>
                <a:tab pos="2895600" algn="l"/>
                <a:tab pos="3619500" algn="l"/>
              </a:tabLst>
            </a:pPr>
            <a:r>
              <a:rPr lang="it-IT" altLang="it-IT" sz="3000" dirty="0"/>
              <a:t>ICE CUBE (2010) </a:t>
            </a:r>
          </a:p>
          <a:p>
            <a:pPr marL="107950" indent="0">
              <a:buSzPct val="45000"/>
              <a:buNone/>
              <a:tabLst>
                <a:tab pos="723900" algn="l"/>
                <a:tab pos="1447800" algn="l"/>
                <a:tab pos="2171700" algn="l"/>
                <a:tab pos="2895600" algn="l"/>
                <a:tab pos="3619500" algn="l"/>
              </a:tabLst>
            </a:pPr>
            <a:r>
              <a:rPr lang="it-IT" altLang="it-IT" sz="3000" dirty="0"/>
              <a:t>             </a:t>
            </a:r>
          </a:p>
          <a:p>
            <a:pPr marL="431800" indent="-323850">
              <a:buSzPct val="45000"/>
              <a:buFont typeface="Wingdings" panose="05000000000000000000" pitchFamily="2" charset="2"/>
              <a:buChar char=""/>
              <a:tabLst>
                <a:tab pos="723900" algn="l"/>
                <a:tab pos="1447800" algn="l"/>
                <a:tab pos="2171700" algn="l"/>
                <a:tab pos="2895600" algn="l"/>
                <a:tab pos="3619500" algn="l"/>
              </a:tabLst>
            </a:pPr>
            <a:r>
              <a:rPr lang="it-IT" altLang="it-IT" sz="3000" dirty="0"/>
              <a:t>NEMO (dal 2007) </a:t>
            </a:r>
          </a:p>
        </p:txBody>
      </p:sp>
      <p:sp>
        <p:nvSpPr>
          <p:cNvPr id="7171" name="Rectangle 3">
            <a:extLst>
              <a:ext uri="{FF2B5EF4-FFF2-40B4-BE49-F238E27FC236}">
                <a16:creationId xmlns:a16="http://schemas.microsoft.com/office/drawing/2014/main" id="{86A45A2D-EECA-480E-8D49-F808B5ED3F21}"/>
              </a:ext>
            </a:extLst>
          </p:cNvPr>
          <p:cNvSpPr>
            <a:spLocks noGrp="1" noChangeArrowheads="1"/>
          </p:cNvSpPr>
          <p:nvPr>
            <p:ph type="body" idx="4294967295"/>
          </p:nvPr>
        </p:nvSpPr>
        <p:spPr>
          <a:xfrm>
            <a:off x="4273901" y="1484785"/>
            <a:ext cx="4446836" cy="576064"/>
          </a:xfrm>
          <a:ln/>
        </p:spPr>
        <p:txBody>
          <a:bodyPr/>
          <a:lstStyle/>
          <a:p>
            <a:pPr marL="431800" indent="-323850">
              <a:buSzPct val="45000"/>
              <a:buFont typeface="Wingdings" panose="05000000000000000000" pitchFamily="2" charset="2"/>
              <a:buNone/>
              <a:tabLst>
                <a:tab pos="723900" algn="l"/>
                <a:tab pos="1447800" algn="l"/>
                <a:tab pos="2171700" algn="l"/>
                <a:tab pos="2895600" algn="l"/>
                <a:tab pos="3619500" algn="l"/>
              </a:tabLst>
            </a:pPr>
            <a:r>
              <a:rPr lang="it-IT" altLang="it-IT" sz="3000" dirty="0"/>
              <a:t>Obiettivo</a:t>
            </a:r>
          </a:p>
        </p:txBody>
      </p:sp>
      <p:sp>
        <p:nvSpPr>
          <p:cNvPr id="5" name="Rectangle 3">
            <a:extLst>
              <a:ext uri="{FF2B5EF4-FFF2-40B4-BE49-F238E27FC236}">
                <a16:creationId xmlns:a16="http://schemas.microsoft.com/office/drawing/2014/main" id="{F4EC3A85-199A-4CB5-B25F-F26ED607129F}"/>
              </a:ext>
            </a:extLst>
          </p:cNvPr>
          <p:cNvSpPr txBox="1">
            <a:spLocks noChangeArrowheads="1"/>
          </p:cNvSpPr>
          <p:nvPr/>
        </p:nvSpPr>
        <p:spPr bwMode="auto">
          <a:xfrm>
            <a:off x="4482332" y="2628328"/>
            <a:ext cx="4446836" cy="5539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1800" indent="-323850">
              <a:buSzPct val="45000"/>
              <a:buFont typeface="Wingdings" panose="05000000000000000000" pitchFamily="2" charset="2"/>
              <a:buNone/>
              <a:tabLst>
                <a:tab pos="723900" algn="l"/>
                <a:tab pos="1447800" algn="l"/>
                <a:tab pos="2171700" algn="l"/>
                <a:tab pos="2895600" algn="l"/>
                <a:tab pos="3619500" algn="l"/>
              </a:tabLst>
            </a:pPr>
            <a:r>
              <a:rPr lang="it-IT" altLang="it-IT" sz="3000" dirty="0"/>
              <a:t>Misurare la massa dei </a:t>
            </a:r>
            <a:r>
              <a:rPr lang="it-IT" altLang="it-IT" sz="3000" dirty="0">
                <a:latin typeface="Symbol" panose="05050102010706020507" pitchFamily="18" charset="2"/>
              </a:rPr>
              <a:t></a:t>
            </a:r>
            <a:r>
              <a:rPr lang="it-IT" altLang="it-IT" sz="3000" baseline="-25000" dirty="0"/>
              <a:t>e</a:t>
            </a:r>
            <a:r>
              <a:rPr lang="it-IT" altLang="it-IT" sz="3000" dirty="0"/>
              <a:t>.</a:t>
            </a:r>
          </a:p>
          <a:p>
            <a:pPr marL="431800" indent="-323850">
              <a:buSzPct val="45000"/>
              <a:buFont typeface="Wingdings" panose="05000000000000000000" pitchFamily="2" charset="2"/>
              <a:buNone/>
              <a:tabLst>
                <a:tab pos="723900" algn="l"/>
                <a:tab pos="1447800" algn="l"/>
                <a:tab pos="2171700" algn="l"/>
                <a:tab pos="2895600" algn="l"/>
                <a:tab pos="3619500" algn="l"/>
              </a:tabLst>
            </a:pPr>
            <a:endParaRPr lang="it-IT" altLang="it-IT" sz="3000" dirty="0"/>
          </a:p>
        </p:txBody>
      </p:sp>
      <p:sp>
        <p:nvSpPr>
          <p:cNvPr id="6" name="Rectangle 3">
            <a:extLst>
              <a:ext uri="{FF2B5EF4-FFF2-40B4-BE49-F238E27FC236}">
                <a16:creationId xmlns:a16="http://schemas.microsoft.com/office/drawing/2014/main" id="{E93B04E9-4C35-487F-B429-E6AF7395D54F}"/>
              </a:ext>
            </a:extLst>
          </p:cNvPr>
          <p:cNvSpPr txBox="1">
            <a:spLocks noChangeArrowheads="1"/>
          </p:cNvSpPr>
          <p:nvPr/>
        </p:nvSpPr>
        <p:spPr bwMode="auto">
          <a:xfrm>
            <a:off x="4482332" y="3756780"/>
            <a:ext cx="4446836" cy="160379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ln>
                  <a:solidFill>
                    <a:schemeClr val="tx2">
                      <a:lumMod val="50000"/>
                    </a:schemeClr>
                  </a:solidFill>
                </a:ln>
                <a:solidFill>
                  <a:srgbClr val="10253F"/>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ln>
                  <a:solidFill>
                    <a:schemeClr val="tx2">
                      <a:lumMod val="50000"/>
                    </a:schemeClr>
                  </a:solidFill>
                </a:ln>
                <a:solidFill>
                  <a:srgbClr val="10253F"/>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ln>
                  <a:solidFill>
                    <a:schemeClr val="tx2">
                      <a:lumMod val="50000"/>
                    </a:schemeClr>
                  </a:solidFill>
                </a:ln>
                <a:solidFill>
                  <a:srgbClr val="10253F"/>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ln>
                  <a:solidFill>
                    <a:schemeClr val="tx2">
                      <a:lumMod val="50000"/>
                    </a:schemeClr>
                  </a:solidFill>
                </a:ln>
                <a:solidFill>
                  <a:srgbClr val="10253F"/>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31800" indent="-323850">
              <a:buSzPct val="45000"/>
              <a:buFont typeface="Wingdings" panose="05000000000000000000" pitchFamily="2" charset="2"/>
              <a:buNone/>
              <a:tabLst>
                <a:tab pos="723900" algn="l"/>
                <a:tab pos="1447800" algn="l"/>
                <a:tab pos="2171700" algn="l"/>
                <a:tab pos="2895600" algn="l"/>
                <a:tab pos="3619500" algn="l"/>
              </a:tabLst>
            </a:pPr>
            <a:r>
              <a:rPr lang="it-IT" altLang="it-IT" sz="3000" dirty="0"/>
              <a:t>Studio dei neutrini cosmici ad alta energia.</a:t>
            </a:r>
          </a:p>
          <a:p>
            <a:pPr marL="431800" indent="-323850">
              <a:buSzPct val="45000"/>
              <a:buFont typeface="Wingdings" panose="05000000000000000000" pitchFamily="2" charset="2"/>
              <a:buNone/>
              <a:tabLst>
                <a:tab pos="723900" algn="l"/>
                <a:tab pos="1447800" algn="l"/>
                <a:tab pos="2171700" algn="l"/>
                <a:tab pos="2895600" algn="l"/>
                <a:tab pos="3619500" algn="l"/>
              </a:tabLst>
            </a:pPr>
            <a:r>
              <a:rPr lang="it-IT" altLang="it-IT" sz="3000" dirty="0"/>
              <a:t>Telescopi a neutrini</a:t>
            </a:r>
          </a:p>
        </p:txBody>
      </p:sp>
      <p:sp>
        <p:nvSpPr>
          <p:cNvPr id="2" name="Freccia bidirezionale orizzontale 1">
            <a:extLst>
              <a:ext uri="{FF2B5EF4-FFF2-40B4-BE49-F238E27FC236}">
                <a16:creationId xmlns:a16="http://schemas.microsoft.com/office/drawing/2014/main" id="{502A2552-9D12-4BB0-BD84-01FECF285217}"/>
              </a:ext>
            </a:extLst>
          </p:cNvPr>
          <p:cNvSpPr/>
          <p:nvPr/>
        </p:nvSpPr>
        <p:spPr>
          <a:xfrm>
            <a:off x="3666707" y="2657957"/>
            <a:ext cx="1008112" cy="55399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Freccia tridirezionale 2">
            <a:extLst>
              <a:ext uri="{FF2B5EF4-FFF2-40B4-BE49-F238E27FC236}">
                <a16:creationId xmlns:a16="http://schemas.microsoft.com/office/drawing/2014/main" id="{8BAEFCA1-3CC5-4E1C-97CD-405EBC5BFAA9}"/>
              </a:ext>
            </a:extLst>
          </p:cNvPr>
          <p:cNvSpPr/>
          <p:nvPr/>
        </p:nvSpPr>
        <p:spPr>
          <a:xfrm rot="5400000">
            <a:off x="3167425" y="3866125"/>
            <a:ext cx="1481357" cy="1148455"/>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80831841"/>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a:extLst>
              <a:ext uri="{FF2B5EF4-FFF2-40B4-BE49-F238E27FC236}">
                <a16:creationId xmlns:a16="http://schemas.microsoft.com/office/drawing/2014/main" id="{2C807477-CDF4-478A-91CA-999CFF3F1A84}"/>
              </a:ext>
            </a:extLst>
          </p:cNvPr>
          <p:cNvSpPr>
            <a:spLocks noGrp="1" noChangeArrowheads="1"/>
          </p:cNvSpPr>
          <p:nvPr>
            <p:ph type="subTitle" idx="4294967295"/>
          </p:nvPr>
        </p:nvSpPr>
        <p:spPr>
          <a:xfrm>
            <a:off x="323528" y="2131103"/>
            <a:ext cx="4896544" cy="3096344"/>
          </a:xfrm>
          <a:ln/>
        </p:spPr>
        <p:txBody>
          <a:bodyPr anchor="ctr"/>
          <a:lstStyle/>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it-IT" altLang="it-IT" sz="2800" dirty="0">
                <a:solidFill>
                  <a:srgbClr val="000000"/>
                </a:solidFill>
              </a:rPr>
              <a:t>Obiettivo: misurare la massa dell'antineutrino elettronico (spettro degli elettroni dal decadimento β  del Trizio).</a:t>
            </a:r>
          </a:p>
          <a:p>
            <a:pPr marL="0" indent="0" algn="just">
              <a:spcAft>
                <a:spcPct val="0"/>
              </a:spcAft>
              <a:buSzPct val="45000"/>
              <a:buNone/>
              <a:tabLst>
                <a:tab pos="723900" algn="l"/>
                <a:tab pos="1447800" algn="l"/>
                <a:tab pos="2171700" algn="l"/>
                <a:tab pos="2895600" algn="l"/>
                <a:tab pos="3619500" algn="l"/>
                <a:tab pos="4343400" algn="l"/>
              </a:tabLst>
            </a:pPr>
            <a:endParaRPr lang="it-IT" altLang="it-IT" sz="2800" dirty="0">
              <a:solidFill>
                <a:srgbClr val="000000"/>
              </a:solidFill>
            </a:endParaRPr>
          </a:p>
          <a:p>
            <a:pPr marL="215900" indent="-215900" algn="just">
              <a:spcAft>
                <a:spcPct val="0"/>
              </a:spcAft>
              <a:buSzPct val="45000"/>
              <a:buFont typeface="Wingdings" panose="05000000000000000000" pitchFamily="2" charset="2"/>
              <a:buChar char=""/>
              <a:tabLst>
                <a:tab pos="723900" algn="l"/>
                <a:tab pos="1447800" algn="l"/>
                <a:tab pos="2171700" algn="l"/>
                <a:tab pos="2895600" algn="l"/>
                <a:tab pos="3619500" algn="l"/>
                <a:tab pos="4343400" algn="l"/>
              </a:tabLst>
            </a:pPr>
            <a:r>
              <a:rPr lang="it-IT" altLang="it-IT" sz="2800" dirty="0">
                <a:solidFill>
                  <a:srgbClr val="000000"/>
                </a:solidFill>
              </a:rPr>
              <a:t>Spettrometro di 200 tonnellate situato a Karlsruhe, Germania.</a:t>
            </a:r>
          </a:p>
        </p:txBody>
      </p:sp>
      <p:sp>
        <p:nvSpPr>
          <p:cNvPr id="8194" name="Rectangle 2">
            <a:extLst>
              <a:ext uri="{FF2B5EF4-FFF2-40B4-BE49-F238E27FC236}">
                <a16:creationId xmlns:a16="http://schemas.microsoft.com/office/drawing/2014/main" id="{02688974-BD3D-4A30-A374-A1025F6287D6}"/>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b="1">
                <a:solidFill>
                  <a:srgbClr val="BF0000"/>
                </a:solidFill>
              </a:rPr>
              <a:t>KATRIN</a:t>
            </a:r>
            <a:br>
              <a:rPr lang="it-IT" altLang="it-IT" b="1">
                <a:solidFill>
                  <a:srgbClr val="BF0000"/>
                </a:solidFill>
              </a:rPr>
            </a:br>
            <a:r>
              <a:rPr lang="it-IT" altLang="it-IT" sz="2600" b="1">
                <a:solidFill>
                  <a:srgbClr val="0084D1"/>
                </a:solidFill>
              </a:rPr>
              <a:t>KA</a:t>
            </a:r>
            <a:r>
              <a:rPr lang="it-IT" altLang="it-IT" sz="2600" b="1">
                <a:solidFill>
                  <a:srgbClr val="BF0000"/>
                </a:solidFill>
              </a:rPr>
              <a:t>rlsruhe </a:t>
            </a:r>
            <a:r>
              <a:rPr lang="it-IT" altLang="it-IT" sz="2600" b="1">
                <a:solidFill>
                  <a:srgbClr val="0084D1"/>
                </a:solidFill>
              </a:rPr>
              <a:t>TRI</a:t>
            </a:r>
            <a:r>
              <a:rPr lang="it-IT" altLang="it-IT" sz="2600" b="1">
                <a:solidFill>
                  <a:srgbClr val="BF0000"/>
                </a:solidFill>
              </a:rPr>
              <a:t>tium </a:t>
            </a:r>
            <a:r>
              <a:rPr lang="it-IT" altLang="it-IT" sz="2600" b="1">
                <a:solidFill>
                  <a:srgbClr val="0084D1"/>
                </a:solidFill>
              </a:rPr>
              <a:t>N</a:t>
            </a:r>
            <a:r>
              <a:rPr lang="it-IT" altLang="it-IT" sz="2600" b="1">
                <a:solidFill>
                  <a:srgbClr val="BF0000"/>
                </a:solidFill>
              </a:rPr>
              <a:t>eutrino experiment</a:t>
            </a:r>
          </a:p>
        </p:txBody>
      </p:sp>
      <p:pic>
        <p:nvPicPr>
          <p:cNvPr id="8195" name="Picture 3">
            <a:extLst>
              <a:ext uri="{FF2B5EF4-FFF2-40B4-BE49-F238E27FC236}">
                <a16:creationId xmlns:a16="http://schemas.microsoft.com/office/drawing/2014/main" id="{9346893D-6459-4687-B0F0-EF101AC67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7789" y="1465744"/>
            <a:ext cx="2963019" cy="2374539"/>
          </a:xfrm>
          <a:prstGeom prst="rect">
            <a:avLst/>
          </a:prstGeom>
          <a:noFill/>
          <a:ln w="38100" cap="flat">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a:extLst>
              <a:ext uri="{FF2B5EF4-FFF2-40B4-BE49-F238E27FC236}">
                <a16:creationId xmlns:a16="http://schemas.microsoft.com/office/drawing/2014/main" id="{3A3ED041-6E2B-4EC9-ABD3-E31810CF93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2880" y="4075715"/>
            <a:ext cx="3652838" cy="2303463"/>
          </a:xfrm>
          <a:prstGeom prst="rect">
            <a:avLst/>
          </a:prstGeom>
          <a:noFill/>
          <a:ln w="38100" cap="flat">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217941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036B866F-1723-492B-A359-37A64198E2D9}"/>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b="1">
                <a:solidFill>
                  <a:srgbClr val="BF0000"/>
                </a:solidFill>
              </a:rPr>
              <a:t>KATRIN</a:t>
            </a:r>
            <a:br>
              <a:rPr lang="it-IT" altLang="it-IT" b="1">
                <a:solidFill>
                  <a:srgbClr val="BF0000"/>
                </a:solidFill>
              </a:rPr>
            </a:br>
            <a:r>
              <a:rPr lang="it-IT" altLang="it-IT" sz="2600" b="1">
                <a:solidFill>
                  <a:srgbClr val="0084D1"/>
                </a:solidFill>
              </a:rPr>
              <a:t>KA</a:t>
            </a:r>
            <a:r>
              <a:rPr lang="it-IT" altLang="it-IT" sz="2600" b="1">
                <a:solidFill>
                  <a:srgbClr val="BF0000"/>
                </a:solidFill>
              </a:rPr>
              <a:t>rlsruhe </a:t>
            </a:r>
            <a:r>
              <a:rPr lang="it-IT" altLang="it-IT" sz="2600" b="1">
                <a:solidFill>
                  <a:srgbClr val="0084D1"/>
                </a:solidFill>
              </a:rPr>
              <a:t>TRI</a:t>
            </a:r>
            <a:r>
              <a:rPr lang="it-IT" altLang="it-IT" sz="2600" b="1">
                <a:solidFill>
                  <a:srgbClr val="BF0000"/>
                </a:solidFill>
              </a:rPr>
              <a:t>tium </a:t>
            </a:r>
            <a:r>
              <a:rPr lang="it-IT" altLang="it-IT" sz="2600" b="1">
                <a:solidFill>
                  <a:srgbClr val="0084D1"/>
                </a:solidFill>
              </a:rPr>
              <a:t>N</a:t>
            </a:r>
            <a:r>
              <a:rPr lang="it-IT" altLang="it-IT" sz="2600" b="1">
                <a:solidFill>
                  <a:srgbClr val="BF0000"/>
                </a:solidFill>
              </a:rPr>
              <a:t>eutrino experiment</a:t>
            </a:r>
          </a:p>
        </p:txBody>
      </p:sp>
      <p:pic>
        <p:nvPicPr>
          <p:cNvPr id="9219" name="Picture 3">
            <a:extLst>
              <a:ext uri="{FF2B5EF4-FFF2-40B4-BE49-F238E27FC236}">
                <a16:creationId xmlns:a16="http://schemas.microsoft.com/office/drawing/2014/main" id="{FDCD0013-7A2A-4609-9943-8110DA3C81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833" y="1515724"/>
            <a:ext cx="3493070" cy="4072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220" name="Oval 4">
            <a:extLst>
              <a:ext uri="{FF2B5EF4-FFF2-40B4-BE49-F238E27FC236}">
                <a16:creationId xmlns:a16="http://schemas.microsoft.com/office/drawing/2014/main" id="{CE899F31-CDBB-49DD-8275-2941441D98EB}"/>
              </a:ext>
            </a:extLst>
          </p:cNvPr>
          <p:cNvSpPr>
            <a:spLocks noChangeArrowheads="1"/>
          </p:cNvSpPr>
          <p:nvPr/>
        </p:nvSpPr>
        <p:spPr bwMode="auto">
          <a:xfrm>
            <a:off x="2772865" y="4328790"/>
            <a:ext cx="935038" cy="792163"/>
          </a:xfrm>
          <a:prstGeom prst="ellipse">
            <a:avLst/>
          </a:prstGeom>
          <a:noFill/>
          <a:ln w="25560" cap="flat">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pic>
        <p:nvPicPr>
          <p:cNvPr id="9222" name="Picture 6">
            <a:extLst>
              <a:ext uri="{FF2B5EF4-FFF2-40B4-BE49-F238E27FC236}">
                <a16:creationId xmlns:a16="http://schemas.microsoft.com/office/drawing/2014/main" id="{CB85193D-A906-4666-A991-E03D768D15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994" y="3689589"/>
            <a:ext cx="3600450" cy="2825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1" name="CasellaDiTesto 14">
            <a:extLst>
              <a:ext uri="{FF2B5EF4-FFF2-40B4-BE49-F238E27FC236}">
                <a16:creationId xmlns:a16="http://schemas.microsoft.com/office/drawing/2014/main" id="{CEF422B4-530A-45B5-AEAE-4A0A053D9DB7}"/>
              </a:ext>
            </a:extLst>
          </p:cNvPr>
          <p:cNvGrpSpPr/>
          <p:nvPr/>
        </p:nvGrpSpPr>
        <p:grpSpPr>
          <a:xfrm>
            <a:off x="3798254" y="1360100"/>
            <a:ext cx="4824536" cy="663669"/>
            <a:chOff x="0" y="-1"/>
            <a:chExt cx="5333164" cy="676209"/>
          </a:xfrm>
        </p:grpSpPr>
        <p:sp>
          <p:nvSpPr>
            <p:cNvPr id="12" name="Rettangolo">
              <a:extLst>
                <a:ext uri="{FF2B5EF4-FFF2-40B4-BE49-F238E27FC236}">
                  <a16:creationId xmlns:a16="http://schemas.microsoft.com/office/drawing/2014/main" id="{C47319F4-9620-4633-8694-A50DAB2055E0}"/>
                </a:ext>
              </a:extLst>
            </p:cNvPr>
            <p:cNvSpPr/>
            <p:nvPr/>
          </p:nvSpPr>
          <p:spPr>
            <a:xfrm>
              <a:off x="-1" y="-2"/>
              <a:ext cx="5333165" cy="676210"/>
            </a:xfrm>
            <a:prstGeom prst="rect">
              <a:avLst/>
            </a:prstGeom>
            <a:blipFill rotWithShape="1">
              <a:blip r:embed="rId5"/>
              <a:srcRect/>
              <a:stretch>
                <a:fillRect/>
              </a:stretch>
            </a:blipFill>
            <a:ln w="12700" cap="flat">
              <a:noFill/>
              <a:miter lim="400000"/>
            </a:ln>
            <a:effectLst/>
          </p:spPr>
          <p:txBody>
            <a:bodyPr wrap="square" lIns="45718" tIns="45718" rIns="45718" bIns="45718" numCol="1" anchor="t">
              <a:noAutofit/>
            </a:bodyPr>
            <a:lstStyle/>
            <a:p>
              <a:pPr>
                <a:defRPr>
                  <a:latin typeface="+mn-lt"/>
                  <a:ea typeface="+mn-ea"/>
                  <a:cs typeface="+mn-cs"/>
                  <a:sym typeface="Calibri"/>
                </a:defRPr>
              </a:pPr>
              <a:endParaRPr/>
            </a:p>
          </p:txBody>
        </p:sp>
        <p:sp>
          <p:nvSpPr>
            <p:cNvPr id="13" name="Rettangolo">
              <a:extLst>
                <a:ext uri="{FF2B5EF4-FFF2-40B4-BE49-F238E27FC236}">
                  <a16:creationId xmlns:a16="http://schemas.microsoft.com/office/drawing/2014/main" id="{F7D9FD14-AD6B-44AB-8B71-3C2E35A9B119}"/>
                </a:ext>
              </a:extLst>
            </p:cNvPr>
            <p:cNvSpPr txBox="1"/>
            <p:nvPr/>
          </p:nvSpPr>
          <p:spPr>
            <a:xfrm>
              <a:off x="-1" y="-2"/>
              <a:ext cx="5333165"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a:defRPr>
                  <a:latin typeface="+mn-lt"/>
                  <a:ea typeface="+mn-ea"/>
                  <a:cs typeface="+mn-cs"/>
                  <a:sym typeface="Calibri"/>
                </a:defRPr>
              </a:lvl1pPr>
            </a:lstStyle>
            <a:p>
              <a:r>
                <a:rPr dirty="0"/>
                <a:t> </a:t>
              </a:r>
            </a:p>
          </p:txBody>
        </p:sp>
      </p:grpSp>
      <p:sp>
        <p:nvSpPr>
          <p:cNvPr id="14" name="mHc2 = mHec2 + mec2 + mvc2 + Ec(e) + Ec(v)">
            <a:extLst>
              <a:ext uri="{FF2B5EF4-FFF2-40B4-BE49-F238E27FC236}">
                <a16:creationId xmlns:a16="http://schemas.microsoft.com/office/drawing/2014/main" id="{88E2D97B-CF97-4587-9FBC-161B34578FBE}"/>
              </a:ext>
            </a:extLst>
          </p:cNvPr>
          <p:cNvSpPr txBox="1"/>
          <p:nvPr/>
        </p:nvSpPr>
        <p:spPr>
          <a:xfrm>
            <a:off x="3798254" y="2167115"/>
            <a:ext cx="4824536" cy="1384990"/>
          </a:xfrm>
          <a:prstGeom prst="rect">
            <a:avLst/>
          </a:prstGeom>
          <a:solidFill>
            <a:srgbClr val="FFFF00"/>
          </a:solidFill>
          <a:ln w="38100">
            <a:solidFill>
              <a:srgbClr val="FF0000"/>
            </a:solidFill>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a:defRPr sz="3700" i="1">
                <a:latin typeface="+mn-lt"/>
                <a:ea typeface="+mn-ea"/>
                <a:cs typeface="+mn-cs"/>
                <a:sym typeface="Calibri"/>
              </a:defRPr>
            </a:pPr>
            <a:r>
              <a:rPr lang="it-IT" sz="2800" dirty="0"/>
              <a:t>ENERGIA DISPONIBILE   </a:t>
            </a:r>
          </a:p>
          <a:p>
            <a:pPr algn="ctr">
              <a:defRPr sz="3700" i="1">
                <a:latin typeface="+mn-lt"/>
                <a:ea typeface="+mn-ea"/>
                <a:cs typeface="+mn-cs"/>
                <a:sym typeface="Calibri"/>
              </a:defRPr>
            </a:pPr>
            <a:r>
              <a:rPr lang="it-IT" sz="2800" dirty="0"/>
              <a:t>(</a:t>
            </a:r>
            <a:r>
              <a:rPr sz="2800" dirty="0"/>
              <a:t>m</a:t>
            </a:r>
            <a:r>
              <a:rPr sz="2800" baseline="-5998" dirty="0"/>
              <a:t>H</a:t>
            </a:r>
            <a:r>
              <a:rPr sz="2800" dirty="0"/>
              <a:t>c</a:t>
            </a:r>
            <a:r>
              <a:rPr sz="2800" baseline="31999" dirty="0"/>
              <a:t>2 </a:t>
            </a:r>
            <a:r>
              <a:rPr lang="it-IT" sz="2800" dirty="0"/>
              <a:t>-</a:t>
            </a:r>
            <a:r>
              <a:rPr sz="2800" dirty="0"/>
              <a:t> m</a:t>
            </a:r>
            <a:r>
              <a:rPr sz="2800" baseline="-5998" dirty="0"/>
              <a:t>He</a:t>
            </a:r>
            <a:r>
              <a:rPr sz="2800" dirty="0"/>
              <a:t>c</a:t>
            </a:r>
            <a:r>
              <a:rPr sz="2800" baseline="31999" dirty="0"/>
              <a:t>2 </a:t>
            </a:r>
            <a:r>
              <a:rPr lang="it-IT" sz="2800" dirty="0"/>
              <a:t>-</a:t>
            </a:r>
            <a:r>
              <a:rPr sz="2800" dirty="0"/>
              <a:t> m</a:t>
            </a:r>
            <a:r>
              <a:rPr sz="2800" baseline="-5998" dirty="0"/>
              <a:t>e</a:t>
            </a:r>
            <a:r>
              <a:rPr sz="2800" dirty="0"/>
              <a:t>c</a:t>
            </a:r>
            <a:r>
              <a:rPr sz="2800" baseline="31999" dirty="0"/>
              <a:t>2</a:t>
            </a:r>
            <a:r>
              <a:rPr lang="it-IT" sz="2800" dirty="0"/>
              <a:t>) =</a:t>
            </a:r>
            <a:r>
              <a:rPr sz="2800" baseline="31999" dirty="0"/>
              <a:t> </a:t>
            </a:r>
            <a:r>
              <a:rPr lang="it-IT" sz="2800" dirty="0"/>
              <a:t>18,6 </a:t>
            </a:r>
            <a:r>
              <a:rPr lang="it-IT" sz="2800" dirty="0" err="1"/>
              <a:t>Kev</a:t>
            </a:r>
            <a:endParaRPr lang="it-IT" sz="2800" baseline="31999" dirty="0"/>
          </a:p>
          <a:p>
            <a:pPr algn="ctr">
              <a:defRPr sz="3700" i="1">
                <a:latin typeface="+mn-lt"/>
                <a:ea typeface="+mn-ea"/>
                <a:cs typeface="+mn-cs"/>
                <a:sym typeface="Calibri"/>
              </a:defRPr>
            </a:pPr>
            <a:r>
              <a:rPr sz="2800" dirty="0"/>
              <a:t>m</a:t>
            </a:r>
            <a:r>
              <a:rPr sz="2800" baseline="-5998" dirty="0"/>
              <a:t>v</a:t>
            </a:r>
            <a:r>
              <a:rPr sz="2800" dirty="0"/>
              <a:t>c</a:t>
            </a:r>
            <a:r>
              <a:rPr sz="2800" baseline="31999" dirty="0"/>
              <a:t>2 </a:t>
            </a:r>
            <a:r>
              <a:rPr sz="2800" dirty="0"/>
              <a:t>+ </a:t>
            </a:r>
            <a:r>
              <a:rPr sz="2800" dirty="0" err="1"/>
              <a:t>Ec</a:t>
            </a:r>
            <a:r>
              <a:rPr sz="2800" dirty="0"/>
              <a:t>(e) + </a:t>
            </a:r>
            <a:r>
              <a:rPr sz="2800" dirty="0" err="1"/>
              <a:t>Ec</a:t>
            </a:r>
            <a:r>
              <a:rPr sz="2800" dirty="0"/>
              <a:t>(v)</a:t>
            </a:r>
          </a:p>
        </p:txBody>
      </p:sp>
      <p:grpSp>
        <p:nvGrpSpPr>
          <p:cNvPr id="9" name="Gruppo 8">
            <a:extLst>
              <a:ext uri="{FF2B5EF4-FFF2-40B4-BE49-F238E27FC236}">
                <a16:creationId xmlns:a16="http://schemas.microsoft.com/office/drawing/2014/main" id="{FA69BEA5-5DC3-483E-89A2-3E52AE289A67}"/>
              </a:ext>
            </a:extLst>
          </p:cNvPr>
          <p:cNvGrpSpPr/>
          <p:nvPr/>
        </p:nvGrpSpPr>
        <p:grpSpPr>
          <a:xfrm>
            <a:off x="6804248" y="3068960"/>
            <a:ext cx="720080" cy="483145"/>
            <a:chOff x="6804248" y="3068960"/>
            <a:chExt cx="720080" cy="483145"/>
          </a:xfrm>
        </p:grpSpPr>
        <p:cxnSp>
          <p:nvCxnSpPr>
            <p:cNvPr id="3" name="Connettore diritto 2">
              <a:extLst>
                <a:ext uri="{FF2B5EF4-FFF2-40B4-BE49-F238E27FC236}">
                  <a16:creationId xmlns:a16="http://schemas.microsoft.com/office/drawing/2014/main" id="{517B757E-DB04-430F-AA3F-0DF4FD005EC9}"/>
                </a:ext>
              </a:extLst>
            </p:cNvPr>
            <p:cNvCxnSpPr>
              <a:cxnSpLocks/>
            </p:cNvCxnSpPr>
            <p:nvPr/>
          </p:nvCxnSpPr>
          <p:spPr>
            <a:xfrm>
              <a:off x="6804248" y="3068960"/>
              <a:ext cx="720080" cy="483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ttore diritto 16">
              <a:extLst>
                <a:ext uri="{FF2B5EF4-FFF2-40B4-BE49-F238E27FC236}">
                  <a16:creationId xmlns:a16="http://schemas.microsoft.com/office/drawing/2014/main" id="{16C2FA92-02F1-4A7D-9335-A42C218A0A96}"/>
                </a:ext>
              </a:extLst>
            </p:cNvPr>
            <p:cNvCxnSpPr>
              <a:cxnSpLocks/>
            </p:cNvCxnSpPr>
            <p:nvPr/>
          </p:nvCxnSpPr>
          <p:spPr>
            <a:xfrm flipV="1">
              <a:off x="6804248" y="3068960"/>
              <a:ext cx="720080" cy="48314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51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a:extLst>
              <a:ext uri="{FF2B5EF4-FFF2-40B4-BE49-F238E27FC236}">
                <a16:creationId xmlns:a16="http://schemas.microsoft.com/office/drawing/2014/main" id="{097E5A58-D5E8-4ED9-A206-8ACD4DAE4529}"/>
              </a:ext>
            </a:extLst>
          </p:cNvPr>
          <p:cNvSpPr>
            <a:spLocks noGrp="1" noChangeArrowheads="1"/>
          </p:cNvSpPr>
          <p:nvPr>
            <p:ph type="body" idx="4294967295"/>
          </p:nvPr>
        </p:nvSpPr>
        <p:spPr>
          <a:xfrm>
            <a:off x="179512" y="1371142"/>
            <a:ext cx="6264696" cy="2352675"/>
          </a:xfrm>
          <a:ln/>
        </p:spPr>
        <p:txBody>
          <a:bodyPr/>
          <a:lstStyle/>
          <a:p>
            <a:pPr marL="431800" indent="-323850">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Stesso principio di funzionamento di Super – </a:t>
            </a:r>
            <a:r>
              <a:rPr lang="it-IT" altLang="it-IT" sz="2800" dirty="0" err="1"/>
              <a:t>Kamiokande</a:t>
            </a:r>
            <a:r>
              <a:rPr lang="it-IT" altLang="it-IT" sz="2800" dirty="0"/>
              <a:t> </a:t>
            </a:r>
            <a:r>
              <a:rPr lang="it-IT" altLang="it-IT" sz="2000" dirty="0"/>
              <a:t>(effetto </a:t>
            </a:r>
            <a:r>
              <a:rPr lang="it-IT" altLang="it-IT" sz="2000" dirty="0" err="1"/>
              <a:t>Cherenkov</a:t>
            </a:r>
            <a:r>
              <a:rPr lang="it-IT" altLang="it-IT" sz="2000" dirty="0"/>
              <a:t>)</a:t>
            </a:r>
          </a:p>
          <a:p>
            <a:pPr marL="431800" indent="-323850">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Rivelatore : Ghiacci del Polo Sud !!</a:t>
            </a:r>
          </a:p>
          <a:p>
            <a:pPr marL="431800" indent="-323850">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2800" dirty="0"/>
          </a:p>
          <a:p>
            <a:pPr marL="431800" indent="-323850">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it-IT" altLang="it-IT" sz="2800" dirty="0"/>
          </a:p>
        </p:txBody>
      </p:sp>
      <p:sp>
        <p:nvSpPr>
          <p:cNvPr id="10242" name="Rectangle 2">
            <a:extLst>
              <a:ext uri="{FF2B5EF4-FFF2-40B4-BE49-F238E27FC236}">
                <a16:creationId xmlns:a16="http://schemas.microsoft.com/office/drawing/2014/main" id="{87555DF2-983C-45B8-BB7D-977290E939CB}"/>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sz="6600" b="1">
                <a:solidFill>
                  <a:srgbClr val="BF0000"/>
                </a:solidFill>
              </a:rPr>
              <a:t>ICE CUBE</a:t>
            </a:r>
          </a:p>
        </p:txBody>
      </p:sp>
      <p:pic>
        <p:nvPicPr>
          <p:cNvPr id="10243" name="Picture 3">
            <a:extLst>
              <a:ext uri="{FF2B5EF4-FFF2-40B4-BE49-F238E27FC236}">
                <a16:creationId xmlns:a16="http://schemas.microsoft.com/office/drawing/2014/main" id="{03E82F8C-4B56-48B3-9DFF-25730F2BA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796" y="2996952"/>
            <a:ext cx="4608512" cy="2840650"/>
          </a:xfrm>
          <a:prstGeom prst="rect">
            <a:avLst/>
          </a:prstGeom>
          <a:noFill/>
          <a:ln w="38100" cap="flat">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4" name="Text Box 4">
            <a:extLst>
              <a:ext uri="{FF2B5EF4-FFF2-40B4-BE49-F238E27FC236}">
                <a16:creationId xmlns:a16="http://schemas.microsoft.com/office/drawing/2014/main" id="{B8D817D9-86C6-4536-AF42-D2AA21AD9428}"/>
              </a:ext>
            </a:extLst>
          </p:cNvPr>
          <p:cNvSpPr txBox="1">
            <a:spLocks noChangeArrowheads="1"/>
          </p:cNvSpPr>
          <p:nvPr/>
        </p:nvSpPr>
        <p:spPr bwMode="auto">
          <a:xfrm>
            <a:off x="5362824" y="3864646"/>
            <a:ext cx="3781176" cy="182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pPr>
            <a:r>
              <a:rPr lang="it-IT" altLang="it-IT" sz="2800" dirty="0">
                <a:ln>
                  <a:solidFill>
                    <a:schemeClr val="tx2">
                      <a:lumMod val="50000"/>
                    </a:schemeClr>
                  </a:solidFill>
                </a:ln>
                <a:solidFill>
                  <a:srgbClr val="10253F"/>
                </a:solidFill>
                <a:latin typeface="+mn-lt"/>
                <a:ea typeface="+mn-ea"/>
              </a:rPr>
              <a:t>Rilevati neutrini con energie 103 volte superiori rispetto a quelli generati dal CERN</a:t>
            </a:r>
            <a:r>
              <a:rPr lang="it-IT" altLang="it-IT" sz="2800" dirty="0">
                <a:latin typeface="Calibri" panose="020F0502020204030204" pitchFamily="34" charset="0"/>
              </a:rPr>
              <a:t>. </a:t>
            </a:r>
          </a:p>
        </p:txBody>
      </p:sp>
      <p:pic>
        <p:nvPicPr>
          <p:cNvPr id="6" name="Immagine 5">
            <a:extLst>
              <a:ext uri="{FF2B5EF4-FFF2-40B4-BE49-F238E27FC236}">
                <a16:creationId xmlns:a16="http://schemas.microsoft.com/office/drawing/2014/main" id="{44F10EC6-0EA2-4351-923D-D33ECD0A9A1E}"/>
              </a:ext>
            </a:extLst>
          </p:cNvPr>
          <p:cNvPicPr>
            <a:picLocks noChangeAspect="1"/>
          </p:cNvPicPr>
          <p:nvPr/>
        </p:nvPicPr>
        <p:blipFill>
          <a:blip r:embed="rId4"/>
          <a:stretch>
            <a:fillRect/>
          </a:stretch>
        </p:blipFill>
        <p:spPr>
          <a:xfrm>
            <a:off x="6094704" y="1378704"/>
            <a:ext cx="2904834" cy="2160240"/>
          </a:xfrm>
          <a:prstGeom prst="rect">
            <a:avLst/>
          </a:prstGeom>
        </p:spPr>
      </p:pic>
    </p:spTree>
    <p:extLst>
      <p:ext uri="{BB962C8B-B14F-4D97-AF65-F5344CB8AC3E}">
        <p14:creationId xmlns:p14="http://schemas.microsoft.com/office/powerpoint/2010/main" val="1359593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a:extLst>
              <a:ext uri="{FF2B5EF4-FFF2-40B4-BE49-F238E27FC236}">
                <a16:creationId xmlns:a16="http://schemas.microsoft.com/office/drawing/2014/main" id="{33D81447-0B69-421C-B12B-A9A0E99A8A3E}"/>
              </a:ext>
            </a:extLst>
          </p:cNvPr>
          <p:cNvSpPr>
            <a:spLocks noGrp="1" noChangeArrowheads="1"/>
          </p:cNvSpPr>
          <p:nvPr>
            <p:ph type="body" idx="4294967295"/>
          </p:nvPr>
        </p:nvSpPr>
        <p:spPr>
          <a:xfrm>
            <a:off x="107504" y="1772816"/>
            <a:ext cx="3106688" cy="3272180"/>
          </a:xfrm>
          <a:ln/>
        </p:spPr>
        <p:txBody>
          <a:bodyPr/>
          <a:lstStyle/>
          <a:p>
            <a:pPr marL="107950" indent="0">
              <a:buSzPct val="45000"/>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81 stringhe a cui </a:t>
            </a:r>
          </a:p>
          <a:p>
            <a:pPr marL="431800" indent="-323850">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sono agganciati 5160</a:t>
            </a:r>
          </a:p>
          <a:p>
            <a:pPr marL="431800" indent="-323850">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rivelatori nei quali</a:t>
            </a:r>
          </a:p>
          <a:p>
            <a:pPr marL="431800" indent="-323850">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sono alloggiati dei</a:t>
            </a:r>
          </a:p>
          <a:p>
            <a:pPr marL="431800" indent="-323850">
              <a:buSzPct val="45000"/>
              <a:buFont typeface="Wingdings" panose="05000000000000000000"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r>
              <a:rPr lang="it-IT" altLang="it-IT" sz="2800" dirty="0"/>
              <a:t>fotomoltiplicatori.</a:t>
            </a:r>
          </a:p>
        </p:txBody>
      </p:sp>
      <p:sp>
        <p:nvSpPr>
          <p:cNvPr id="11266" name="Rectangle 2">
            <a:extLst>
              <a:ext uri="{FF2B5EF4-FFF2-40B4-BE49-F238E27FC236}">
                <a16:creationId xmlns:a16="http://schemas.microsoft.com/office/drawing/2014/main" id="{DB88E8B6-3685-48F8-A7A2-ABA96C8B944E}"/>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sz="6600" b="1">
                <a:solidFill>
                  <a:srgbClr val="BF0000"/>
                </a:solidFill>
              </a:rPr>
              <a:t>ICE CUBE</a:t>
            </a:r>
          </a:p>
        </p:txBody>
      </p:sp>
      <p:pic>
        <p:nvPicPr>
          <p:cNvPr id="11267" name="Picture 3">
            <a:extLst>
              <a:ext uri="{FF2B5EF4-FFF2-40B4-BE49-F238E27FC236}">
                <a16:creationId xmlns:a16="http://schemas.microsoft.com/office/drawing/2014/main" id="{97F780F5-E24A-4F23-8DCE-4C95396CB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628775"/>
            <a:ext cx="5936531" cy="4724260"/>
          </a:xfrm>
          <a:prstGeom prst="rect">
            <a:avLst/>
          </a:prstGeom>
          <a:noFill/>
          <a:ln w="57240" cap="flat">
            <a:solidFill>
              <a:srgbClr val="0070C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Connettore 2 2">
            <a:extLst>
              <a:ext uri="{FF2B5EF4-FFF2-40B4-BE49-F238E27FC236}">
                <a16:creationId xmlns:a16="http://schemas.microsoft.com/office/drawing/2014/main" id="{62C1DD11-1553-4B99-92F7-C466EF1A609D}"/>
              </a:ext>
            </a:extLst>
          </p:cNvPr>
          <p:cNvCxnSpPr/>
          <p:nvPr/>
        </p:nvCxnSpPr>
        <p:spPr>
          <a:xfrm flipH="1">
            <a:off x="5654172" y="908720"/>
            <a:ext cx="2376264" cy="280831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riangolo isoscele 3">
            <a:extLst>
              <a:ext uri="{FF2B5EF4-FFF2-40B4-BE49-F238E27FC236}">
                <a16:creationId xmlns:a16="http://schemas.microsoft.com/office/drawing/2014/main" id="{72136B11-FC57-40D6-9F1F-1E0A5317E90C}"/>
              </a:ext>
            </a:extLst>
          </p:cNvPr>
          <p:cNvSpPr/>
          <p:nvPr/>
        </p:nvSpPr>
        <p:spPr>
          <a:xfrm rot="2296360">
            <a:off x="4289082" y="3569698"/>
            <a:ext cx="1295102" cy="2131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1505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F9E424D3-F52F-4457-B731-0E698626FB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8813" y="1439863"/>
            <a:ext cx="3189287" cy="424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290" name="Rectangle 2">
            <a:extLst>
              <a:ext uri="{FF2B5EF4-FFF2-40B4-BE49-F238E27FC236}">
                <a16:creationId xmlns:a16="http://schemas.microsoft.com/office/drawing/2014/main" id="{744B1C70-ADDC-465C-8885-C5067D46B9CD}"/>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b="1">
                <a:solidFill>
                  <a:srgbClr val="BF0000"/>
                </a:solidFill>
              </a:rPr>
              <a:t>NEMO</a:t>
            </a:r>
            <a:br>
              <a:rPr lang="it-IT" altLang="it-IT" b="1">
                <a:solidFill>
                  <a:srgbClr val="BF0000"/>
                </a:solidFill>
              </a:rPr>
            </a:br>
            <a:r>
              <a:rPr lang="it-IT" altLang="it-IT" sz="2600" b="1">
                <a:solidFill>
                  <a:srgbClr val="0084D1"/>
                </a:solidFill>
              </a:rPr>
              <a:t>NE</a:t>
            </a:r>
            <a:r>
              <a:rPr lang="it-IT" altLang="it-IT" sz="2600" b="1">
                <a:solidFill>
                  <a:srgbClr val="BF0000"/>
                </a:solidFill>
              </a:rPr>
              <a:t>utrino </a:t>
            </a:r>
            <a:r>
              <a:rPr lang="it-IT" altLang="it-IT" sz="2600" b="1">
                <a:solidFill>
                  <a:srgbClr val="0084D1"/>
                </a:solidFill>
              </a:rPr>
              <a:t>M</a:t>
            </a:r>
            <a:r>
              <a:rPr lang="it-IT" altLang="it-IT" sz="2600" b="1">
                <a:solidFill>
                  <a:srgbClr val="BF0000"/>
                </a:solidFill>
              </a:rPr>
              <a:t>editerranean </a:t>
            </a:r>
            <a:r>
              <a:rPr lang="it-IT" altLang="it-IT" sz="2600" b="1">
                <a:solidFill>
                  <a:srgbClr val="0084D1"/>
                </a:solidFill>
              </a:rPr>
              <a:t>O</a:t>
            </a:r>
            <a:r>
              <a:rPr lang="it-IT" altLang="it-IT" sz="2600" b="1">
                <a:solidFill>
                  <a:srgbClr val="BF0000"/>
                </a:solidFill>
              </a:rPr>
              <a:t>bservatory</a:t>
            </a:r>
          </a:p>
        </p:txBody>
      </p:sp>
      <p:sp>
        <p:nvSpPr>
          <p:cNvPr id="12291" name="Text Box 3">
            <a:extLst>
              <a:ext uri="{FF2B5EF4-FFF2-40B4-BE49-F238E27FC236}">
                <a16:creationId xmlns:a16="http://schemas.microsoft.com/office/drawing/2014/main" id="{B0A49595-B8B2-46BB-AC79-A773189BB415}"/>
              </a:ext>
            </a:extLst>
          </p:cNvPr>
          <p:cNvSpPr txBox="1">
            <a:spLocks noChangeArrowheads="1"/>
          </p:cNvSpPr>
          <p:nvPr/>
        </p:nvSpPr>
        <p:spPr bwMode="auto">
          <a:xfrm>
            <a:off x="215900" y="1584325"/>
            <a:ext cx="180975"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2292" name="Text Box 4">
            <a:extLst>
              <a:ext uri="{FF2B5EF4-FFF2-40B4-BE49-F238E27FC236}">
                <a16:creationId xmlns:a16="http://schemas.microsoft.com/office/drawing/2014/main" id="{A6059274-3A5B-4347-AFE9-BE884262BEF7}"/>
              </a:ext>
            </a:extLst>
          </p:cNvPr>
          <p:cNvSpPr txBox="1">
            <a:spLocks noChangeArrowheads="1"/>
          </p:cNvSpPr>
          <p:nvPr/>
        </p:nvSpPr>
        <p:spPr bwMode="auto">
          <a:xfrm>
            <a:off x="360363" y="1295400"/>
            <a:ext cx="5184775" cy="573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5900" indent="-21590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rgbClr val="000000"/>
                </a:solidFill>
                <a:latin typeface="Arial" panose="020B0604020202020204" pitchFamily="34" charset="0"/>
                <a:ea typeface="Microsoft YaHei" panose="020B0503020204020204" pitchFamily="34" charset="-122"/>
              </a:defRPr>
            </a:lvl9pPr>
          </a:lstStyle>
          <a:p>
            <a:pPr>
              <a:lnSpc>
                <a:spcPct val="102000"/>
              </a:lnSpc>
              <a:buSzPct val="45000"/>
              <a:buFont typeface="Wingdings" panose="05000000000000000000" pitchFamily="2" charset="2"/>
              <a:buChar char=""/>
            </a:pPr>
            <a:r>
              <a:rPr lang="it-IT" altLang="it-IT" sz="2800" dirty="0">
                <a:solidFill>
                  <a:srgbClr val="FF0000"/>
                </a:solidFill>
                <a:latin typeface="Calibri" panose="020F0502020204030204" pitchFamily="34" charset="0"/>
              </a:rPr>
              <a:t>Telescopio</a:t>
            </a:r>
            <a:r>
              <a:rPr lang="it-IT" altLang="it-IT" sz="2800" dirty="0">
                <a:latin typeface="Calibri" panose="020F0502020204030204" pitchFamily="34" charset="0"/>
              </a:rPr>
              <a:t> per neutrini di origine astrofisica di alta energia.</a:t>
            </a:r>
          </a:p>
          <a:p>
            <a:pPr>
              <a:lnSpc>
                <a:spcPct val="102000"/>
              </a:lnSpc>
              <a:buSzPct val="45000"/>
              <a:buFont typeface="Wingdings" panose="05000000000000000000" pitchFamily="2" charset="2"/>
              <a:buChar char=""/>
            </a:pPr>
            <a:r>
              <a:rPr lang="it-IT" altLang="it-IT" sz="2800" dirty="0">
                <a:solidFill>
                  <a:srgbClr val="FF0000"/>
                </a:solidFill>
                <a:latin typeface="Calibri" panose="020F0502020204030204" pitchFamily="34" charset="0"/>
              </a:rPr>
              <a:t>6000 fotomoltiplicatori </a:t>
            </a:r>
            <a:r>
              <a:rPr lang="it-IT" altLang="it-IT" sz="2800" dirty="0">
                <a:latin typeface="Calibri" panose="020F0502020204030204" pitchFamily="34" charset="0"/>
              </a:rPr>
              <a:t>in un sito abissale al largo della Sicilia.</a:t>
            </a:r>
          </a:p>
          <a:p>
            <a:pPr>
              <a:lnSpc>
                <a:spcPct val="102000"/>
              </a:lnSpc>
              <a:buSzPct val="45000"/>
              <a:buFont typeface="Wingdings" panose="05000000000000000000" pitchFamily="2" charset="2"/>
              <a:buChar char=""/>
            </a:pPr>
            <a:r>
              <a:rPr lang="it-IT" altLang="it-IT" sz="2800" dirty="0">
                <a:latin typeface="Calibri" panose="020F0502020204030204" pitchFamily="34" charset="0"/>
              </a:rPr>
              <a:t>Progetto-test diviso in due fasi: costruzione di un rilevatore acustico sottomarino e poi realizzazione di un rilevatore.</a:t>
            </a:r>
          </a:p>
          <a:p>
            <a:pPr>
              <a:lnSpc>
                <a:spcPct val="102000"/>
              </a:lnSpc>
              <a:buSzPct val="45000"/>
              <a:buFont typeface="Wingdings" panose="05000000000000000000" pitchFamily="2" charset="2"/>
              <a:buChar char=""/>
            </a:pPr>
            <a:r>
              <a:rPr lang="it-IT" altLang="it-IT" sz="2800" dirty="0">
                <a:latin typeface="Calibri" panose="020F0502020204030204" pitchFamily="34" charset="0"/>
              </a:rPr>
              <a:t>Non solo fisica dei neutrini, ma anche ad interesse della </a:t>
            </a:r>
            <a:r>
              <a:rPr lang="it-IT" altLang="it-IT" sz="2800" dirty="0">
                <a:solidFill>
                  <a:srgbClr val="FF0000"/>
                </a:solidFill>
                <a:latin typeface="Calibri" panose="020F0502020204030204" pitchFamily="34" charset="0"/>
              </a:rPr>
              <a:t>biologia</a:t>
            </a:r>
            <a:r>
              <a:rPr lang="it-IT" altLang="it-IT" sz="2800" dirty="0">
                <a:latin typeface="Calibri" panose="020F0502020204030204" pitchFamily="34" charset="0"/>
              </a:rPr>
              <a:t> marina.</a:t>
            </a:r>
          </a:p>
          <a:p>
            <a:pPr>
              <a:lnSpc>
                <a:spcPct val="102000"/>
              </a:lnSpc>
              <a:buSzPct val="45000"/>
              <a:buFont typeface="Wingdings" panose="05000000000000000000" pitchFamily="2" charset="2"/>
              <a:buNone/>
            </a:pPr>
            <a:endParaRPr lang="it-IT" altLang="it-IT" sz="2800" dirty="0">
              <a:latin typeface="Calibri" panose="020F0502020204030204" pitchFamily="34" charset="0"/>
            </a:endParaRPr>
          </a:p>
          <a:p>
            <a:pPr>
              <a:lnSpc>
                <a:spcPct val="102000"/>
              </a:lnSpc>
              <a:buClrTx/>
              <a:buSzTx/>
              <a:buFontTx/>
              <a:buNone/>
            </a:pPr>
            <a:endParaRPr lang="it-IT" altLang="it-IT" sz="2800" dirty="0">
              <a:latin typeface="Calibri" panose="020F0502020204030204" pitchFamily="34" charset="0"/>
            </a:endParaRPr>
          </a:p>
        </p:txBody>
      </p:sp>
      <p:cxnSp>
        <p:nvCxnSpPr>
          <p:cNvPr id="6" name="Connettore 2 5">
            <a:extLst>
              <a:ext uri="{FF2B5EF4-FFF2-40B4-BE49-F238E27FC236}">
                <a16:creationId xmlns:a16="http://schemas.microsoft.com/office/drawing/2014/main" id="{0BF1F3A2-8188-4EEB-8304-6134709765B9}"/>
              </a:ext>
            </a:extLst>
          </p:cNvPr>
          <p:cNvCxnSpPr>
            <a:cxnSpLocks/>
          </p:cNvCxnSpPr>
          <p:nvPr/>
        </p:nvCxnSpPr>
        <p:spPr>
          <a:xfrm flipH="1">
            <a:off x="7591614" y="2208083"/>
            <a:ext cx="1192623" cy="134928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Triangolo isoscele 6">
            <a:extLst>
              <a:ext uri="{FF2B5EF4-FFF2-40B4-BE49-F238E27FC236}">
                <a16:creationId xmlns:a16="http://schemas.microsoft.com/office/drawing/2014/main" id="{32EF4871-577B-4A2E-9A12-1CD2E96200DD}"/>
              </a:ext>
            </a:extLst>
          </p:cNvPr>
          <p:cNvSpPr/>
          <p:nvPr/>
        </p:nvSpPr>
        <p:spPr>
          <a:xfrm rot="2296360">
            <a:off x="6226524" y="3410035"/>
            <a:ext cx="1295102" cy="213194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0280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a:extLst>
              <a:ext uri="{FF2B5EF4-FFF2-40B4-BE49-F238E27FC236}">
                <a16:creationId xmlns:a16="http://schemas.microsoft.com/office/drawing/2014/main" id="{CD61BD65-90D5-41B2-874E-7FF67818F38C}"/>
              </a:ext>
            </a:extLst>
          </p:cNvPr>
          <p:cNvSpPr>
            <a:spLocks noGrp="1" noChangeArrowheads="1"/>
          </p:cNvSpPr>
          <p:nvPr>
            <p:ph type="body" idx="4294967295"/>
          </p:nvPr>
        </p:nvSpPr>
        <p:spPr>
          <a:xfrm>
            <a:off x="4822825" y="2948934"/>
            <a:ext cx="4176713" cy="2735262"/>
          </a:xfrm>
          <a:blipFill dpi="0" rotWithShape="0">
            <a:blip r:embed="rId3"/>
            <a:srcRect/>
            <a:tile tx="0" ty="0" sx="100000" sy="100000" flip="none" algn="tl"/>
          </a:blipFill>
          <a:ln w="38100">
            <a:solidFill>
              <a:srgbClr val="FF0000"/>
            </a:solidFill>
          </a:ln>
        </p:spPr>
        <p:txBody>
          <a:bodyPr/>
          <a:lstStyle/>
          <a:p>
            <a:pPr algn="just">
              <a:tabLst>
                <a:tab pos="723900" algn="l"/>
                <a:tab pos="1447800" algn="l"/>
                <a:tab pos="2171700" algn="l"/>
                <a:tab pos="2895600" algn="l"/>
                <a:tab pos="3619500" algn="l"/>
              </a:tabLst>
            </a:pPr>
            <a:endParaRPr lang="it-IT" altLang="it-IT" sz="2600" dirty="0"/>
          </a:p>
          <a:p>
            <a:pPr algn="just">
              <a:tabLst>
                <a:tab pos="723900" algn="l"/>
                <a:tab pos="1447800" algn="l"/>
                <a:tab pos="2171700" algn="l"/>
                <a:tab pos="2895600" algn="l"/>
                <a:tab pos="3619500" algn="l"/>
              </a:tabLst>
            </a:pPr>
            <a:endParaRPr lang="it-IT" altLang="it-IT" sz="2600" dirty="0"/>
          </a:p>
        </p:txBody>
      </p:sp>
      <p:sp>
        <p:nvSpPr>
          <p:cNvPr id="13314" name="Rectangle 2">
            <a:extLst>
              <a:ext uri="{FF2B5EF4-FFF2-40B4-BE49-F238E27FC236}">
                <a16:creationId xmlns:a16="http://schemas.microsoft.com/office/drawing/2014/main" id="{98804092-8891-405D-B93F-0F028DC9B90F}"/>
              </a:ext>
            </a:extLst>
          </p:cNvPr>
          <p:cNvSpPr>
            <a:spLocks noGrp="1" noChangeArrowheads="1"/>
          </p:cNvSpPr>
          <p:nvPr>
            <p:ph type="title" idx="4294967295"/>
          </p:nvPr>
        </p:nvSpPr>
        <p:spPr>
          <a:xfrm>
            <a:off x="973138" y="117475"/>
            <a:ext cx="6335712" cy="1112838"/>
          </a:xfrm>
          <a:ln/>
        </p:spPr>
        <p:txBody>
          <a:bodyPr/>
          <a:lstStyle/>
          <a:p>
            <a:pPr algn="ctr">
              <a:lnSpc>
                <a:spcPct val="100000"/>
              </a:lnSpc>
              <a:tabLst>
                <a:tab pos="723900" algn="l"/>
                <a:tab pos="1447800" algn="l"/>
                <a:tab pos="2171700" algn="l"/>
                <a:tab pos="2895600" algn="l"/>
                <a:tab pos="3619500" algn="l"/>
                <a:tab pos="4343400" algn="l"/>
                <a:tab pos="5067300" algn="l"/>
                <a:tab pos="5791200" algn="l"/>
              </a:tabLst>
            </a:pPr>
            <a:r>
              <a:rPr lang="it-IT" altLang="it-IT" sz="5600" b="1">
                <a:solidFill>
                  <a:srgbClr val="BF0000"/>
                </a:solidFill>
              </a:rPr>
              <a:t>PER CONCLUDERE...</a:t>
            </a:r>
          </a:p>
        </p:txBody>
      </p:sp>
      <p:pic>
        <p:nvPicPr>
          <p:cNvPr id="13315" name="Picture 3">
            <a:extLst>
              <a:ext uri="{FF2B5EF4-FFF2-40B4-BE49-F238E27FC236}">
                <a16:creationId xmlns:a16="http://schemas.microsoft.com/office/drawing/2014/main" id="{73745CE4-88FF-4F6A-B8B7-75DAB4414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62" y="2972752"/>
            <a:ext cx="4497388" cy="2641600"/>
          </a:xfrm>
          <a:prstGeom prst="rect">
            <a:avLst/>
          </a:prstGeom>
          <a:noFill/>
          <a:ln w="38100" cap="flat">
            <a:solidFill>
              <a:srgbClr val="FF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Rectangle 4">
            <a:extLst>
              <a:ext uri="{FF2B5EF4-FFF2-40B4-BE49-F238E27FC236}">
                <a16:creationId xmlns:a16="http://schemas.microsoft.com/office/drawing/2014/main" id="{1D026E01-BF27-4F79-A2B4-964AF0E75694}"/>
              </a:ext>
            </a:extLst>
          </p:cNvPr>
          <p:cNvSpPr>
            <a:spLocks noChangeArrowheads="1"/>
          </p:cNvSpPr>
          <p:nvPr/>
        </p:nvSpPr>
        <p:spPr bwMode="auto">
          <a:xfrm>
            <a:off x="935038" y="1511300"/>
            <a:ext cx="8064500" cy="1192213"/>
          </a:xfrm>
          <a:prstGeom prst="rect">
            <a:avLst/>
          </a:prstGeom>
          <a:solidFill>
            <a:srgbClr val="FFFF00"/>
          </a:solidFill>
          <a:ln w="25560" cap="flat">
            <a:solidFill>
              <a:srgbClr val="FF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hangingPunct="1">
              <a:lnSpc>
                <a:spcPct val="100000"/>
              </a:lnSpc>
            </a:pPr>
            <a:r>
              <a:rPr lang="it-IT" altLang="it-IT" b="1">
                <a:latin typeface="Calibri" panose="020F0502020204030204" pitchFamily="34" charset="0"/>
              </a:rPr>
              <a:t>«Lo scienziato teorico non è da invidiare. Perché la Natura, o più esattamente l'esperimento, è un giudice inesorabile e poco benevolo del suo lavoro. Non dice mai «Sì» a una teoria: nei casi più favorevoli risponde: «Forse»; nella stragrande maggioranza dei casi, dice semplicemente: «No»». (</a:t>
            </a:r>
            <a:r>
              <a:rPr lang="it-IT" altLang="it-IT">
                <a:latin typeface="Calibri" panose="020F0502020204030204" pitchFamily="34" charset="0"/>
                <a:hlinkClick r:id="rId5"/>
              </a:rPr>
              <a:t>Albert Einstein</a:t>
            </a:r>
            <a:r>
              <a:rPr lang="it-IT" altLang="it-IT">
                <a:latin typeface="Calibri" panose="020F0502020204030204" pitchFamily="34" charset="0"/>
              </a:rPr>
              <a:t>)</a:t>
            </a:r>
          </a:p>
        </p:txBody>
      </p:sp>
    </p:spTree>
    <p:extLst>
      <p:ext uri="{BB962C8B-B14F-4D97-AF65-F5344CB8AC3E}">
        <p14:creationId xmlns:p14="http://schemas.microsoft.com/office/powerpoint/2010/main" val="823171444"/>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15616" y="188640"/>
            <a:ext cx="6192688" cy="936104"/>
          </a:xfrm>
        </p:spPr>
        <p:txBody>
          <a:bodyPr/>
          <a:lstStyle/>
          <a:p>
            <a:r>
              <a:rPr lang="it-IT" sz="3200" dirty="0"/>
              <a:t>1933: L’Intuito eccezionale di Fermi</a:t>
            </a:r>
          </a:p>
        </p:txBody>
      </p:sp>
      <p:pic>
        <p:nvPicPr>
          <p:cNvPr id="39940" name="Picture 4"/>
          <p:cNvPicPr>
            <a:picLocks noChangeAspect="1" noChangeArrowheads="1"/>
          </p:cNvPicPr>
          <p:nvPr/>
        </p:nvPicPr>
        <p:blipFill>
          <a:blip r:embed="rId3" cstate="print"/>
          <a:srcRect/>
          <a:stretch>
            <a:fillRect/>
          </a:stretch>
        </p:blipFill>
        <p:spPr bwMode="auto">
          <a:xfrm>
            <a:off x="6699726" y="2507429"/>
            <a:ext cx="1800200" cy="792088"/>
          </a:xfrm>
          <a:prstGeom prst="rect">
            <a:avLst/>
          </a:prstGeom>
          <a:noFill/>
          <a:ln w="25400">
            <a:solidFill>
              <a:schemeClr val="tx1"/>
            </a:solidFill>
            <a:miter lim="800000"/>
            <a:headEnd/>
            <a:tailEnd/>
          </a:ln>
        </p:spPr>
      </p:pic>
      <p:pic>
        <p:nvPicPr>
          <p:cNvPr id="39941" name="Picture 5"/>
          <p:cNvPicPr>
            <a:picLocks noChangeAspect="1" noChangeArrowheads="1"/>
          </p:cNvPicPr>
          <p:nvPr/>
        </p:nvPicPr>
        <p:blipFill>
          <a:blip r:embed="rId4" cstate="print"/>
          <a:srcRect/>
          <a:stretch>
            <a:fillRect/>
          </a:stretch>
        </p:blipFill>
        <p:spPr bwMode="auto">
          <a:xfrm>
            <a:off x="3663300" y="2415614"/>
            <a:ext cx="2304256" cy="1006084"/>
          </a:xfrm>
          <a:prstGeom prst="rect">
            <a:avLst/>
          </a:prstGeom>
          <a:noFill/>
          <a:ln w="25400">
            <a:solidFill>
              <a:schemeClr val="tx1"/>
            </a:solidFill>
            <a:miter lim="800000"/>
            <a:headEnd/>
            <a:tailEnd/>
          </a:ln>
        </p:spPr>
      </p:pic>
      <p:pic>
        <p:nvPicPr>
          <p:cNvPr id="39942" name="Picture 6"/>
          <p:cNvPicPr>
            <a:picLocks noChangeAspect="1" noChangeArrowheads="1"/>
          </p:cNvPicPr>
          <p:nvPr/>
        </p:nvPicPr>
        <p:blipFill>
          <a:blip r:embed="rId5" cstate="print"/>
          <a:srcRect/>
          <a:stretch>
            <a:fillRect/>
          </a:stretch>
        </p:blipFill>
        <p:spPr bwMode="auto">
          <a:xfrm>
            <a:off x="179953" y="1772011"/>
            <a:ext cx="3075213" cy="3672408"/>
          </a:xfrm>
          <a:prstGeom prst="rect">
            <a:avLst/>
          </a:prstGeom>
          <a:noFill/>
          <a:ln w="9525">
            <a:noFill/>
            <a:miter lim="800000"/>
            <a:headEnd/>
            <a:tailEnd/>
          </a:ln>
        </p:spPr>
      </p:pic>
      <p:sp>
        <p:nvSpPr>
          <p:cNvPr id="9" name="CasellaDiTesto 8"/>
          <p:cNvSpPr txBox="1"/>
          <p:nvPr/>
        </p:nvSpPr>
        <p:spPr>
          <a:xfrm>
            <a:off x="3419872" y="1268760"/>
            <a:ext cx="5256584" cy="923330"/>
          </a:xfrm>
          <a:prstGeom prst="rect">
            <a:avLst/>
          </a:prstGeom>
          <a:noFill/>
        </p:spPr>
        <p:txBody>
          <a:bodyPr wrap="square" rtlCol="0">
            <a:spAutoFit/>
          </a:bodyPr>
          <a:lstStyle/>
          <a:p>
            <a:r>
              <a:rPr lang="it-IT" b="1" dirty="0"/>
              <a:t>Enrico Fermi presenta la sua teoria del decadimento beta, introducendo una nuova forza fondamentale : </a:t>
            </a:r>
          </a:p>
          <a:p>
            <a:r>
              <a:rPr lang="it-IT" b="1" dirty="0"/>
              <a:t>LA FORZA NUCLEARE DEBOLE</a:t>
            </a:r>
          </a:p>
        </p:txBody>
      </p:sp>
      <p:sp>
        <p:nvSpPr>
          <p:cNvPr id="11" name="Pergamena 1 10"/>
          <p:cNvSpPr/>
          <p:nvPr/>
        </p:nvSpPr>
        <p:spPr>
          <a:xfrm>
            <a:off x="6375690" y="3608215"/>
            <a:ext cx="2448272" cy="2232248"/>
          </a:xfrm>
          <a:prstGeom prst="verticalScroll">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CARTA </a:t>
            </a:r>
            <a:r>
              <a:rPr lang="it-IT" b="1" dirty="0" err="1">
                <a:solidFill>
                  <a:schemeClr val="tx1"/>
                </a:solidFill>
              </a:rPr>
              <a:t>DI</a:t>
            </a:r>
            <a:r>
              <a:rPr lang="it-IT" b="1" dirty="0">
                <a:solidFill>
                  <a:schemeClr val="tx1"/>
                </a:solidFill>
              </a:rPr>
              <a:t> IDENTITA’ </a:t>
            </a:r>
          </a:p>
          <a:p>
            <a:pPr algn="ctr">
              <a:buFont typeface="Arial" pitchFamily="34" charset="0"/>
              <a:buChar char="•"/>
            </a:pPr>
            <a:r>
              <a:rPr lang="it-IT" dirty="0">
                <a:solidFill>
                  <a:schemeClr val="tx1"/>
                </a:solidFill>
              </a:rPr>
              <a:t>Massa nulla</a:t>
            </a:r>
          </a:p>
          <a:p>
            <a:pPr algn="ctr">
              <a:buFont typeface="Arial" pitchFamily="34" charset="0"/>
              <a:buChar char="•"/>
            </a:pPr>
            <a:r>
              <a:rPr lang="it-IT" dirty="0">
                <a:solidFill>
                  <a:schemeClr val="tx1"/>
                </a:solidFill>
              </a:rPr>
              <a:t>Neutra</a:t>
            </a:r>
          </a:p>
          <a:p>
            <a:pPr algn="ctr">
              <a:buFont typeface="Arial" pitchFamily="34" charset="0"/>
              <a:buChar char="•"/>
            </a:pPr>
            <a:r>
              <a:rPr lang="it-IT" dirty="0">
                <a:solidFill>
                  <a:schemeClr val="tx1"/>
                </a:solidFill>
              </a:rPr>
              <a:t>Fermione</a:t>
            </a:r>
          </a:p>
          <a:p>
            <a:pPr algn="ctr">
              <a:buFont typeface="Arial" pitchFamily="34" charset="0"/>
              <a:buChar char="•"/>
            </a:pPr>
            <a:r>
              <a:rPr lang="it-IT" dirty="0">
                <a:solidFill>
                  <a:schemeClr val="tx1"/>
                </a:solidFill>
              </a:rPr>
              <a:t>Poca interazione con la materia</a:t>
            </a:r>
          </a:p>
        </p:txBody>
      </p:sp>
      <p:sp>
        <p:nvSpPr>
          <p:cNvPr id="10" name="CasellaDiTesto 9"/>
          <p:cNvSpPr txBox="1"/>
          <p:nvPr/>
        </p:nvSpPr>
        <p:spPr>
          <a:xfrm>
            <a:off x="3419872" y="3699728"/>
            <a:ext cx="2880320" cy="1754326"/>
          </a:xfrm>
          <a:prstGeom prst="rect">
            <a:avLst/>
          </a:prstGeom>
          <a:noFill/>
          <a:ln w="38100">
            <a:solidFill>
              <a:srgbClr val="FF0000"/>
            </a:solidFill>
          </a:ln>
        </p:spPr>
        <p:txBody>
          <a:bodyPr wrap="square" rtlCol="0">
            <a:spAutoFit/>
          </a:bodyPr>
          <a:lstStyle/>
          <a:p>
            <a:r>
              <a:rPr lang="it-IT" dirty="0">
                <a:solidFill>
                  <a:sysClr val="windowText" lastClr="000000"/>
                </a:solidFill>
              </a:rPr>
              <a:t>Pubblicò le sue teorie nel 1934 in un articolo chiamato  “Tentativo di una teoria dell’emissione dei raggi beta”</a:t>
            </a:r>
            <a:endParaRPr lang="it-IT" u="sng" dirty="0">
              <a:solidFill>
                <a:sysClr val="windowText" lastClr="000000"/>
              </a:solidFill>
            </a:endParaRPr>
          </a:p>
          <a:p>
            <a:endParaRPr lang="it-IT" dirty="0">
              <a:solidFill>
                <a:sysClr val="windowText" lastClr="000000"/>
              </a:solidFill>
            </a:endParaRPr>
          </a:p>
        </p:txBody>
      </p:sp>
    </p:spTree>
    <p:extLst>
      <p:ext uri="{BB962C8B-B14F-4D97-AF65-F5344CB8AC3E}">
        <p14:creationId xmlns:p14="http://schemas.microsoft.com/office/powerpoint/2010/main" val="2915832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38638" y="188640"/>
            <a:ext cx="6336704" cy="1008112"/>
          </a:xfrm>
        </p:spPr>
        <p:txBody>
          <a:bodyPr/>
          <a:lstStyle/>
          <a:p>
            <a:r>
              <a:rPr lang="it-IT" dirty="0"/>
              <a:t>I decadimenti beta inversi</a:t>
            </a:r>
          </a:p>
        </p:txBody>
      </p:sp>
      <p:sp>
        <p:nvSpPr>
          <p:cNvPr id="5" name="CasellaDiTesto 4"/>
          <p:cNvSpPr txBox="1"/>
          <p:nvPr/>
        </p:nvSpPr>
        <p:spPr>
          <a:xfrm>
            <a:off x="4218279" y="1448289"/>
            <a:ext cx="4608512" cy="1938992"/>
          </a:xfrm>
          <a:prstGeom prst="rect">
            <a:avLst/>
          </a:prstGeom>
          <a:noFill/>
        </p:spPr>
        <p:txBody>
          <a:bodyPr wrap="square" rtlCol="0">
            <a:spAutoFit/>
          </a:bodyPr>
          <a:lstStyle/>
          <a:p>
            <a:r>
              <a:rPr lang="it-IT" sz="2400" b="1" dirty="0"/>
              <a:t>La teoria di Fermi prevede anche le circostanze in cui ciò si sarebbe verificato e la probabilità con cui può accadere che risulta bassissima (forza nucleare debole)</a:t>
            </a:r>
          </a:p>
        </p:txBody>
      </p:sp>
      <p:pic>
        <p:nvPicPr>
          <p:cNvPr id="2051" name="Picture 3"/>
          <p:cNvPicPr>
            <a:picLocks noChangeAspect="1" noChangeArrowheads="1"/>
          </p:cNvPicPr>
          <p:nvPr/>
        </p:nvPicPr>
        <p:blipFill>
          <a:blip r:embed="rId3" cstate="print"/>
          <a:srcRect/>
          <a:stretch>
            <a:fillRect/>
          </a:stretch>
        </p:blipFill>
        <p:spPr bwMode="auto">
          <a:xfrm>
            <a:off x="379297" y="1448289"/>
            <a:ext cx="3626806" cy="891158"/>
          </a:xfrm>
          <a:prstGeom prst="rect">
            <a:avLst/>
          </a:prstGeom>
          <a:noFill/>
          <a:ln w="25400">
            <a:solidFill>
              <a:srgbClr val="FF0000"/>
            </a:solid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522535" y="3645024"/>
            <a:ext cx="2376264" cy="2128306"/>
          </a:xfrm>
          <a:prstGeom prst="rect">
            <a:avLst/>
          </a:prstGeom>
          <a:noFill/>
          <a:ln w="38100">
            <a:solidFill>
              <a:srgbClr val="FF0000"/>
            </a:solid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3786619" y="3801300"/>
            <a:ext cx="2492585" cy="1872208"/>
          </a:xfrm>
          <a:prstGeom prst="rect">
            <a:avLst/>
          </a:prstGeom>
          <a:noFill/>
          <a:ln w="38100">
            <a:solidFill>
              <a:srgbClr val="FF0000"/>
            </a:solid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935143" y="3689570"/>
            <a:ext cx="2069129" cy="2039214"/>
          </a:xfrm>
          <a:prstGeom prst="rect">
            <a:avLst/>
          </a:prstGeom>
          <a:noFill/>
          <a:ln w="9525">
            <a:noFill/>
            <a:miter lim="800000"/>
            <a:headEnd/>
            <a:tailEnd/>
          </a:ln>
        </p:spPr>
      </p:pic>
      <p:cxnSp>
        <p:nvCxnSpPr>
          <p:cNvPr id="11" name="Connettore 2 10"/>
          <p:cNvCxnSpPr/>
          <p:nvPr/>
        </p:nvCxnSpPr>
        <p:spPr>
          <a:xfrm>
            <a:off x="258227" y="3739729"/>
            <a:ext cx="3528392" cy="2160240"/>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9" name="Picture 2">
            <a:extLst>
              <a:ext uri="{FF2B5EF4-FFF2-40B4-BE49-F238E27FC236}">
                <a16:creationId xmlns:a16="http://schemas.microsoft.com/office/drawing/2014/main" id="{BB672E81-3D7B-4A79-BFB6-EFCD99934416}"/>
              </a:ext>
            </a:extLst>
          </p:cNvPr>
          <p:cNvPicPr>
            <a:picLocks noChangeAspect="1" noChangeArrowheads="1"/>
          </p:cNvPicPr>
          <p:nvPr/>
        </p:nvPicPr>
        <p:blipFill>
          <a:blip r:embed="rId7" cstate="print"/>
          <a:srcRect/>
          <a:stretch>
            <a:fillRect/>
          </a:stretch>
        </p:blipFill>
        <p:spPr bwMode="auto">
          <a:xfrm>
            <a:off x="392079" y="2546875"/>
            <a:ext cx="3626806" cy="899329"/>
          </a:xfrm>
          <a:prstGeom prst="rect">
            <a:avLst/>
          </a:prstGeom>
          <a:noFill/>
          <a:ln w="25400">
            <a:solidFill>
              <a:srgbClr val="FF0000"/>
            </a:solidFill>
            <a:miter lim="800000"/>
            <a:headEnd/>
            <a:tailEnd/>
          </a:ln>
        </p:spPr>
      </p:pic>
    </p:spTree>
    <p:extLst>
      <p:ext uri="{BB962C8B-B14F-4D97-AF65-F5344CB8AC3E}">
        <p14:creationId xmlns:p14="http://schemas.microsoft.com/office/powerpoint/2010/main" val="22183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dissolve">
                                      <p:cBhvr>
                                        <p:cTn id="7" dur="500"/>
                                        <p:tgtEl>
                                          <p:spTgt spid="205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0.70"/>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dissolve">
                                      <p:cBhvr>
                                        <p:cTn id="19" dur="500"/>
                                        <p:tgtEl>
                                          <p:spTgt spid="2053"/>
                                        </p:tgtEl>
                                      </p:cBhvr>
                                    </p:animEffect>
                                  </p:childTnLst>
                                </p:cTn>
                              </p:par>
                              <p:par>
                                <p:cTn id="20" presetID="9"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dissolve">
                                      <p:cBhvr>
                                        <p:cTn id="2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Tema1skylab">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1329</TotalTime>
  <Words>6127</Words>
  <Application>Microsoft Office PowerPoint</Application>
  <PresentationFormat>Presentazione su schermo (4:3)</PresentationFormat>
  <Paragraphs>526</Paragraphs>
  <Slides>76</Slides>
  <Notes>46</Notes>
  <HiddenSlides>1</HiddenSlides>
  <MMClips>0</MMClips>
  <ScaleCrop>false</ScaleCrop>
  <HeadingPairs>
    <vt:vector size="8" baseType="variant">
      <vt:variant>
        <vt:lpstr>Caratteri utilizzati</vt:lpstr>
      </vt:variant>
      <vt:variant>
        <vt:i4>8</vt:i4>
      </vt:variant>
      <vt:variant>
        <vt:lpstr>Tema</vt:lpstr>
      </vt:variant>
      <vt:variant>
        <vt:i4>6</vt:i4>
      </vt:variant>
      <vt:variant>
        <vt:lpstr>Titoli diapositive</vt:lpstr>
      </vt:variant>
      <vt:variant>
        <vt:i4>76</vt:i4>
      </vt:variant>
      <vt:variant>
        <vt:lpstr>Presentazioni personalizzate</vt:lpstr>
      </vt:variant>
      <vt:variant>
        <vt:i4>1</vt:i4>
      </vt:variant>
    </vt:vector>
  </HeadingPairs>
  <TitlesOfParts>
    <vt:vector size="91" baseType="lpstr">
      <vt:lpstr>Microsoft YaHei</vt:lpstr>
      <vt:lpstr>Arial</vt:lpstr>
      <vt:lpstr>Calibri</vt:lpstr>
      <vt:lpstr>Cambria Math</vt:lpstr>
      <vt:lpstr>DejaVu Sans</vt:lpstr>
      <vt:lpstr>Mongolian Baiti</vt:lpstr>
      <vt:lpstr>Symbol</vt:lpstr>
      <vt:lpstr>Wingdings</vt:lpstr>
      <vt:lpstr>Tema1skylab</vt:lpstr>
      <vt:lpstr>1_Tema1skylab</vt:lpstr>
      <vt:lpstr>2_Tema1skylab</vt:lpstr>
      <vt:lpstr>3_Tema1skylab</vt:lpstr>
      <vt:lpstr>4_Tema1skylab</vt:lpstr>
      <vt:lpstr>5_Tema1skylab</vt:lpstr>
      <vt:lpstr>Il neutrino:  una particella fantasma</vt:lpstr>
      <vt:lpstr>L’ipotesi del neutrino  e la sua scoperta</vt:lpstr>
      <vt:lpstr>I primi 30 anni del ‘900</vt:lpstr>
      <vt:lpstr>La radioattività</vt:lpstr>
      <vt:lpstr>Decadimento beta :  prima interpretazione</vt:lpstr>
      <vt:lpstr>Decadimento   il problema dello spettro continuo (1912 – 1913)</vt:lpstr>
      <vt:lpstr>Pauli 1930:  “Un disperato rimedio”</vt:lpstr>
      <vt:lpstr>1933: L’Intuito eccezionale di Fermi</vt:lpstr>
      <vt:lpstr>I decadimenti beta inversi</vt:lpstr>
      <vt:lpstr>Catturare i neutrini</vt:lpstr>
      <vt:lpstr>Reines – Cowan: La tecnica della coincidenza ritardata</vt:lpstr>
      <vt:lpstr>Annichilazione</vt:lpstr>
      <vt:lpstr>1953: Project Poltergeist L’apparato sperimentale</vt:lpstr>
      <vt:lpstr>1956 : ci riprovano! "Detection of the Free Neutrino: A Confirmation"</vt:lpstr>
      <vt:lpstr>I neutrini non sono tutti uguali</vt:lpstr>
      <vt:lpstr>I primi 30 anni del ‘900</vt:lpstr>
      <vt:lpstr>I RAGGI COSMICI</vt:lpstr>
      <vt:lpstr>Raggi Cosmici Secondari</vt:lpstr>
      <vt:lpstr>Muone</vt:lpstr>
      <vt:lpstr>Raggi Cosmici Secondari</vt:lpstr>
      <vt:lpstr>Sono tutti uguali?</vt:lpstr>
      <vt:lpstr>1962:  Scoperta di   </vt:lpstr>
      <vt:lpstr>1962:  Scoperta di   </vt:lpstr>
      <vt:lpstr>La camera a scintilla (1962)</vt:lpstr>
      <vt:lpstr>Gli esiti dell’esperimento</vt:lpstr>
      <vt:lpstr>I sapori dei neutrini</vt:lpstr>
      <vt:lpstr>IL PROBLEMA DEI  NEUTRINI SOLARI</vt:lpstr>
      <vt:lpstr>La fusione nucleare</vt:lpstr>
      <vt:lpstr>Bethe 1939  «Energy Producion in stars»</vt:lpstr>
      <vt:lpstr>Presentazione standard di PowerPoint</vt:lpstr>
      <vt:lpstr>Ray Davis ci prova …..</vt:lpstr>
      <vt:lpstr>Raymond Davis non molla..</vt:lpstr>
      <vt:lpstr>Tecniche di rivelazione vs energie</vt:lpstr>
      <vt:lpstr>Deficit di neutrini in tutti gli esperimenti</vt:lpstr>
      <vt:lpstr>Raymond Davis: Riconoscimento</vt:lpstr>
      <vt:lpstr>TEORIA DI OSCILLAZIONE  DEL NEUTRINO</vt:lpstr>
      <vt:lpstr>Pontecorvo e la Teoria di oscillazione del neutrino</vt:lpstr>
      <vt:lpstr>Onde di probabilità</vt:lpstr>
      <vt:lpstr>Neutrini in crisi di identità</vt:lpstr>
      <vt:lpstr>Probabilità di oscillazione </vt:lpstr>
      <vt:lpstr>Con 3 neutrini ….</vt:lpstr>
      <vt:lpstr>VEDERE L’OSCILLAZIONE DEI NEUTRINI: SUPERKAMIOKANDE</vt:lpstr>
      <vt:lpstr>Kamiokande</vt:lpstr>
      <vt:lpstr>Effetto Cherenkov</vt:lpstr>
      <vt:lpstr>Kamiokande</vt:lpstr>
      <vt:lpstr>Super Kamiokande</vt:lpstr>
      <vt:lpstr>Super-Kamiokande  durante il riempimento</vt:lpstr>
      <vt:lpstr>Anche con i neutrini atmosferici i conti non tornano</vt:lpstr>
      <vt:lpstr>Eventi tipici di neutrini in Super-Kamiokande</vt:lpstr>
      <vt:lpstr>Primi risultati di Kamiokande</vt:lpstr>
      <vt:lpstr>Distribuzione di  neutrini muonici</vt:lpstr>
      <vt:lpstr>Vedere l’oscillazione di neutrini Cern Neutrinos to Gran Sasso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futuro della fisica dei neutrini</vt:lpstr>
      <vt:lpstr>ULTERIORI SORGENTI DI NEUTRINI DAL COSMO E DALLA TERRA</vt:lpstr>
      <vt:lpstr>- Misurare la massa dei   - Stabilire la corretta gerarchia  - Comprendere l’origine della differenza di massa del  rispetto alle altre particelle.   </vt:lpstr>
      <vt:lpstr>ALCUNI PROGETTI «ONGOING»:  KATRIN, ICE CUBE, NEMO</vt:lpstr>
      <vt:lpstr>KATRIN KArlsruhe TRItium Neutrino experiment</vt:lpstr>
      <vt:lpstr>KATRIN KArlsruhe TRItium Neutrino experiment</vt:lpstr>
      <vt:lpstr>ICE CUBE</vt:lpstr>
      <vt:lpstr>ICE CUBE</vt:lpstr>
      <vt:lpstr>NEMO NEutrino Mediterranean Observatory</vt:lpstr>
      <vt:lpstr>PER CONCLUDERE...</vt:lpstr>
      <vt:lpstr>Presentazione personalizzata 1</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Skylab Il neutrino: una trottola fatta nulla</dc:title>
  <dc:creator>Utente</dc:creator>
  <cp:lastModifiedBy>Canali Marina</cp:lastModifiedBy>
  <cp:revision>109</cp:revision>
  <dcterms:created xsi:type="dcterms:W3CDTF">2018-03-06T15:40:59Z</dcterms:created>
  <dcterms:modified xsi:type="dcterms:W3CDTF">2018-03-26T18:01:05Z</dcterms:modified>
</cp:coreProperties>
</file>