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874" r:id="rId1"/>
  </p:sldMasterIdLst>
  <p:sldIdLst>
    <p:sldId id="256" r:id="rId2"/>
    <p:sldId id="257" r:id="rId3"/>
    <p:sldId id="259" r:id="rId4"/>
    <p:sldId id="260" r:id="rId5"/>
    <p:sldId id="258" r:id="rId6"/>
  </p:sldIdLst>
  <p:sldSz cx="9144000" cy="6858000" type="screen4x3"/>
  <p:notesSz cx="6858000" cy="9144000"/>
  <p:defaultTextStyle>
    <a:defPPr>
      <a:defRPr lang="it-IT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>
        <p:scale>
          <a:sx n="76" d="100"/>
          <a:sy n="76" d="100"/>
        </p:scale>
        <p:origin x="-1170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xfrm>
            <a:off x="0" y="6492875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C8A432C8-69A7-458B-9684-2BFA64B31948}" type="datetime2">
              <a:rPr lang="en-US" smtClean="0"/>
              <a:t>Thursday, May 12, 2016</a:t>
            </a:fld>
            <a:endParaRPr lang="en-US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7010400" y="6492875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0CFEC368-1D7A-4F81-ABF6-AE0E36BAF64C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AE24798E-79D6-7848-B062-F07AE7C7CD11}" type="datetimeFigureOut">
              <a:rPr lang="it-IT" smtClean="0"/>
              <a:t>12/05/2016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0EC08058-0209-2546-876A-6680A13DA6FC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AE24798E-79D6-7848-B062-F07AE7C7CD11}" type="datetimeFigureOut">
              <a:rPr lang="it-IT" smtClean="0"/>
              <a:t>12/05/2016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0EC08058-0209-2546-876A-6680A13DA6FC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403648" y="188640"/>
            <a:ext cx="6192688" cy="1296144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 dirty="0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AE24798E-79D6-7848-B062-F07AE7C7CD11}" type="datetimeFigureOut">
              <a:rPr lang="it-IT" smtClean="0"/>
              <a:t>12/05/2016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0EC08058-0209-2546-876A-6680A13DA6FC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9933D019-A32C-4EAD-B8E6-DBDA699692FD}" type="datetime2">
              <a:rPr lang="en-US" smtClean="0"/>
              <a:t>Thursday, May 12, 2016</a:t>
            </a:fld>
            <a:endParaRPr lang="en-US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algn="r"/>
            <a:endParaRPr lang="en-US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0CFEC368-1D7A-4F81-ABF6-AE0E36BAF64C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AE24798E-79D6-7848-B062-F07AE7C7CD11}" type="datetimeFigureOut">
              <a:rPr lang="it-IT" smtClean="0"/>
              <a:t>12/05/2016</a:t>
            </a:fld>
            <a:endParaRPr lang="it-IT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0EC08058-0209-2546-876A-6680A13DA6FC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AE24798E-79D6-7848-B062-F07AE7C7CD11}" type="datetimeFigureOut">
              <a:rPr lang="it-IT" smtClean="0"/>
              <a:t>12/05/2016</a:t>
            </a:fld>
            <a:endParaRPr lang="it-IT"/>
          </a:p>
        </p:txBody>
      </p:sp>
      <p:sp>
        <p:nvSpPr>
          <p:cNvPr id="8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9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0EC08058-0209-2546-876A-6680A13DA6FC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AE24798E-79D6-7848-B062-F07AE7C7CD11}" type="datetimeFigureOut">
              <a:rPr lang="it-IT" smtClean="0"/>
              <a:t>12/05/2016</a:t>
            </a:fld>
            <a:endParaRPr lang="it-IT"/>
          </a:p>
        </p:txBody>
      </p:sp>
      <p:sp>
        <p:nvSpPr>
          <p:cNvPr id="4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5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0EC08058-0209-2546-876A-6680A13DA6FC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AE24798E-79D6-7848-B062-F07AE7C7CD11}" type="datetimeFigureOut">
              <a:rPr lang="it-IT" smtClean="0"/>
              <a:t>12/05/2016</a:t>
            </a:fld>
            <a:endParaRPr lang="it-IT"/>
          </a:p>
        </p:txBody>
      </p:sp>
      <p:sp>
        <p:nvSpPr>
          <p:cNvPr id="3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4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0EC08058-0209-2546-876A-6680A13DA6FC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AE24798E-79D6-7848-B062-F07AE7C7CD11}" type="datetimeFigureOut">
              <a:rPr lang="it-IT" smtClean="0"/>
              <a:t>12/05/2016</a:t>
            </a:fld>
            <a:endParaRPr lang="it-IT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0EC08058-0209-2546-876A-6680A13DA6FC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it-IT" noProof="0" smtClean="0"/>
              <a:t>Fare clic sull'icona per inserire un'immagine</a:t>
            </a:r>
            <a:endParaRPr lang="it-IT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AE24798E-79D6-7848-B062-F07AE7C7CD11}" type="datetimeFigureOut">
              <a:rPr lang="it-IT" smtClean="0"/>
              <a:t>12/05/2016</a:t>
            </a:fld>
            <a:endParaRPr lang="it-IT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0EC08058-0209-2546-876A-6680A13DA6FC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20000"/>
                <a:lumOff val="8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Segnaposto titolo 1"/>
          <p:cNvSpPr>
            <a:spLocks noGrp="1"/>
          </p:cNvSpPr>
          <p:nvPr>
            <p:ph type="title"/>
          </p:nvPr>
        </p:nvSpPr>
        <p:spPr bwMode="auto">
          <a:xfrm>
            <a:off x="1331640" y="188640"/>
            <a:ext cx="6192688" cy="1296144"/>
          </a:xfrm>
          <a:prstGeom prst="rect">
            <a:avLst/>
          </a:prstGeom>
          <a:solidFill>
            <a:schemeClr val="bg1"/>
          </a:solidFill>
          <a:ln w="22225" cmpd="thickThin">
            <a:solidFill>
              <a:schemeClr val="tx1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dirty="0" smtClean="0"/>
              <a:t>Fare clic per modificare lo stile del titolo</a:t>
            </a:r>
          </a:p>
        </p:txBody>
      </p:sp>
      <p:sp>
        <p:nvSpPr>
          <p:cNvPr id="1027" name="Segnaposto testo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dirty="0" smtClean="0"/>
              <a:t>Fare clic per modificare stili del testo dello schema</a:t>
            </a:r>
          </a:p>
          <a:p>
            <a:pPr lvl="1"/>
            <a:r>
              <a:rPr lang="it-IT" dirty="0" smtClean="0"/>
              <a:t>Secondo livello</a:t>
            </a:r>
          </a:p>
          <a:p>
            <a:pPr lvl="2"/>
            <a:r>
              <a:rPr lang="it-IT" dirty="0" smtClean="0"/>
              <a:t>Terzo livello</a:t>
            </a:r>
          </a:p>
          <a:p>
            <a:pPr lvl="3"/>
            <a:r>
              <a:rPr lang="it-IT" dirty="0" smtClean="0"/>
              <a:t>Quarto livello</a:t>
            </a:r>
          </a:p>
          <a:p>
            <a:pPr lvl="4"/>
            <a:r>
              <a:rPr lang="it-IT" dirty="0" smtClean="0"/>
              <a:t>Quinto livello</a:t>
            </a:r>
          </a:p>
        </p:txBody>
      </p:sp>
      <p:sp>
        <p:nvSpPr>
          <p:cNvPr id="7" name="Rettangolo 6"/>
          <p:cNvSpPr/>
          <p:nvPr/>
        </p:nvSpPr>
        <p:spPr>
          <a:xfrm>
            <a:off x="0" y="6525344"/>
            <a:ext cx="9144000" cy="33265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b="1" dirty="0" smtClean="0">
                <a:solidFill>
                  <a:schemeClr val="accent1">
                    <a:lumMod val="50000"/>
                  </a:schemeClr>
                </a:solidFill>
              </a:rPr>
              <a:t>SKYLAB</a:t>
            </a:r>
            <a:r>
              <a:rPr lang="it-IT" b="1" baseline="0" dirty="0" smtClean="0">
                <a:solidFill>
                  <a:schemeClr val="accent1">
                    <a:lumMod val="50000"/>
                  </a:schemeClr>
                </a:solidFill>
              </a:rPr>
              <a:t> : UNA FINESTRA SUL COSMO</a:t>
            </a:r>
            <a:endParaRPr lang="it-IT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0" y="0"/>
            <a:ext cx="1266226" cy="11967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Immagine 10" descr="XMM.png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0" y="5986473"/>
            <a:ext cx="1368152" cy="871527"/>
          </a:xfrm>
          <a:prstGeom prst="rect">
            <a:avLst/>
          </a:prstGeom>
        </p:spPr>
      </p:pic>
      <p:pic>
        <p:nvPicPr>
          <p:cNvPr id="12" name="Immagine 11" descr="SArdinia.png"/>
          <p:cNvPicPr>
            <a:picLocks noChangeAspect="1"/>
          </p:cNvPicPr>
          <p:nvPr/>
        </p:nvPicPr>
        <p:blipFill>
          <a:blip r:embed="rId15" cstate="print"/>
          <a:stretch>
            <a:fillRect/>
          </a:stretch>
        </p:blipFill>
        <p:spPr>
          <a:xfrm>
            <a:off x="7812360" y="5948442"/>
            <a:ext cx="1331640" cy="909558"/>
          </a:xfrm>
          <a:prstGeom prst="rect">
            <a:avLst/>
          </a:prstGeom>
        </p:spPr>
      </p:pic>
      <p:pic>
        <p:nvPicPr>
          <p:cNvPr id="13" name="Immagine 12" descr="index.jpg"/>
          <p:cNvPicPr>
            <a:picLocks noChangeAspect="1"/>
          </p:cNvPicPr>
          <p:nvPr/>
        </p:nvPicPr>
        <p:blipFill>
          <a:blip r:embed="rId16" cstate="print"/>
          <a:stretch>
            <a:fillRect/>
          </a:stretch>
        </p:blipFill>
        <p:spPr>
          <a:xfrm>
            <a:off x="8316416" y="0"/>
            <a:ext cx="827584" cy="1201332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875" r:id="rId1"/>
    <p:sldLayoutId id="2147483876" r:id="rId2"/>
    <p:sldLayoutId id="2147483877" r:id="rId3"/>
    <p:sldLayoutId id="2147483878" r:id="rId4"/>
    <p:sldLayoutId id="2147483879" r:id="rId5"/>
    <p:sldLayoutId id="2147483880" r:id="rId6"/>
    <p:sldLayoutId id="2147483881" r:id="rId7"/>
    <p:sldLayoutId id="2147483882" r:id="rId8"/>
    <p:sldLayoutId id="2147483883" r:id="rId9"/>
    <p:sldLayoutId id="2147483884" r:id="rId10"/>
    <p:sldLayoutId id="2147483885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b="1" kern="1200" cap="none" spc="0">
          <a:ln w="12700">
            <a:solidFill>
              <a:schemeClr val="accent1">
                <a:lumMod val="75000"/>
              </a:schemeClr>
            </a:solidFill>
            <a:prstDash val="solid"/>
          </a:ln>
          <a:solidFill>
            <a:schemeClr val="tx2">
              <a:lumMod val="20000"/>
              <a:lumOff val="80000"/>
            </a:schemeClr>
          </a:solidFill>
          <a:effectLst>
            <a:outerShdw blurRad="41275" dist="20320" dir="18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ln>
            <a:solidFill>
              <a:schemeClr val="tx2">
                <a:lumMod val="50000"/>
              </a:schemeClr>
            </a:solidFill>
          </a:ln>
          <a:solidFill>
            <a:schemeClr val="tx2">
              <a:lumMod val="50000"/>
            </a:schemeClr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ln>
            <a:solidFill>
              <a:schemeClr val="tx2">
                <a:lumMod val="50000"/>
              </a:schemeClr>
            </a:solidFill>
          </a:ln>
          <a:solidFill>
            <a:schemeClr val="tx2">
              <a:lumMod val="50000"/>
            </a:schemeClr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ln>
            <a:solidFill>
              <a:schemeClr val="tx2">
                <a:lumMod val="50000"/>
              </a:schemeClr>
            </a:solidFill>
          </a:ln>
          <a:solidFill>
            <a:schemeClr val="tx2">
              <a:lumMod val="50000"/>
            </a:schemeClr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ln>
            <a:solidFill>
              <a:schemeClr val="tx2">
                <a:lumMod val="50000"/>
              </a:schemeClr>
            </a:solidFill>
          </a:ln>
          <a:solidFill>
            <a:schemeClr val="tx2">
              <a:lumMod val="50000"/>
            </a:schemeClr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ln>
            <a:solidFill>
              <a:schemeClr val="tx2">
                <a:lumMod val="50000"/>
              </a:schemeClr>
            </a:solidFill>
          </a:ln>
          <a:solidFill>
            <a:schemeClr val="tx2">
              <a:lumMod val="50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3109957"/>
          </a:xfrm>
        </p:spPr>
        <p:txBody>
          <a:bodyPr/>
          <a:lstStyle/>
          <a:p>
            <a:r>
              <a:rPr lang="it-IT" dirty="0" smtClean="0"/>
              <a:t>Giuseppe Occhialini</a:t>
            </a:r>
            <a:br>
              <a:rPr lang="it-IT" dirty="0" smtClean="0"/>
            </a:b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3021559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Segnaposto contenuto 7" descr="images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6724" y="1870869"/>
            <a:ext cx="2227544" cy="3452693"/>
          </a:xfrm>
        </p:spPr>
      </p:pic>
      <p:sp>
        <p:nvSpPr>
          <p:cNvPr id="5" name="Segnaposto testo 4"/>
          <p:cNvSpPr>
            <a:spLocks noGrp="1"/>
          </p:cNvSpPr>
          <p:nvPr>
            <p:ph type="body" sz="half" idx="2"/>
          </p:nvPr>
        </p:nvSpPr>
        <p:spPr>
          <a:xfrm>
            <a:off x="657617" y="2029216"/>
            <a:ext cx="3839227" cy="2801839"/>
          </a:xfrm>
        </p:spPr>
        <p:txBody>
          <a:bodyPr>
            <a:normAutofit/>
          </a:bodyPr>
          <a:lstStyle/>
          <a:p>
            <a:r>
              <a:rPr lang="it-IT" sz="2400" dirty="0" smtClean="0"/>
              <a:t>Nato a Fossombrone il 5 Dicembre 1907 da Augusto </a:t>
            </a:r>
            <a:r>
              <a:rPr lang="it-IT" sz="2400" dirty="0"/>
              <a:t>R</a:t>
            </a:r>
            <a:r>
              <a:rPr lang="it-IT" sz="2400" dirty="0" smtClean="0"/>
              <a:t>affaele Occhialini, Giuseppe Occhialini segue le orme del padre e diventa fisico laureandosi a Firenze nel 1929. </a:t>
            </a:r>
          </a:p>
          <a:p>
            <a:endParaRPr lang="it-IT" sz="1600" dirty="0"/>
          </a:p>
        </p:txBody>
      </p:sp>
    </p:spTree>
    <p:extLst>
      <p:ext uri="{BB962C8B-B14F-4D97-AF65-F5344CB8AC3E}">
        <p14:creationId xmlns:p14="http://schemas.microsoft.com/office/powerpoint/2010/main" val="29895017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4"/>
          <p:cNvSpPr>
            <a:spLocks noGrp="1"/>
          </p:cNvSpPr>
          <p:nvPr>
            <p:ph type="title"/>
          </p:nvPr>
        </p:nvSpPr>
        <p:spPr>
          <a:xfrm>
            <a:off x="457200" y="1151460"/>
            <a:ext cx="8229600" cy="2605572"/>
          </a:xfrm>
        </p:spPr>
        <p:txBody>
          <a:bodyPr>
            <a:normAutofit fontScale="90000"/>
          </a:bodyPr>
          <a:lstStyle/>
          <a:p>
            <a:r>
              <a:rPr lang="it-IT" sz="2400" dirty="0">
                <a:latin typeface="Cambria"/>
                <a:ea typeface="ＭＳ 明朝"/>
                <a:cs typeface="Helvetica"/>
              </a:rPr>
              <a:t>C</a:t>
            </a:r>
            <a:r>
              <a:rPr lang="it-IT" sz="2400" dirty="0" smtClean="0">
                <a:effectLst/>
                <a:latin typeface="Cambria"/>
                <a:ea typeface="ＭＳ 明朝"/>
                <a:cs typeface="Helvetica"/>
              </a:rPr>
              <a:t>ollabora alla scoperta del </a:t>
            </a:r>
            <a:r>
              <a:rPr lang="it-IT" sz="2400" u="none" strike="noStrike" dirty="0" smtClean="0">
                <a:effectLst/>
                <a:latin typeface="Cambria"/>
                <a:ea typeface="ＭＳ 明朝"/>
                <a:cs typeface="Helvetica"/>
              </a:rPr>
              <a:t>positrone</a:t>
            </a:r>
            <a:r>
              <a:rPr lang="it-IT" sz="2400" dirty="0" smtClean="0">
                <a:effectLst/>
                <a:latin typeface="Cambria"/>
                <a:ea typeface="ＭＳ 明朝"/>
                <a:cs typeface="Helvetica"/>
              </a:rPr>
              <a:t> nei </a:t>
            </a:r>
            <a:r>
              <a:rPr lang="it-IT" sz="2400" u="none" strike="noStrike" dirty="0" smtClean="0">
                <a:effectLst/>
                <a:latin typeface="Cambria"/>
                <a:ea typeface="ＭＳ 明朝"/>
                <a:cs typeface="Helvetica"/>
              </a:rPr>
              <a:t>raggi cosmici</a:t>
            </a:r>
            <a:r>
              <a:rPr lang="it-IT" sz="2400" dirty="0" smtClean="0">
                <a:latin typeface="Cambria"/>
                <a:ea typeface="ＭＳ 明朝"/>
                <a:cs typeface="Helvetica"/>
              </a:rPr>
              <a:t> </a:t>
            </a:r>
            <a:r>
              <a:rPr lang="it-IT" sz="2400" dirty="0" smtClean="0">
                <a:effectLst/>
                <a:latin typeface="Cambria"/>
                <a:ea typeface="ＭＳ 明朝"/>
                <a:cs typeface="Helvetica"/>
              </a:rPr>
              <a:t>presso il </a:t>
            </a:r>
            <a:r>
              <a:rPr lang="it-IT" sz="2400" u="none" strike="noStrike" dirty="0" err="1" smtClean="0">
                <a:effectLst/>
                <a:latin typeface="Cambria"/>
                <a:ea typeface="ＭＳ 明朝"/>
                <a:cs typeface="Helvetica"/>
              </a:rPr>
              <a:t>Cavendish</a:t>
            </a:r>
            <a:r>
              <a:rPr lang="it-IT" sz="2400" u="none" strike="noStrike" dirty="0" smtClean="0">
                <a:effectLst/>
                <a:latin typeface="Cambria"/>
                <a:ea typeface="ＭＳ 明朝"/>
                <a:cs typeface="Helvetica"/>
              </a:rPr>
              <a:t> </a:t>
            </a:r>
            <a:r>
              <a:rPr lang="it-IT" sz="2400" u="none" strike="noStrike" dirty="0" err="1" smtClean="0">
                <a:effectLst/>
                <a:latin typeface="Cambria"/>
                <a:ea typeface="ＭＳ 明朝"/>
                <a:cs typeface="Helvetica"/>
              </a:rPr>
              <a:t>Laboratory</a:t>
            </a:r>
            <a:r>
              <a:rPr lang="it-IT" sz="2400" dirty="0" smtClean="0">
                <a:effectLst/>
                <a:latin typeface="Cambria"/>
                <a:ea typeface="ＭＳ 明朝"/>
                <a:cs typeface="Helvetica"/>
              </a:rPr>
              <a:t> di </a:t>
            </a:r>
            <a:r>
              <a:rPr lang="it-IT" sz="2400" u="none" strike="noStrike" dirty="0" smtClean="0">
                <a:effectLst/>
                <a:latin typeface="Cambria"/>
                <a:ea typeface="ＭＳ 明朝"/>
                <a:cs typeface="Helvetica"/>
              </a:rPr>
              <a:t>Cambridge</a:t>
            </a:r>
            <a:r>
              <a:rPr lang="it-IT" sz="2400" dirty="0" smtClean="0">
                <a:effectLst/>
                <a:latin typeface="Cambria"/>
                <a:ea typeface="ＭＳ 明朝"/>
                <a:cs typeface="Helvetica"/>
              </a:rPr>
              <a:t>, sotto la guida di </a:t>
            </a:r>
            <a:r>
              <a:rPr lang="it-IT" sz="2400" u="none" strike="noStrike" dirty="0" smtClean="0">
                <a:effectLst/>
                <a:latin typeface="Cambria"/>
                <a:ea typeface="ＭＳ 明朝"/>
                <a:cs typeface="Helvetica"/>
              </a:rPr>
              <a:t>Patrick </a:t>
            </a:r>
            <a:r>
              <a:rPr lang="it-IT" sz="2400" u="none" strike="noStrike" dirty="0" err="1" smtClean="0">
                <a:effectLst/>
                <a:latin typeface="Cambria"/>
                <a:ea typeface="ＭＳ 明朝"/>
                <a:cs typeface="Helvetica"/>
              </a:rPr>
              <a:t>Blackett</a:t>
            </a:r>
            <a:r>
              <a:rPr lang="it-IT" sz="2400" dirty="0" smtClean="0">
                <a:effectLst/>
                <a:latin typeface="Cambria"/>
                <a:ea typeface="ＭＳ 明朝"/>
                <a:cs typeface="Helvetica"/>
              </a:rPr>
              <a:t>, attraverso l'uso delle </a:t>
            </a:r>
            <a:r>
              <a:rPr lang="it-IT" sz="2400" u="none" strike="noStrike" dirty="0" smtClean="0">
                <a:effectLst/>
                <a:latin typeface="Cambria"/>
                <a:ea typeface="ＭＳ 明朝"/>
                <a:cs typeface="Helvetica"/>
              </a:rPr>
              <a:t>camere di Wilson</a:t>
            </a:r>
            <a:r>
              <a:rPr lang="it-IT" sz="2400" dirty="0" smtClean="0">
                <a:effectLst/>
                <a:latin typeface="Cambria"/>
                <a:ea typeface="ＭＳ 明朝"/>
                <a:cs typeface="Helvetica"/>
              </a:rPr>
              <a:t> (camere a nebbia). Dopo una breve parentesi all</a:t>
            </a:r>
            <a:r>
              <a:rPr lang="it-IT" sz="2400" dirty="0" smtClean="0">
                <a:latin typeface="Cambria"/>
                <a:ea typeface="ＭＳ 明朝"/>
                <a:cs typeface="Helvetica"/>
              </a:rPr>
              <a:t>’</a:t>
            </a:r>
            <a:r>
              <a:rPr lang="it-IT" sz="2400" u="none" strike="noStrike" dirty="0" smtClean="0">
                <a:effectLst/>
                <a:latin typeface="Cambria"/>
                <a:ea typeface="ＭＳ 明朝"/>
                <a:cs typeface="Helvetica"/>
              </a:rPr>
              <a:t>Università di San Paolo</a:t>
            </a:r>
            <a:r>
              <a:rPr lang="it-IT" sz="2400" dirty="0" smtClean="0">
                <a:effectLst/>
                <a:latin typeface="Cambria"/>
                <a:ea typeface="ＭＳ 明朝"/>
                <a:cs typeface="Helvetica"/>
              </a:rPr>
              <a:t>, in Brasile,</a:t>
            </a:r>
            <a:r>
              <a:rPr lang="it-IT" sz="2400" dirty="0" smtClean="0">
                <a:latin typeface="Cambria"/>
                <a:ea typeface="ＭＳ 明朝"/>
                <a:cs typeface="Times New Roman"/>
              </a:rPr>
              <a:t> n</a:t>
            </a:r>
            <a:r>
              <a:rPr lang="it-IT" sz="2400" dirty="0" smtClean="0">
                <a:effectLst/>
                <a:latin typeface="Cambria"/>
                <a:ea typeface="ＭＳ 明朝"/>
                <a:cs typeface="Helvetica"/>
              </a:rPr>
              <a:t>el </a:t>
            </a:r>
            <a:r>
              <a:rPr lang="it-IT" sz="2400" u="none" strike="noStrike" dirty="0" smtClean="0">
                <a:effectLst/>
                <a:latin typeface="Cambria"/>
                <a:ea typeface="ＭＳ 明朝"/>
                <a:cs typeface="Helvetica"/>
              </a:rPr>
              <a:t>1947</a:t>
            </a:r>
            <a:r>
              <a:rPr lang="it-IT" sz="2400" dirty="0" smtClean="0">
                <a:effectLst/>
                <a:latin typeface="Cambria"/>
                <a:ea typeface="ＭＳ 明朝"/>
                <a:cs typeface="Helvetica"/>
              </a:rPr>
              <a:t> contribuisce alla scoperta dei </a:t>
            </a:r>
            <a:r>
              <a:rPr lang="it-IT" sz="2400" u="none" strike="noStrike" dirty="0" smtClean="0">
                <a:effectLst/>
                <a:latin typeface="Cambria"/>
                <a:ea typeface="ＭＳ 明朝"/>
                <a:cs typeface="Helvetica"/>
              </a:rPr>
              <a:t>pioni</a:t>
            </a:r>
            <a:r>
              <a:rPr lang="it-IT" sz="2400" dirty="0" smtClean="0">
                <a:effectLst/>
                <a:latin typeface="Cambria"/>
                <a:ea typeface="ＭＳ 明朝"/>
                <a:cs typeface="Helvetica"/>
              </a:rPr>
              <a:t>, o </a:t>
            </a:r>
            <a:r>
              <a:rPr lang="it-IT" sz="2400" u="none" strike="noStrike" dirty="0" smtClean="0">
                <a:effectLst/>
                <a:latin typeface="Cambria"/>
                <a:ea typeface="ＭＳ 明朝"/>
                <a:cs typeface="Helvetica"/>
              </a:rPr>
              <a:t>mesoni</a:t>
            </a:r>
            <a:r>
              <a:rPr lang="it-IT" sz="2400" dirty="0" smtClean="0">
                <a:effectLst/>
                <a:latin typeface="Cambria"/>
                <a:ea typeface="ＭＳ 明朝"/>
                <a:cs typeface="Helvetica"/>
              </a:rPr>
              <a:t> π, in collaborazione con </a:t>
            </a:r>
            <a:r>
              <a:rPr lang="it-IT" sz="2400" u="none" strike="noStrike" dirty="0" smtClean="0">
                <a:effectLst/>
                <a:latin typeface="Cambria"/>
                <a:ea typeface="ＭＳ 明朝"/>
                <a:cs typeface="Helvetica"/>
              </a:rPr>
              <a:t>Cesare Lattes</a:t>
            </a:r>
            <a:r>
              <a:rPr lang="it-IT" sz="2400" dirty="0" smtClean="0">
                <a:effectLst/>
                <a:latin typeface="Cambria"/>
                <a:ea typeface="ＭＳ 明朝"/>
                <a:cs typeface="Helvetica"/>
              </a:rPr>
              <a:t> e </a:t>
            </a:r>
            <a:r>
              <a:rPr lang="it-IT" sz="2400" u="none" strike="noStrike" dirty="0" smtClean="0">
                <a:effectLst/>
                <a:latin typeface="Cambria"/>
                <a:ea typeface="ＭＳ 明朝"/>
                <a:cs typeface="Helvetica"/>
              </a:rPr>
              <a:t>Cecil Frank Powell</a:t>
            </a:r>
            <a:r>
              <a:rPr lang="it-IT" sz="2400" dirty="0" smtClean="0">
                <a:effectLst/>
                <a:latin typeface="Cambria"/>
                <a:ea typeface="ＭＳ 明朝"/>
                <a:cs typeface="Helvetica"/>
              </a:rPr>
              <a:t>, scoperta eseguita presso il </a:t>
            </a:r>
            <a:r>
              <a:rPr lang="it-IT" sz="2400" dirty="0" err="1" smtClean="0">
                <a:effectLst/>
                <a:latin typeface="Cambria"/>
                <a:ea typeface="ＭＳ 明朝"/>
                <a:cs typeface="Helvetica"/>
              </a:rPr>
              <a:t>Wills</a:t>
            </a:r>
            <a:r>
              <a:rPr lang="it-IT" sz="2400" dirty="0" smtClean="0">
                <a:effectLst/>
                <a:latin typeface="Cambria"/>
                <a:ea typeface="ＭＳ 明朝"/>
                <a:cs typeface="Helvetica"/>
              </a:rPr>
              <a:t> </a:t>
            </a:r>
            <a:r>
              <a:rPr lang="it-IT" sz="2400" dirty="0" err="1" smtClean="0">
                <a:effectLst/>
                <a:latin typeface="Cambria"/>
                <a:ea typeface="ＭＳ 明朝"/>
                <a:cs typeface="Helvetica"/>
              </a:rPr>
              <a:t>Laboratory</a:t>
            </a:r>
            <a:r>
              <a:rPr lang="it-IT" sz="2400" dirty="0" smtClean="0">
                <a:effectLst/>
                <a:latin typeface="Cambria"/>
                <a:ea typeface="ＭＳ 明朝"/>
                <a:cs typeface="Helvetica"/>
              </a:rPr>
              <a:t> di </a:t>
            </a:r>
            <a:r>
              <a:rPr lang="it-IT" sz="2400" u="none" strike="noStrike" dirty="0" smtClean="0">
                <a:effectLst/>
                <a:latin typeface="Cambria"/>
                <a:ea typeface="ＭＳ 明朝"/>
                <a:cs typeface="Helvetica"/>
              </a:rPr>
              <a:t>Bristol.</a:t>
            </a:r>
            <a:r>
              <a:rPr lang="it-IT" sz="2400" dirty="0" smtClean="0">
                <a:effectLst/>
                <a:latin typeface="Cambria"/>
                <a:ea typeface="ＭＳ 明朝"/>
                <a:cs typeface="Helvetica"/>
              </a:rPr>
              <a:t> </a:t>
            </a:r>
            <a:r>
              <a:rPr lang="it-IT" sz="2400" dirty="0" smtClean="0"/>
              <a:t/>
            </a:r>
            <a:br>
              <a:rPr lang="it-IT" sz="2400" dirty="0" smtClean="0"/>
            </a:br>
            <a:endParaRPr lang="it-IT" sz="2400" dirty="0"/>
          </a:p>
        </p:txBody>
      </p:sp>
      <p:pic>
        <p:nvPicPr>
          <p:cNvPr id="6" name="Segnaposto contenuto 5" descr="camera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0762" y="4436899"/>
            <a:ext cx="2495550" cy="1733550"/>
          </a:xfrm>
        </p:spPr>
      </p:pic>
    </p:spTree>
    <p:extLst>
      <p:ext uri="{BB962C8B-B14F-4D97-AF65-F5344CB8AC3E}">
        <p14:creationId xmlns:p14="http://schemas.microsoft.com/office/powerpoint/2010/main" val="12438753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/>
          <p:cNvSpPr>
            <a:spLocks noGrp="1"/>
          </p:cNvSpPr>
          <p:nvPr>
            <p:ph type="title"/>
          </p:nvPr>
        </p:nvSpPr>
        <p:spPr>
          <a:xfrm>
            <a:off x="1003032" y="751033"/>
            <a:ext cx="3662913" cy="5380392"/>
          </a:xfrm>
        </p:spPr>
        <p:txBody>
          <a:bodyPr>
            <a:normAutofit fontScale="90000"/>
          </a:bodyPr>
          <a:lstStyle/>
          <a:p>
            <a:r>
              <a:rPr lang="it-IT" sz="2000" dirty="0" smtClean="0">
                <a:effectLst/>
                <a:latin typeface="Cambria"/>
                <a:ea typeface="ＭＳ 明朝"/>
                <a:cs typeface="Helvetica"/>
              </a:rPr>
              <a:t>Egli è protagonista della ricerca in </a:t>
            </a:r>
            <a:r>
              <a:rPr lang="it-IT" sz="2000" u="none" strike="noStrike" dirty="0" smtClean="0">
                <a:effectLst/>
                <a:latin typeface="Cambria"/>
                <a:ea typeface="ＭＳ 明朝"/>
                <a:cs typeface="Helvetica"/>
              </a:rPr>
              <a:t>fisica delle particelle</a:t>
            </a:r>
            <a:r>
              <a:rPr lang="it-IT" sz="2000" dirty="0" smtClean="0">
                <a:effectLst/>
                <a:latin typeface="Cambria"/>
                <a:ea typeface="ＭＳ 明朝"/>
                <a:cs typeface="Helvetica"/>
              </a:rPr>
              <a:t> con l'utilizzo di emulsioni nucleari esposte ad alta quota, un'esperienza culminata nel </a:t>
            </a:r>
            <a:r>
              <a:rPr lang="it-IT" sz="2000" u="none" strike="noStrike" dirty="0" smtClean="0">
                <a:effectLst/>
                <a:latin typeface="Cambria"/>
                <a:ea typeface="ＭＳ 明朝"/>
                <a:cs typeface="Helvetica"/>
              </a:rPr>
              <a:t>1954</a:t>
            </a:r>
            <a:r>
              <a:rPr lang="it-IT" sz="2000" dirty="0" smtClean="0">
                <a:effectLst/>
                <a:latin typeface="Cambria"/>
                <a:ea typeface="ＭＳ 明朝"/>
                <a:cs typeface="Helvetica"/>
              </a:rPr>
              <a:t> con l'esperimento </a:t>
            </a:r>
            <a:r>
              <a:rPr lang="it-IT" sz="2000" u="none" strike="noStrike" dirty="0" smtClean="0">
                <a:effectLst/>
                <a:latin typeface="Cambria"/>
                <a:ea typeface="ＭＳ 明朝"/>
                <a:cs typeface="Helvetica"/>
              </a:rPr>
              <a:t>G-</a:t>
            </a:r>
            <a:r>
              <a:rPr lang="it-IT" sz="2000" u="none" strike="noStrike" dirty="0" err="1" smtClean="0">
                <a:effectLst/>
                <a:latin typeface="Cambria"/>
                <a:ea typeface="ＭＳ 明朝"/>
                <a:cs typeface="Helvetica"/>
              </a:rPr>
              <a:t>Stack</a:t>
            </a:r>
            <a:r>
              <a:rPr lang="it-IT" sz="2000" dirty="0" smtClean="0">
                <a:effectLst/>
                <a:latin typeface="Cambria"/>
                <a:ea typeface="ＭＳ 明朝"/>
                <a:cs typeface="Helvetica"/>
              </a:rPr>
              <a:t> (</a:t>
            </a:r>
            <a:r>
              <a:rPr lang="it-IT" sz="2000" dirty="0" err="1" smtClean="0">
                <a:effectLst/>
                <a:latin typeface="Cambria"/>
                <a:ea typeface="ＭＳ 明朝"/>
                <a:cs typeface="Helvetica"/>
              </a:rPr>
              <a:t>Giant-Stack</a:t>
            </a:r>
            <a:r>
              <a:rPr lang="it-IT" sz="2000" dirty="0" smtClean="0">
                <a:effectLst/>
                <a:latin typeface="Cambria"/>
                <a:ea typeface="ＭＳ 明朝"/>
                <a:cs typeface="Helvetica"/>
              </a:rPr>
              <a:t>), grazie al quale è oggi possibile studiare in maniera sistematica i kaoni.</a:t>
            </a:r>
            <a:br>
              <a:rPr lang="it-IT" sz="2000" dirty="0" smtClean="0">
                <a:effectLst/>
                <a:latin typeface="Cambria"/>
                <a:ea typeface="ＭＳ 明朝"/>
                <a:cs typeface="Helvetica"/>
              </a:rPr>
            </a:br>
            <a:r>
              <a:rPr lang="it-IT" sz="2000" dirty="0" smtClean="0">
                <a:effectLst/>
                <a:latin typeface="Cambria"/>
                <a:ea typeface="ＭＳ 明朝"/>
                <a:cs typeface="Helvetica"/>
              </a:rPr>
              <a:t/>
            </a:r>
            <a:br>
              <a:rPr lang="it-IT" sz="2000" dirty="0" smtClean="0">
                <a:effectLst/>
                <a:latin typeface="Cambria"/>
                <a:ea typeface="ＭＳ 明朝"/>
                <a:cs typeface="Helvetica"/>
              </a:rPr>
            </a:br>
            <a:r>
              <a:rPr lang="it-IT" sz="2000" dirty="0" smtClean="0">
                <a:effectLst/>
                <a:latin typeface="Cambria"/>
                <a:ea typeface="ＭＳ 明朝"/>
                <a:cs typeface="Helvetica"/>
              </a:rPr>
              <a:t/>
            </a:r>
            <a:br>
              <a:rPr lang="it-IT" sz="2000" dirty="0" smtClean="0">
                <a:effectLst/>
                <a:latin typeface="Cambria"/>
                <a:ea typeface="ＭＳ 明朝"/>
                <a:cs typeface="Helvetica"/>
              </a:rPr>
            </a:br>
            <a:r>
              <a:rPr lang="it-IT" sz="2000" dirty="0" smtClean="0">
                <a:effectLst/>
                <a:latin typeface="Cambria"/>
                <a:ea typeface="ＭＳ 明朝"/>
                <a:cs typeface="Helvetica"/>
              </a:rPr>
              <a:t>In seguito all'avvento degli </a:t>
            </a:r>
            <a:r>
              <a:rPr lang="it-IT" sz="2000" u="none" strike="noStrike" dirty="0" smtClean="0">
                <a:effectLst/>
                <a:latin typeface="Cambria"/>
                <a:ea typeface="ＭＳ 明朝"/>
                <a:cs typeface="Helvetica"/>
              </a:rPr>
              <a:t>acceleratori di particelle</a:t>
            </a:r>
            <a:r>
              <a:rPr lang="it-IT" sz="2000" dirty="0" smtClean="0">
                <a:effectLst/>
                <a:latin typeface="Cambria"/>
                <a:ea typeface="ＭＳ 明朝"/>
                <a:cs typeface="Helvetica"/>
              </a:rPr>
              <a:t>, Occhialini esplora nuovi campi di ricerca, tra i quali spicca quello della fisica dello spazio, contribuendo, nel 1975, alla fondazione dell'</a:t>
            </a:r>
            <a:r>
              <a:rPr lang="it-IT" sz="2000" u="none" strike="noStrike" dirty="0" smtClean="0">
                <a:effectLst/>
                <a:latin typeface="Cambria"/>
                <a:ea typeface="ＭＳ 明朝"/>
                <a:cs typeface="Helvetica"/>
              </a:rPr>
              <a:t>Agenzia Spaziale Europea</a:t>
            </a:r>
            <a:r>
              <a:rPr lang="it-IT" sz="2000" dirty="0" smtClean="0">
                <a:effectLst/>
                <a:latin typeface="Cambria"/>
                <a:ea typeface="ＭＳ 明朝"/>
                <a:cs typeface="Helvetica"/>
              </a:rPr>
              <a:t>.</a:t>
            </a:r>
            <a:r>
              <a:rPr lang="it-IT" sz="2000" dirty="0" smtClean="0">
                <a:effectLst/>
              </a:rPr>
              <a:t> </a:t>
            </a:r>
            <a:r>
              <a:rPr lang="it-IT" sz="2000" dirty="0" smtClean="0"/>
              <a:t/>
            </a:r>
            <a:br>
              <a:rPr lang="it-IT" sz="2000" dirty="0" smtClean="0"/>
            </a:br>
            <a:endParaRPr lang="it-IT" sz="2000" dirty="0"/>
          </a:p>
        </p:txBody>
      </p:sp>
      <p:pic>
        <p:nvPicPr>
          <p:cNvPr id="9" name="Segnaposto contenuto 8" descr="esa.jpg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3812" y="3541437"/>
            <a:ext cx="4040188" cy="2370558"/>
          </a:xfrm>
        </p:spPr>
      </p:pic>
      <p:pic>
        <p:nvPicPr>
          <p:cNvPr id="8" name="Segnaposto contenuto 7" descr="VC.jpg"/>
          <p:cNvPicPr>
            <a:picLocks noGrp="1" noChangeAspect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7918" r="-47918"/>
          <a:stretch>
            <a:fillRect/>
          </a:stretch>
        </p:blipFill>
        <p:spPr>
          <a:xfrm>
            <a:off x="4772961" y="484736"/>
            <a:ext cx="4041775" cy="2781300"/>
          </a:xfrm>
        </p:spPr>
      </p:pic>
    </p:spTree>
    <p:extLst>
      <p:ext uri="{BB962C8B-B14F-4D97-AF65-F5344CB8AC3E}">
        <p14:creationId xmlns:p14="http://schemas.microsoft.com/office/powerpoint/2010/main" val="10176795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323325"/>
            <a:ext cx="8229600" cy="4886074"/>
          </a:xfrm>
        </p:spPr>
        <p:txBody>
          <a:bodyPr>
            <a:normAutofit/>
          </a:bodyPr>
          <a:lstStyle/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400" dirty="0" smtClean="0">
                <a:effectLst/>
                <a:latin typeface="Cambria"/>
                <a:ea typeface="ＭＳ 明朝"/>
                <a:cs typeface="Helvetica"/>
              </a:rPr>
              <a:t>In seguito alla sua morte nel 1993, vengono a lui dedicati una serie di riconoscimenti tra cui il dipartimento di fisica dell'</a:t>
            </a:r>
            <a:r>
              <a:rPr lang="it-IT" sz="2400" strike="noStrike" dirty="0" smtClean="0">
                <a:effectLst/>
                <a:latin typeface="Cambria"/>
                <a:ea typeface="ＭＳ 明朝"/>
                <a:cs typeface="Helvetica"/>
              </a:rPr>
              <a:t>Università degli studi Milano-Bicocca</a:t>
            </a:r>
            <a:r>
              <a:rPr lang="it-IT" sz="2400" dirty="0" smtClean="0">
                <a:effectLst/>
                <a:latin typeface="Cambria"/>
                <a:ea typeface="ＭＳ 明朝"/>
                <a:cs typeface="Helvetica"/>
              </a:rPr>
              <a:t>, attivo dal 1997, il primo satellite italiano per lo studio dei raggi gamma, rinominato </a:t>
            </a:r>
            <a:r>
              <a:rPr lang="it-IT" sz="2400" strike="noStrike" dirty="0" smtClean="0">
                <a:effectLst/>
                <a:latin typeface="Cambria"/>
                <a:ea typeface="ＭＳ 明朝"/>
                <a:cs typeface="Helvetica"/>
              </a:rPr>
              <a:t>Beppo-SAX</a:t>
            </a:r>
            <a:r>
              <a:rPr lang="it-IT" sz="2400" dirty="0" smtClean="0">
                <a:effectLst/>
                <a:latin typeface="Cambria"/>
                <a:ea typeface="ＭＳ 明朝"/>
                <a:cs typeface="Helvetica"/>
              </a:rPr>
              <a:t> dal suo soprannome "Beppo", </a:t>
            </a:r>
            <a:r>
              <a:rPr lang="it-IT" sz="2400" strike="noStrike" dirty="0" smtClean="0">
                <a:effectLst/>
                <a:latin typeface="Cambria"/>
                <a:ea typeface="ＭＳ 明朝"/>
                <a:cs typeface="Helvetica"/>
              </a:rPr>
              <a:t>asteroide</a:t>
            </a:r>
            <a:r>
              <a:rPr lang="it-IT" sz="2400" dirty="0" smtClean="0">
                <a:effectLst/>
                <a:latin typeface="Cambria"/>
                <a:ea typeface="ＭＳ 明朝"/>
                <a:cs typeface="Helvetica"/>
              </a:rPr>
              <a:t>, il </a:t>
            </a:r>
            <a:r>
              <a:rPr lang="it-IT" sz="2400" strike="noStrike" dirty="0" smtClean="0">
                <a:effectLst/>
                <a:latin typeface="Cambria"/>
                <a:ea typeface="ＭＳ 明朝"/>
                <a:cs typeface="Helvetica"/>
              </a:rPr>
              <a:t>20081 Occhialini</a:t>
            </a:r>
            <a:r>
              <a:rPr lang="it-IT" sz="2400" dirty="0">
                <a:latin typeface="Cambria"/>
                <a:ea typeface="ＭＳ 明朝"/>
                <a:cs typeface="Helvetica"/>
              </a:rPr>
              <a:t> </a:t>
            </a:r>
            <a:r>
              <a:rPr lang="it-IT" sz="2400" dirty="0" smtClean="0">
                <a:latin typeface="Cambria"/>
                <a:ea typeface="ＭＳ 明朝"/>
                <a:cs typeface="Helvetica"/>
              </a:rPr>
              <a:t>e </a:t>
            </a:r>
            <a:r>
              <a:rPr lang="it-IT" sz="2400" dirty="0" smtClean="0">
                <a:effectLst/>
                <a:latin typeface="Cambria"/>
                <a:ea typeface="ＭＳ 明朝"/>
                <a:cs typeface="Helvetica"/>
              </a:rPr>
              <a:t>la "Fondazione Giuseppe Occhialini" con sede a Fossombrone, città natale del fisico, la quale ha  come obiettivo la divulgazione della fisica sin dalle scuole superiori. </a:t>
            </a: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400" dirty="0" smtClean="0">
                <a:effectLst/>
                <a:latin typeface="Cambria"/>
                <a:ea typeface="ＭＳ 明朝"/>
                <a:cs typeface="Helvetica"/>
              </a:rPr>
              <a:t>Il 22 giugno </a:t>
            </a:r>
            <a:r>
              <a:rPr lang="it-IT" sz="2400" strike="noStrike" dirty="0" smtClean="0">
                <a:effectLst/>
                <a:latin typeface="Cambria"/>
                <a:ea typeface="ＭＳ 明朝"/>
                <a:cs typeface="Helvetica"/>
              </a:rPr>
              <a:t>2009, infine, </a:t>
            </a:r>
            <a:r>
              <a:rPr lang="it-IT" sz="2400" dirty="0" smtClean="0">
                <a:effectLst/>
                <a:latin typeface="Cambria"/>
                <a:ea typeface="ＭＳ 明朝"/>
                <a:cs typeface="Helvetica"/>
              </a:rPr>
              <a:t>viene lui intitolata una piazza a </a:t>
            </a:r>
            <a:r>
              <a:rPr lang="it-IT" sz="2400" strike="noStrike" dirty="0" smtClean="0">
                <a:effectLst/>
                <a:latin typeface="Cambria"/>
                <a:ea typeface="ＭＳ 明朝"/>
                <a:cs typeface="Helvetica"/>
              </a:rPr>
              <a:t>Milano</a:t>
            </a:r>
            <a:r>
              <a:rPr lang="it-IT" sz="2400" dirty="0" smtClean="0">
                <a:effectLst/>
                <a:latin typeface="Cambria"/>
                <a:ea typeface="ＭＳ 明朝"/>
                <a:cs typeface="Helvetica"/>
              </a:rPr>
              <a:t> nel quartiere </a:t>
            </a:r>
            <a:r>
              <a:rPr lang="it-IT" sz="2400" strike="noStrike" dirty="0" smtClean="0">
                <a:effectLst/>
                <a:latin typeface="Cambria"/>
                <a:ea typeface="ＭＳ 明朝"/>
                <a:cs typeface="Helvetica"/>
              </a:rPr>
              <a:t>Città Studi</a:t>
            </a:r>
            <a:r>
              <a:rPr lang="it-IT" sz="2400" dirty="0" smtClean="0">
                <a:effectLst/>
                <a:latin typeface="Cambria"/>
                <a:ea typeface="ＭＳ 明朝"/>
                <a:cs typeface="Helvetica"/>
              </a:rPr>
              <a:t>.</a:t>
            </a:r>
            <a:endParaRPr lang="it-IT" sz="2400" dirty="0" smtClean="0">
              <a:effectLst/>
              <a:latin typeface="Cambria"/>
              <a:ea typeface="ＭＳ 明朝"/>
              <a:cs typeface="Times New Roman"/>
            </a:endParaRP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298413133"/>
      </p:ext>
    </p:extLst>
  </p:cSld>
  <p:clrMapOvr>
    <a:masterClrMapping/>
  </p:clrMapOvr>
</p:sld>
</file>

<file path=ppt/theme/theme1.xml><?xml version="1.0" encoding="utf-8"?>
<a:theme xmlns:a="http://schemas.openxmlformats.org/drawingml/2006/main" name="I pionieri e la scoperta della prima sorgente X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I pionieri e la scoperta della prima sorgente X</Template>
  <TotalTime>50</TotalTime>
  <Words>253</Words>
  <Application>Microsoft Office PowerPoint</Application>
  <PresentationFormat>Presentazione su schermo (4:3)</PresentationFormat>
  <Paragraphs>6</Paragraphs>
  <Slides>5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5</vt:i4>
      </vt:variant>
    </vt:vector>
  </HeadingPairs>
  <TitlesOfParts>
    <vt:vector size="6" baseType="lpstr">
      <vt:lpstr>I pionieri e la scoperta della prima sorgente X</vt:lpstr>
      <vt:lpstr>Giuseppe Occhialini </vt:lpstr>
      <vt:lpstr>Presentazione standard di PowerPoint</vt:lpstr>
      <vt:lpstr>Collabora alla scoperta del positrone nei raggi cosmici presso il Cavendish Laboratory di Cambridge, sotto la guida di Patrick Blackett, attraverso l'uso delle camere di Wilson (camere a nebbia). Dopo una breve parentesi all’Università di San Paolo, in Brasile, nel 1947 contribuisce alla scoperta dei pioni, o mesoni π, in collaborazione con Cesare Lattes e Cecil Frank Powell, scoperta eseguita presso il Wills Laboratory di Bristol.  </vt:lpstr>
      <vt:lpstr>Egli è protagonista della ricerca in fisica delle particelle con l'utilizzo di emulsioni nucleari esposte ad alta quota, un'esperienza culminata nel 1954 con l'esperimento G-Stack (Giant-Stack), grazie al quale è oggi possibile studiare in maniera sistematica i kaoni.   In seguito all'avvento degli acceleratori di particelle, Occhialini esplora nuovi campi di ricerca, tra i quali spicca quello della fisica dello spazio, contribuendo, nel 1975, alla fondazione dell'Agenzia Spaziale Europea.  </vt:lpstr>
      <vt:lpstr>Presentazione standard di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Giuseppe Occhialini</dc:title>
  <dc:creator>Elia</dc:creator>
  <cp:lastModifiedBy>Nicoletta Lanzani</cp:lastModifiedBy>
  <cp:revision>7</cp:revision>
  <dcterms:created xsi:type="dcterms:W3CDTF">2015-09-27T13:08:10Z</dcterms:created>
  <dcterms:modified xsi:type="dcterms:W3CDTF">2016-05-12T07:55:19Z</dcterms:modified>
</cp:coreProperties>
</file>