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14"/>
  </p:notesMasterIdLst>
  <p:sldIdLst>
    <p:sldId id="256" r:id="rId2"/>
    <p:sldId id="269" r:id="rId3"/>
    <p:sldId id="257" r:id="rId4"/>
    <p:sldId id="258" r:id="rId5"/>
    <p:sldId id="259" r:id="rId6"/>
    <p:sldId id="263" r:id="rId7"/>
    <p:sldId id="264" r:id="rId8"/>
    <p:sldId id="266" r:id="rId9"/>
    <p:sldId id="267" r:id="rId10"/>
    <p:sldId id="260" r:id="rId11"/>
    <p:sldId id="261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3" autoAdjust="0"/>
    <p:restoredTop sz="80289" autoAdjust="0"/>
  </p:normalViewPr>
  <p:slideViewPr>
    <p:cSldViewPr snapToGrid="0">
      <p:cViewPr varScale="1">
        <p:scale>
          <a:sx n="59" d="100"/>
          <a:sy n="59" d="100"/>
        </p:scale>
        <p:origin x="174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.signorello\AppData\Local\Temp\Legalita%20-%20Analisi%20soddisfazione%2002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00883169bd5da758/Liceo%20Majorana/2017-18/Progetti/Legalit&#224;/Analisi%20soddisfazione/Legalita%20-%20Analisi%20soddisfazione%200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00883169bd5da758/Liceo%20Majorana/2017-18/Progetti/Legalit&#224;/Analisi%20soddisfazione/Legalita%20-%20Analisi%20soddisfazione%200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00883169bd5da758/Liceo%20Majorana/2017-18/Progetti/Legalit&#224;/Analisi%20soddisfazione/Legalita%20-%20Analisi%20soddisfazione%200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00883169bd5da758/Liceo%20Majorana/2017-18/Progetti/Legalit&#224;/Analisi%20soddisfazione/Legalita%20-%20Analisi%20soddisfazione%200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00883169bd5da758/Liceo%20Majorana/2017-18/Progetti/Legalit&#224;/Analisi%20soddisfazione/Legalita%20-%20Analisi%20soddisfazione%200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00883169bd5da758/Liceo%20Majorana/2017-18/Progetti/Legalit&#224;/Analisi%20soddisfazione/Legalita%20-%20Analisi%20soddisfazione%200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.signorello\AppData\Local\Temp\Legalita%20-%20Analisi%20soddisfazione%2002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00883169bd5da758/Liceo%20Majorana/2017-18/Progetti/Legalit&#224;/Analisi%20soddisfazione/Legalita%20-%20Analisi%20soddisfazione%200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ofPieChart>
        <c:ofPieType val="pie"/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5EE-49CD-AFDE-2BDD40935EC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5EE-49CD-AFDE-2BDD40935ECC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5EE-49CD-AFDE-2BDD40935ECC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5EE-49CD-AFDE-2BDD40935ECC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5EE-49CD-AFDE-2BDD40935ECC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05EE-49CD-AFDE-2BDD40935ECC}"/>
              </c:ext>
            </c:extLst>
          </c:dPt>
          <c:dPt>
            <c:idx val="6"/>
            <c:bubble3D val="0"/>
            <c:explosion val="8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05EE-49CD-AFDE-2BDD40935EC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05EE-49CD-AFDE-2BDD40935ECC}"/>
                </c:ext>
              </c:extLst>
            </c:dLbl>
            <c:dLbl>
              <c:idx val="6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Risp.</a:t>
                    </a:r>
                    <a:r>
                      <a:rPr lang="en-US" dirty="0"/>
                      <a:t>
42%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5EE-49CD-AFDE-2BDD40935E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'[Legalita - Analisi soddisfazione 02.xlsx]Analisi'!$B$5:$G$5</c:f>
              <c:strCache>
                <c:ptCount val="6"/>
                <c:pt idx="0">
                  <c:v>Non risp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strCache>
            </c:strRef>
          </c:cat>
          <c:val>
            <c:numRef>
              <c:f>'[Legalita - Analisi soddisfazione 02.xlsx]Analisi'!$B$8:$G$8</c:f>
              <c:numCache>
                <c:formatCode>General</c:formatCode>
                <c:ptCount val="6"/>
                <c:pt idx="0">
                  <c:v>641</c:v>
                </c:pt>
                <c:pt idx="1">
                  <c:v>108</c:v>
                </c:pt>
                <c:pt idx="2">
                  <c:v>118</c:v>
                </c:pt>
                <c:pt idx="3">
                  <c:v>188</c:v>
                </c:pt>
                <c:pt idx="4">
                  <c:v>18</c:v>
                </c:pt>
                <c:pt idx="5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58-404E-A2E2-FECE5DCFB787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gapWidth val="100"/>
        <c:splitType val="pos"/>
        <c:splitPos val="5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'[Legalita - Analisi soddisfazione 02.xlsx]Analisi'!$T$71</c:f>
              <c:strCache>
                <c:ptCount val="1"/>
                <c:pt idx="0">
                  <c:v>Interessante?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'[Legalita - Analisi soddisfazione 02.xlsx]Analisi'!$Q$72:$R$76</c:f>
              <c:multiLvlStrCache>
                <c:ptCount val="5"/>
                <c:lvl>
                  <c:pt idx="0">
                    <c:v>Mar. Capo F. Ditaranto</c:v>
                  </c:pt>
                  <c:pt idx="1">
                    <c:v>L. Pepe</c:v>
                  </c:pt>
                  <c:pt idx="2">
                    <c:v>M. Marzorati e staff</c:v>
                  </c:pt>
                  <c:pt idx="3">
                    <c:v>A. Gianello</c:v>
                  </c:pt>
                  <c:pt idx="4">
                    <c:v>G. Manfredonia</c:v>
                  </c:pt>
                </c:lvl>
                <c:lvl>
                  <c:pt idx="0">
                    <c:v>Conferenza "Prevenzione e contrasto al cyberbullismo"</c:v>
                  </c:pt>
                  <c:pt idx="1">
                    <c:v>Conferenza sul Diritto Romano</c:v>
                  </c:pt>
                  <c:pt idx="2">
                    <c:v>Conferenza "Tutela dell'ambiente"</c:v>
                  </c:pt>
                  <c:pt idx="3">
                    <c:v>Conferenza Adolescenza e Norme</c:v>
                  </c:pt>
                  <c:pt idx="4">
                    <c:v>Visione del film "La nostra terra"</c:v>
                  </c:pt>
                </c:lvl>
              </c:multiLvlStrCache>
            </c:multiLvlStrRef>
          </c:cat>
          <c:val>
            <c:numRef>
              <c:f>'[Legalita - Analisi soddisfazione 02.xlsx]Analisi'!$T$72:$T$76</c:f>
              <c:numCache>
                <c:formatCode>0.00</c:formatCode>
                <c:ptCount val="5"/>
                <c:pt idx="0">
                  <c:v>1.3246753246753247</c:v>
                </c:pt>
                <c:pt idx="1">
                  <c:v>0.83333333333333337</c:v>
                </c:pt>
                <c:pt idx="2">
                  <c:v>0.44791666666666669</c:v>
                </c:pt>
                <c:pt idx="3">
                  <c:v>0.2857142857142857</c:v>
                </c:pt>
                <c:pt idx="4">
                  <c:v>0.25641025641025639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8B-45BA-8640-06467B969EBF}"/>
            </c:ext>
          </c:extLst>
        </c:ser>
        <c:ser>
          <c:idx val="1"/>
          <c:order val="1"/>
          <c:tx>
            <c:strRef>
              <c:f>'[Legalita - Analisi soddisfazione 02.xlsx]Analisi'!$S$71</c:f>
              <c:strCache>
                <c:ptCount val="1"/>
                <c:pt idx="0">
                  <c:v>Lo riproporresti?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'[Legalita - Analisi soddisfazione 02.xlsx]Analisi'!$Q$72:$R$76</c:f>
              <c:multiLvlStrCache>
                <c:ptCount val="5"/>
                <c:lvl>
                  <c:pt idx="0">
                    <c:v>Mar. Capo F. Ditaranto</c:v>
                  </c:pt>
                  <c:pt idx="1">
                    <c:v>L. Pepe</c:v>
                  </c:pt>
                  <c:pt idx="2">
                    <c:v>M. Marzorati e staff</c:v>
                  </c:pt>
                  <c:pt idx="3">
                    <c:v>A. Gianello</c:v>
                  </c:pt>
                  <c:pt idx="4">
                    <c:v>G. Manfredonia</c:v>
                  </c:pt>
                </c:lvl>
                <c:lvl>
                  <c:pt idx="0">
                    <c:v>Conferenza "Prevenzione e contrasto al cyberbullismo"</c:v>
                  </c:pt>
                  <c:pt idx="1">
                    <c:v>Conferenza sul Diritto Romano</c:v>
                  </c:pt>
                  <c:pt idx="2">
                    <c:v>Conferenza "Tutela dell'ambiente"</c:v>
                  </c:pt>
                  <c:pt idx="3">
                    <c:v>Conferenza Adolescenza e Norme</c:v>
                  </c:pt>
                  <c:pt idx="4">
                    <c:v>Visione del film "La nostra terra"</c:v>
                  </c:pt>
                </c:lvl>
              </c:multiLvlStrCache>
            </c:multiLvlStrRef>
          </c:cat>
          <c:val>
            <c:numRef>
              <c:f>'[Legalita - Analisi soddisfazione 02.xlsx]Analisi'!$S$72:$S$76</c:f>
              <c:numCache>
                <c:formatCode>0.00</c:formatCode>
                <c:ptCount val="5"/>
                <c:pt idx="0">
                  <c:v>1.2763157894736843</c:v>
                </c:pt>
                <c:pt idx="1">
                  <c:v>0.81538461538461537</c:v>
                </c:pt>
                <c:pt idx="2">
                  <c:v>0.48958333333333331</c:v>
                </c:pt>
                <c:pt idx="3">
                  <c:v>0.48571428571428571</c:v>
                </c:pt>
                <c:pt idx="4">
                  <c:v>0.10810810810810811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8B-45BA-8640-06467B969EB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83697792"/>
        <c:axId val="183699328"/>
      </c:barChart>
      <c:scatterChart>
        <c:scatterStyle val="lineMarker"/>
        <c:varyColors val="0"/>
        <c:ser>
          <c:idx val="2"/>
          <c:order val="2"/>
          <c:tx>
            <c:strRef>
              <c:f>'[Legalita - Analisi soddisfazione 02.xlsx]Analisi'!$U$71</c:f>
              <c:strCache>
                <c:ptCount val="1"/>
                <c:pt idx="0">
                  <c:v>Num voti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6"/>
            <c:spPr>
              <a:solidFill>
                <a:schemeClr val="accent1">
                  <a:lumMod val="50000"/>
                  <a:alpha val="85000"/>
                </a:schemeClr>
              </a:solidFill>
              <a:ln>
                <a:noFill/>
              </a:ln>
              <a:effectLst/>
            </c:spPr>
          </c:marker>
          <c:dLbls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multiLvlStrRef>
              <c:f>'[Legalita - Analisi soddisfazione 02.xlsx]Analisi'!$Q$72:$R$76</c:f>
              <c:multiLvlStrCache>
                <c:ptCount val="5"/>
                <c:lvl>
                  <c:pt idx="0">
                    <c:v>Mar. Capo F. Ditaranto</c:v>
                  </c:pt>
                  <c:pt idx="1">
                    <c:v>L. Pepe</c:v>
                  </c:pt>
                  <c:pt idx="2">
                    <c:v>M. Marzorati e staff</c:v>
                  </c:pt>
                  <c:pt idx="3">
                    <c:v>A. Gianello</c:v>
                  </c:pt>
                  <c:pt idx="4">
                    <c:v>G. Manfredonia</c:v>
                  </c:pt>
                </c:lvl>
                <c:lvl>
                  <c:pt idx="0">
                    <c:v>Conferenza "Prevenzione e contrasto al cyberbullismo"</c:v>
                  </c:pt>
                  <c:pt idx="1">
                    <c:v>Conferenza sul Diritto Romano</c:v>
                  </c:pt>
                  <c:pt idx="2">
                    <c:v>Conferenza "Tutela dell'ambiente"</c:v>
                  </c:pt>
                  <c:pt idx="3">
                    <c:v>Conferenza Adolescenza e Norme</c:v>
                  </c:pt>
                  <c:pt idx="4">
                    <c:v>Visione del film "La nostra terra"</c:v>
                  </c:pt>
                </c:lvl>
              </c:multiLvlStrCache>
            </c:multiLvlStrRef>
          </c:xVal>
          <c:yVal>
            <c:numRef>
              <c:f>'[Legalita - Analisi soddisfazione 02.xlsx]Analisi'!$U$72:$U$76</c:f>
              <c:numCache>
                <c:formatCode>General</c:formatCode>
                <c:ptCount val="5"/>
                <c:pt idx="0">
                  <c:v>77</c:v>
                </c:pt>
                <c:pt idx="1">
                  <c:v>96</c:v>
                </c:pt>
                <c:pt idx="2">
                  <c:v>39</c:v>
                </c:pt>
                <c:pt idx="3">
                  <c:v>66</c:v>
                </c:pt>
                <c:pt idx="4">
                  <c:v>35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3B8B-45BA-8640-06467B969E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7633320"/>
        <c:axId val="577632992"/>
      </c:scatterChart>
      <c:catAx>
        <c:axId val="183697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3699328"/>
        <c:crosses val="autoZero"/>
        <c:auto val="1"/>
        <c:lblAlgn val="ctr"/>
        <c:lblOffset val="100"/>
        <c:noMultiLvlLbl val="0"/>
      </c:catAx>
      <c:valAx>
        <c:axId val="183699328"/>
        <c:scaling>
          <c:orientation val="minMax"/>
          <c:max val="2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minorGridlines>
          <c:spPr>
            <a:ln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</a:ln>
            <a:effectLst/>
          </c:spPr>
        </c:minorGridlines>
        <c:numFmt formatCode="0.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3697792"/>
        <c:crosses val="autoZero"/>
        <c:crossBetween val="between"/>
        <c:majorUnit val="1"/>
        <c:minorUnit val="0.5"/>
      </c:valAx>
      <c:valAx>
        <c:axId val="5776329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77633320"/>
        <c:crosses val="max"/>
        <c:crossBetween val="midCat"/>
      </c:valAx>
      <c:valAx>
        <c:axId val="5776333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7763299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'[Legalita - Analisi soddisfazione 02.xlsx]Analisi'!$T$89</c:f>
              <c:strCache>
                <c:ptCount val="1"/>
                <c:pt idx="0">
                  <c:v>Interessante?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'[Legalita - Analisi soddisfazione 02.xlsx]Analisi'!$Q$90:$R$96</c:f>
              <c:multiLvlStrCache>
                <c:ptCount val="7"/>
                <c:lvl>
                  <c:pt idx="0">
                    <c:v>Mar. Capo F. Ditaranto</c:v>
                  </c:pt>
                  <c:pt idx="1">
                    <c:v>A. Gianello</c:v>
                  </c:pt>
                  <c:pt idx="2">
                    <c:v>Associazione "Libera"</c:v>
                  </c:pt>
                  <c:pt idx="3">
                    <c:v>tutor: L Covotta, S. Bocchio</c:v>
                  </c:pt>
                  <c:pt idx="4">
                    <c:v>S. De Riccardis</c:v>
                  </c:pt>
                  <c:pt idx="5">
                    <c:v>S. Magaraggia</c:v>
                  </c:pt>
                  <c:pt idx="6">
                    <c:v>L. Pepe</c:v>
                  </c:pt>
                </c:lvl>
                <c:lvl>
                  <c:pt idx="0">
                    <c:v>Conferenza "Prevenzione e contrasto al cyberbullismo" </c:v>
                  </c:pt>
                  <c:pt idx="1">
                    <c:v>Conferenza Adolescenza e Norme </c:v>
                  </c:pt>
                  <c:pt idx="2">
                    <c:v>Conferenza sulla legalità </c:v>
                  </c:pt>
                  <c:pt idx="3">
                    <c:v>La mafia siamo noi? </c:v>
                  </c:pt>
                  <c:pt idx="4">
                    <c:v>Conferenza "La mafia siamo noi" </c:v>
                  </c:pt>
                  <c:pt idx="5">
                    <c:v>Conferenza "Donne e Mass media" </c:v>
                  </c:pt>
                  <c:pt idx="6">
                    <c:v>Conferenza sul diritto antico e sul diritto oggi </c:v>
                  </c:pt>
                </c:lvl>
              </c:multiLvlStrCache>
            </c:multiLvlStrRef>
          </c:cat>
          <c:val>
            <c:numRef>
              <c:f>'[Legalita - Analisi soddisfazione 02.xlsx]Analisi'!$T$90:$T$96</c:f>
              <c:numCache>
                <c:formatCode>0.00</c:formatCode>
                <c:ptCount val="7"/>
                <c:pt idx="0">
                  <c:v>1.1777777777777778</c:v>
                </c:pt>
                <c:pt idx="1">
                  <c:v>1.1395348837209303</c:v>
                </c:pt>
                <c:pt idx="2">
                  <c:v>0.953125</c:v>
                </c:pt>
                <c:pt idx="3">
                  <c:v>0.77049180327868849</c:v>
                </c:pt>
                <c:pt idx="4">
                  <c:v>0.79268292682926833</c:v>
                </c:pt>
                <c:pt idx="5">
                  <c:v>0.75438596491228072</c:v>
                </c:pt>
                <c:pt idx="6">
                  <c:v>0.36363636363636365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40-4BC2-900C-E99906A49F1B}"/>
            </c:ext>
          </c:extLst>
        </c:ser>
        <c:ser>
          <c:idx val="1"/>
          <c:order val="1"/>
          <c:tx>
            <c:strRef>
              <c:f>'[Legalita - Analisi soddisfazione 02.xlsx]Analisi'!$S$89</c:f>
              <c:strCache>
                <c:ptCount val="1"/>
                <c:pt idx="0">
                  <c:v>Lo riproporresti?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'[Legalita - Analisi soddisfazione 02.xlsx]Analisi'!$Q$90:$R$96</c:f>
              <c:multiLvlStrCache>
                <c:ptCount val="7"/>
                <c:lvl>
                  <c:pt idx="0">
                    <c:v>Mar. Capo F. Ditaranto</c:v>
                  </c:pt>
                  <c:pt idx="1">
                    <c:v>A. Gianello</c:v>
                  </c:pt>
                  <c:pt idx="2">
                    <c:v>Associazione "Libera"</c:v>
                  </c:pt>
                  <c:pt idx="3">
                    <c:v>tutor: L Covotta, S. Bocchio</c:v>
                  </c:pt>
                  <c:pt idx="4">
                    <c:v>S. De Riccardis</c:v>
                  </c:pt>
                  <c:pt idx="5">
                    <c:v>S. Magaraggia</c:v>
                  </c:pt>
                  <c:pt idx="6">
                    <c:v>L. Pepe</c:v>
                  </c:pt>
                </c:lvl>
                <c:lvl>
                  <c:pt idx="0">
                    <c:v>Conferenza "Prevenzione e contrasto al cyberbullismo" </c:v>
                  </c:pt>
                  <c:pt idx="1">
                    <c:v>Conferenza Adolescenza e Norme </c:v>
                  </c:pt>
                  <c:pt idx="2">
                    <c:v>Conferenza sulla legalità </c:v>
                  </c:pt>
                  <c:pt idx="3">
                    <c:v>La mafia siamo noi? </c:v>
                  </c:pt>
                  <c:pt idx="4">
                    <c:v>Conferenza "La mafia siamo noi" </c:v>
                  </c:pt>
                  <c:pt idx="5">
                    <c:v>Conferenza "Donne e Mass media" </c:v>
                  </c:pt>
                  <c:pt idx="6">
                    <c:v>Conferenza sul diritto antico e sul diritto oggi </c:v>
                  </c:pt>
                </c:lvl>
              </c:multiLvlStrCache>
            </c:multiLvlStrRef>
          </c:cat>
          <c:val>
            <c:numRef>
              <c:f>'[Legalita - Analisi soddisfazione 02.xlsx]Analisi'!$S$90:$S$96</c:f>
              <c:numCache>
                <c:formatCode>0.00</c:formatCode>
                <c:ptCount val="7"/>
                <c:pt idx="0">
                  <c:v>1.2696629213483146</c:v>
                </c:pt>
                <c:pt idx="1">
                  <c:v>1.1818181818181819</c:v>
                </c:pt>
                <c:pt idx="2">
                  <c:v>0.875</c:v>
                </c:pt>
                <c:pt idx="3">
                  <c:v>0.85245901639344257</c:v>
                </c:pt>
                <c:pt idx="4">
                  <c:v>0.82926829268292679</c:v>
                </c:pt>
                <c:pt idx="5">
                  <c:v>0.64912280701754388</c:v>
                </c:pt>
                <c:pt idx="6">
                  <c:v>0.375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40-4BC2-900C-E99906A49F1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83697792"/>
        <c:axId val="183699328"/>
      </c:barChart>
      <c:scatterChart>
        <c:scatterStyle val="lineMarker"/>
        <c:varyColors val="0"/>
        <c:ser>
          <c:idx val="2"/>
          <c:order val="2"/>
          <c:tx>
            <c:strRef>
              <c:f>'[Legalita - Analisi soddisfazione 02.xlsx]Analisi'!$U$89</c:f>
              <c:strCache>
                <c:ptCount val="1"/>
                <c:pt idx="0">
                  <c:v>Num voti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6"/>
            <c:spPr>
              <a:solidFill>
                <a:schemeClr val="accent1">
                  <a:lumMod val="50000"/>
                  <a:alpha val="85000"/>
                </a:schemeClr>
              </a:solidFill>
              <a:ln>
                <a:noFill/>
              </a:ln>
              <a:effectLst/>
            </c:spPr>
          </c:marker>
          <c:dLbls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multiLvlStrRef>
              <c:f>'[Legalita - Analisi soddisfazione 02.xlsx]Analisi'!$Q$90:$R$96</c:f>
              <c:multiLvlStrCache>
                <c:ptCount val="7"/>
                <c:lvl>
                  <c:pt idx="0">
                    <c:v>Mar. Capo F. Ditaranto</c:v>
                  </c:pt>
                  <c:pt idx="1">
                    <c:v>A. Gianello</c:v>
                  </c:pt>
                  <c:pt idx="2">
                    <c:v>Associazione "Libera"</c:v>
                  </c:pt>
                  <c:pt idx="3">
                    <c:v>tutor: L Covotta, S. Bocchio</c:v>
                  </c:pt>
                  <c:pt idx="4">
                    <c:v>S. De Riccardis</c:v>
                  </c:pt>
                  <c:pt idx="5">
                    <c:v>S. Magaraggia</c:v>
                  </c:pt>
                  <c:pt idx="6">
                    <c:v>L. Pepe</c:v>
                  </c:pt>
                </c:lvl>
                <c:lvl>
                  <c:pt idx="0">
                    <c:v>Conferenza "Prevenzione e contrasto al cyberbullismo" </c:v>
                  </c:pt>
                  <c:pt idx="1">
                    <c:v>Conferenza Adolescenza e Norme </c:v>
                  </c:pt>
                  <c:pt idx="2">
                    <c:v>Conferenza sulla legalità </c:v>
                  </c:pt>
                  <c:pt idx="3">
                    <c:v>La mafia siamo noi? </c:v>
                  </c:pt>
                  <c:pt idx="4">
                    <c:v>Conferenza "La mafia siamo noi" </c:v>
                  </c:pt>
                  <c:pt idx="5">
                    <c:v>Conferenza "Donne e Mass media" </c:v>
                  </c:pt>
                  <c:pt idx="6">
                    <c:v>Conferenza sul diritto antico e sul diritto oggi </c:v>
                  </c:pt>
                </c:lvl>
              </c:multiLvlStrCache>
            </c:multiLvlStrRef>
          </c:xVal>
          <c:yVal>
            <c:numRef>
              <c:f>'[Legalita - Analisi soddisfazione 02.xlsx]Analisi'!$U$90:$U$96</c:f>
              <c:numCache>
                <c:formatCode>General</c:formatCode>
                <c:ptCount val="7"/>
                <c:pt idx="0">
                  <c:v>90</c:v>
                </c:pt>
                <c:pt idx="1">
                  <c:v>64</c:v>
                </c:pt>
                <c:pt idx="2">
                  <c:v>57</c:v>
                </c:pt>
                <c:pt idx="3">
                  <c:v>82</c:v>
                </c:pt>
                <c:pt idx="4">
                  <c:v>33</c:v>
                </c:pt>
                <c:pt idx="5">
                  <c:v>43</c:v>
                </c:pt>
                <c:pt idx="6">
                  <c:v>61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DE40-4BC2-900C-E99906A49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7633320"/>
        <c:axId val="577632992"/>
      </c:scatterChart>
      <c:catAx>
        <c:axId val="183697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3699328"/>
        <c:crosses val="autoZero"/>
        <c:auto val="1"/>
        <c:lblAlgn val="ctr"/>
        <c:lblOffset val="100"/>
        <c:noMultiLvlLbl val="0"/>
      </c:catAx>
      <c:valAx>
        <c:axId val="183699328"/>
        <c:scaling>
          <c:orientation val="minMax"/>
          <c:max val="2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minorGridlines>
          <c:spPr>
            <a:ln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</a:ln>
            <a:effectLst/>
          </c:spPr>
        </c:minorGridlines>
        <c:numFmt formatCode="0.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3697792"/>
        <c:crosses val="autoZero"/>
        <c:crossBetween val="between"/>
        <c:majorUnit val="1"/>
        <c:minorUnit val="0.5"/>
      </c:valAx>
      <c:valAx>
        <c:axId val="5776329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77633320"/>
        <c:crosses val="max"/>
        <c:crossBetween val="midCat"/>
      </c:valAx>
      <c:valAx>
        <c:axId val="5776333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7763299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'[Legalita - Analisi soddisfazione 02.xlsx]Analisi'!$T$103</c:f>
              <c:strCache>
                <c:ptCount val="1"/>
                <c:pt idx="0">
                  <c:v>Interessante?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'[Legalita - Analisi soddisfazione 02.xlsx]Analisi'!$Q$104:$R$109</c:f>
              <c:multiLvlStrCache>
                <c:ptCount val="6"/>
                <c:lvl>
                  <c:pt idx="1">
                    <c:v> tutor: F. Tanzilli </c:v>
                  </c:pt>
                  <c:pt idx="2">
                    <c:v> S. Hamadi </c:v>
                  </c:pt>
                  <c:pt idx="3">
                    <c:v> Giudice E. Mancini e Avv. C. Zucchellini </c:v>
                  </c:pt>
                  <c:pt idx="4">
                    <c:v> tutor: E. Mondani </c:v>
                  </c:pt>
                </c:lvl>
                <c:lvl>
                  <c:pt idx="0">
                    <c:v>Conferenza "Migrazioni, cittadinanza, integrazione" </c:v>
                  </c:pt>
                  <c:pt idx="1">
                    <c:v>Profughi siriani e diritti umani </c:v>
                  </c:pt>
                  <c:pt idx="2">
                    <c:v>Presentazione del volume “Esilio dalla Siria” </c:v>
                  </c:pt>
                  <c:pt idx="3">
                    <c:v>Conferenza "Introduzione al processo" </c:v>
                  </c:pt>
                  <c:pt idx="4">
                    <c:v>Giustizia, legge, cittadinanza attiva </c:v>
                  </c:pt>
                  <c:pt idx="5">
                    <c:v>Economia &amp; scuola </c:v>
                  </c:pt>
                </c:lvl>
              </c:multiLvlStrCache>
            </c:multiLvlStrRef>
          </c:cat>
          <c:val>
            <c:numRef>
              <c:f>'[Legalita - Analisi soddisfazione 02.xlsx]Analisi'!$T$104:$T$109</c:f>
              <c:numCache>
                <c:formatCode>0.00</c:formatCode>
                <c:ptCount val="6"/>
                <c:pt idx="0">
                  <c:v>1.2</c:v>
                </c:pt>
                <c:pt idx="1">
                  <c:v>1.2803030303030303</c:v>
                </c:pt>
                <c:pt idx="2">
                  <c:v>1.3161290322580645</c:v>
                </c:pt>
                <c:pt idx="3">
                  <c:v>1.1222222222222222</c:v>
                </c:pt>
                <c:pt idx="4">
                  <c:v>0.94736842105263153</c:v>
                </c:pt>
                <c:pt idx="5">
                  <c:v>0.84210526315789469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E5-4197-9D5D-CEF12967F30A}"/>
            </c:ext>
          </c:extLst>
        </c:ser>
        <c:ser>
          <c:idx val="1"/>
          <c:order val="1"/>
          <c:tx>
            <c:strRef>
              <c:f>'[Legalita - Analisi soddisfazione 02.xlsx]Analisi'!$S$103</c:f>
              <c:strCache>
                <c:ptCount val="1"/>
                <c:pt idx="0">
                  <c:v>Lo riproporresti?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'[Legalita - Analisi soddisfazione 02.xlsx]Analisi'!$Q$104:$R$109</c:f>
              <c:multiLvlStrCache>
                <c:ptCount val="6"/>
                <c:lvl>
                  <c:pt idx="1">
                    <c:v> tutor: F. Tanzilli </c:v>
                  </c:pt>
                  <c:pt idx="2">
                    <c:v> S. Hamadi </c:v>
                  </c:pt>
                  <c:pt idx="3">
                    <c:v> Giudice E. Mancini e Avv. C. Zucchellini </c:v>
                  </c:pt>
                  <c:pt idx="4">
                    <c:v> tutor: E. Mondani </c:v>
                  </c:pt>
                </c:lvl>
                <c:lvl>
                  <c:pt idx="0">
                    <c:v>Conferenza "Migrazioni, cittadinanza, integrazione" </c:v>
                  </c:pt>
                  <c:pt idx="1">
                    <c:v>Profughi siriani e diritti umani </c:v>
                  </c:pt>
                  <c:pt idx="2">
                    <c:v>Presentazione del volume “Esilio dalla Siria” </c:v>
                  </c:pt>
                  <c:pt idx="3">
                    <c:v>Conferenza "Introduzione al processo" </c:v>
                  </c:pt>
                  <c:pt idx="4">
                    <c:v>Giustizia, legge, cittadinanza attiva </c:v>
                  </c:pt>
                  <c:pt idx="5">
                    <c:v>Economia &amp; scuola </c:v>
                  </c:pt>
                </c:lvl>
              </c:multiLvlStrCache>
            </c:multiLvlStrRef>
          </c:cat>
          <c:val>
            <c:numRef>
              <c:f>'[Legalita - Analisi soddisfazione 02.xlsx]Analisi'!$S$104:$S$109</c:f>
              <c:numCache>
                <c:formatCode>0.00</c:formatCode>
                <c:ptCount val="6"/>
                <c:pt idx="0">
                  <c:v>1.3088235294117647</c:v>
                </c:pt>
                <c:pt idx="1">
                  <c:v>1.25</c:v>
                </c:pt>
                <c:pt idx="2">
                  <c:v>1.2207792207792207</c:v>
                </c:pt>
                <c:pt idx="3">
                  <c:v>1.1777777777777778</c:v>
                </c:pt>
                <c:pt idx="4">
                  <c:v>1.0421052631578946</c:v>
                </c:pt>
                <c:pt idx="5">
                  <c:v>0.97894736842105268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E5-4197-9D5D-CEF12967F30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83697792"/>
        <c:axId val="183699328"/>
      </c:barChart>
      <c:scatterChart>
        <c:scatterStyle val="lineMarker"/>
        <c:varyColors val="0"/>
        <c:ser>
          <c:idx val="2"/>
          <c:order val="2"/>
          <c:tx>
            <c:strRef>
              <c:f>'[Legalita - Analisi soddisfazione 02.xlsx]Analisi'!$U$103</c:f>
              <c:strCache>
                <c:ptCount val="1"/>
                <c:pt idx="0">
                  <c:v>Num voti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6"/>
            <c:spPr>
              <a:solidFill>
                <a:schemeClr val="accent1">
                  <a:lumMod val="50000"/>
                  <a:alpha val="85000"/>
                </a:schemeClr>
              </a:solidFill>
              <a:ln>
                <a:noFill/>
              </a:ln>
              <a:effectLst/>
            </c:spPr>
          </c:marker>
          <c:dLbls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multiLvlStrRef>
              <c:f>'[Legalita - Analisi soddisfazione 02.xlsx]Analisi'!$Q$104:$R$109</c:f>
              <c:multiLvlStrCache>
                <c:ptCount val="6"/>
                <c:lvl>
                  <c:pt idx="1">
                    <c:v> tutor: F. Tanzilli </c:v>
                  </c:pt>
                  <c:pt idx="2">
                    <c:v> S. Hamadi </c:v>
                  </c:pt>
                  <c:pt idx="3">
                    <c:v> Giudice E. Mancini e Avv. C. Zucchellini </c:v>
                  </c:pt>
                  <c:pt idx="4">
                    <c:v> tutor: E. Mondani </c:v>
                  </c:pt>
                </c:lvl>
                <c:lvl>
                  <c:pt idx="0">
                    <c:v>Conferenza "Migrazioni, cittadinanza, integrazione" </c:v>
                  </c:pt>
                  <c:pt idx="1">
                    <c:v>Profughi siriani e diritti umani </c:v>
                  </c:pt>
                  <c:pt idx="2">
                    <c:v>Presentazione del volume “Esilio dalla Siria” </c:v>
                  </c:pt>
                  <c:pt idx="3">
                    <c:v>Conferenza "Introduzione al processo" </c:v>
                  </c:pt>
                  <c:pt idx="4">
                    <c:v>Giustizia, legge, cittadinanza attiva </c:v>
                  </c:pt>
                  <c:pt idx="5">
                    <c:v>Economia &amp; scuola </c:v>
                  </c:pt>
                </c:lvl>
              </c:multiLvlStrCache>
            </c:multiLvlStrRef>
          </c:xVal>
          <c:yVal>
            <c:numRef>
              <c:f>'[Legalita - Analisi soddisfazione 02.xlsx]Analisi'!$U$104:$U$109</c:f>
              <c:numCache>
                <c:formatCode>General</c:formatCode>
                <c:ptCount val="6"/>
                <c:pt idx="0">
                  <c:v>95</c:v>
                </c:pt>
                <c:pt idx="1">
                  <c:v>135</c:v>
                </c:pt>
                <c:pt idx="2">
                  <c:v>90</c:v>
                </c:pt>
                <c:pt idx="3">
                  <c:v>155</c:v>
                </c:pt>
                <c:pt idx="4">
                  <c:v>132</c:v>
                </c:pt>
                <c:pt idx="5">
                  <c:v>95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F6E5-4197-9D5D-CEF12967F3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7633320"/>
        <c:axId val="577632992"/>
      </c:scatterChart>
      <c:catAx>
        <c:axId val="183697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3699328"/>
        <c:crosses val="autoZero"/>
        <c:auto val="1"/>
        <c:lblAlgn val="ctr"/>
        <c:lblOffset val="100"/>
        <c:noMultiLvlLbl val="0"/>
      </c:catAx>
      <c:valAx>
        <c:axId val="183699328"/>
        <c:scaling>
          <c:orientation val="minMax"/>
          <c:max val="2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minorGridlines>
          <c:spPr>
            <a:ln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</a:ln>
            <a:effectLst/>
          </c:spPr>
        </c:minorGridlines>
        <c:numFmt formatCode="0.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3697792"/>
        <c:crosses val="autoZero"/>
        <c:crossBetween val="between"/>
        <c:majorUnit val="1"/>
        <c:minorUnit val="0.5"/>
      </c:valAx>
      <c:valAx>
        <c:axId val="5776329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77633320"/>
        <c:crosses val="max"/>
        <c:crossBetween val="midCat"/>
      </c:valAx>
      <c:valAx>
        <c:axId val="5776333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7763299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Gradimento classi 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'[Legalita - Analisi soddisfazione 02.xlsx]Analisi'!$T$115</c:f>
              <c:strCache>
                <c:ptCount val="1"/>
                <c:pt idx="0">
                  <c:v>Interessante?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'[Legalita - Analisi soddisfazione 02.xlsx]Analisi'!$Q$116:$R$118</c:f>
              <c:multiLvlStrCache>
                <c:ptCount val="3"/>
                <c:lvl>
                  <c:pt idx="0">
                    <c:v> Cap. D. Fucci </c:v>
                  </c:pt>
                  <c:pt idx="1">
                    <c:v>L. Violante</c:v>
                  </c:pt>
                </c:lvl>
                <c:lvl>
                  <c:pt idx="0">
                    <c:v>Conferenza "Legalità finanziaria" </c:v>
                  </c:pt>
                  <c:pt idx="1">
                    <c:v>Incontro con il Presidente emerito della Cam. dei Deputati </c:v>
                  </c:pt>
                  <c:pt idx="2">
                    <c:v>Economia &amp; scuola </c:v>
                  </c:pt>
                </c:lvl>
              </c:multiLvlStrCache>
            </c:multiLvlStrRef>
          </c:cat>
          <c:val>
            <c:numRef>
              <c:f>'[Legalita - Analisi soddisfazione 02.xlsx]Analisi'!$T$116:$T$118</c:f>
              <c:numCache>
                <c:formatCode>0.00</c:formatCode>
                <c:ptCount val="3"/>
                <c:pt idx="0">
                  <c:v>1.588235294117647</c:v>
                </c:pt>
                <c:pt idx="1">
                  <c:v>1</c:v>
                </c:pt>
                <c:pt idx="2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61-4A11-BA20-10B700A6ACBC}"/>
            </c:ext>
          </c:extLst>
        </c:ser>
        <c:ser>
          <c:idx val="1"/>
          <c:order val="1"/>
          <c:tx>
            <c:strRef>
              <c:f>'[Legalita - Analisi soddisfazione 02.xlsx]Analisi'!$S$115</c:f>
              <c:strCache>
                <c:ptCount val="1"/>
                <c:pt idx="0">
                  <c:v>Lo riproporresti?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'[Legalita - Analisi soddisfazione 02.xlsx]Analisi'!$Q$116:$R$118</c:f>
              <c:multiLvlStrCache>
                <c:ptCount val="3"/>
                <c:lvl>
                  <c:pt idx="0">
                    <c:v> Cap. D. Fucci </c:v>
                  </c:pt>
                  <c:pt idx="1">
                    <c:v>L. Violante</c:v>
                  </c:pt>
                </c:lvl>
                <c:lvl>
                  <c:pt idx="0">
                    <c:v>Conferenza "Legalità finanziaria" </c:v>
                  </c:pt>
                  <c:pt idx="1">
                    <c:v>Incontro con il Presidente emerito della Cam. dei Deputati </c:v>
                  </c:pt>
                  <c:pt idx="2">
                    <c:v>Economia &amp; scuola </c:v>
                  </c:pt>
                </c:lvl>
              </c:multiLvlStrCache>
            </c:multiLvlStrRef>
          </c:cat>
          <c:val>
            <c:numRef>
              <c:f>'[Legalita - Analisi soddisfazione 02.xlsx]Analisi'!$S$116:$S$118</c:f>
              <c:numCache>
                <c:formatCode>0.00</c:formatCode>
                <c:ptCount val="3"/>
                <c:pt idx="0">
                  <c:v>1.4705882352941178</c:v>
                </c:pt>
                <c:pt idx="1">
                  <c:v>1</c:v>
                </c:pt>
                <c:pt idx="2">
                  <c:v>0.41666666666666669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61-4A11-BA20-10B700A6ACB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83697792"/>
        <c:axId val="183699328"/>
      </c:barChart>
      <c:scatterChart>
        <c:scatterStyle val="lineMarker"/>
        <c:varyColors val="0"/>
        <c:ser>
          <c:idx val="2"/>
          <c:order val="2"/>
          <c:tx>
            <c:strRef>
              <c:f>'[Legalita - Analisi soddisfazione 02.xlsx]Analisi'!$U$115</c:f>
              <c:strCache>
                <c:ptCount val="1"/>
                <c:pt idx="0">
                  <c:v>Num voti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6"/>
            <c:spPr>
              <a:solidFill>
                <a:schemeClr val="accent1">
                  <a:lumMod val="50000"/>
                  <a:alpha val="85000"/>
                </a:schemeClr>
              </a:solidFill>
              <a:ln>
                <a:noFill/>
              </a:ln>
              <a:effectLst/>
            </c:spPr>
          </c:marker>
          <c:dLbls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multiLvlStrRef>
              <c:f>'[Legalita - Analisi soddisfazione 02.xlsx]Analisi'!$Q$116:$R$118</c:f>
              <c:multiLvlStrCache>
                <c:ptCount val="3"/>
                <c:lvl>
                  <c:pt idx="0">
                    <c:v> Cap. D. Fucci </c:v>
                  </c:pt>
                  <c:pt idx="1">
                    <c:v>L. Violante</c:v>
                  </c:pt>
                </c:lvl>
                <c:lvl>
                  <c:pt idx="0">
                    <c:v>Conferenza "Legalità finanziaria" </c:v>
                  </c:pt>
                  <c:pt idx="1">
                    <c:v>Incontro con il Presidente emerito della Cam. dei Deputati </c:v>
                  </c:pt>
                  <c:pt idx="2">
                    <c:v>Economia &amp; scuola </c:v>
                  </c:pt>
                </c:lvl>
              </c:multiLvlStrCache>
            </c:multiLvlStrRef>
          </c:xVal>
          <c:yVal>
            <c:numRef>
              <c:f>'[Legalita - Analisi soddisfazione 02.xlsx]Analisi'!$U$116:$U$118</c:f>
              <c:numCache>
                <c:formatCode>General</c:formatCode>
                <c:ptCount val="3"/>
                <c:pt idx="0">
                  <c:v>12</c:v>
                </c:pt>
                <c:pt idx="1">
                  <c:v>6</c:v>
                </c:pt>
                <c:pt idx="2">
                  <c:v>17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5B61-4A11-BA20-10B700A6AC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7633320"/>
        <c:axId val="577632992"/>
      </c:scatterChart>
      <c:catAx>
        <c:axId val="183697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3699328"/>
        <c:crosses val="autoZero"/>
        <c:auto val="1"/>
        <c:lblAlgn val="ctr"/>
        <c:lblOffset val="100"/>
        <c:noMultiLvlLbl val="0"/>
      </c:catAx>
      <c:valAx>
        <c:axId val="183699328"/>
        <c:scaling>
          <c:orientation val="minMax"/>
          <c:max val="2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minorGridlines>
          <c:spPr>
            <a:ln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</a:ln>
            <a:effectLst/>
          </c:spPr>
        </c:minorGridlines>
        <c:numFmt formatCode="0.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3697792"/>
        <c:crosses val="autoZero"/>
        <c:crossBetween val="between"/>
        <c:majorUnit val="1"/>
        <c:minorUnit val="0.5"/>
      </c:valAx>
      <c:valAx>
        <c:axId val="5776329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77633320"/>
        <c:crosses val="max"/>
        <c:crossBetween val="midCat"/>
      </c:valAx>
      <c:valAx>
        <c:axId val="5776333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7763299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Gradimento classi 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'[Legalita - Analisi soddisfazione 02.xlsx]Analisi'!$I$132</c:f>
              <c:strCache>
                <c:ptCount val="1"/>
                <c:pt idx="0">
                  <c:v>Interessante?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'[Legalita - Analisi soddisfazione 02.xlsx]Analisi'!$A$133:$B$133</c:f>
              <c:strCache>
                <c:ptCount val="1"/>
                <c:pt idx="0">
                  <c:v>Conferenza su "Violenza sulle donne"</c:v>
                </c:pt>
              </c:strCache>
            </c:strRef>
          </c:cat>
          <c:val>
            <c:numRef>
              <c:f>'[Legalita - Analisi soddisfazione 02.xlsx]Analisi'!$I$133</c:f>
              <c:numCache>
                <c:formatCode>0.00</c:formatCode>
                <c:ptCount val="1"/>
                <c:pt idx="0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14-480A-BAFC-CF010917D1D0}"/>
            </c:ext>
          </c:extLst>
        </c:ser>
        <c:ser>
          <c:idx val="1"/>
          <c:order val="1"/>
          <c:tx>
            <c:strRef>
              <c:f>'[Legalita - Analisi soddisfazione 02.xlsx]Analisi'!$N$132</c:f>
              <c:strCache>
                <c:ptCount val="1"/>
                <c:pt idx="0">
                  <c:v>Lo riproporresti?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'[Legalita - Analisi soddisfazione 02.xlsx]Analisi'!$A$133:$B$133</c:f>
              <c:strCache>
                <c:ptCount val="1"/>
                <c:pt idx="0">
                  <c:v>Conferenza su "Violenza sulle donne"</c:v>
                </c:pt>
              </c:strCache>
            </c:strRef>
          </c:cat>
          <c:val>
            <c:numRef>
              <c:f>'[Legalita - Analisi soddisfazione 02.xlsx]Analisi'!$N$133</c:f>
              <c:numCache>
                <c:formatCode>0.00</c:formatCode>
                <c:ptCount val="1"/>
                <c:pt idx="0">
                  <c:v>1.4166666666666667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14-480A-BAFC-CF010917D1D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83697792"/>
        <c:axId val="183699328"/>
      </c:barChart>
      <c:scatterChart>
        <c:scatterStyle val="lineMarker"/>
        <c:varyColors val="0"/>
        <c:ser>
          <c:idx val="2"/>
          <c:order val="2"/>
          <c:tx>
            <c:strRef>
              <c:f>'[Legalita - Analisi soddisfazione 02.xlsx]Analisi'!$P$132</c:f>
              <c:strCache>
                <c:ptCount val="1"/>
                <c:pt idx="0">
                  <c:v>Num voti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6"/>
            <c:spPr>
              <a:solidFill>
                <a:schemeClr val="accent1">
                  <a:lumMod val="50000"/>
                  <a:alpha val="85000"/>
                </a:schemeClr>
              </a:solidFill>
              <a:ln>
                <a:noFill/>
              </a:ln>
              <a:effectLst/>
            </c:spPr>
          </c:marker>
          <c:dLbls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strRef>
              <c:f>'[Legalita - Analisi soddisfazione 02.xlsx]Analisi'!$A$133:$B$133</c:f>
              <c:strCache>
                <c:ptCount val="1"/>
                <c:pt idx="0">
                  <c:v>Conferenza su "Violenza sulle donne"</c:v>
                </c:pt>
              </c:strCache>
            </c:strRef>
          </c:xVal>
          <c:yVal>
            <c:numRef>
              <c:f>'[Legalita - Analisi soddisfazione 02.xlsx]Analisi'!$P$133</c:f>
              <c:numCache>
                <c:formatCode>General</c:formatCode>
                <c:ptCount val="1"/>
                <c:pt idx="0">
                  <c:v>24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E14-480A-BAFC-CF010917D1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7633320"/>
        <c:axId val="577632992"/>
      </c:scatterChart>
      <c:catAx>
        <c:axId val="183697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3699328"/>
        <c:crosses val="autoZero"/>
        <c:auto val="1"/>
        <c:lblAlgn val="ctr"/>
        <c:lblOffset val="100"/>
        <c:noMultiLvlLbl val="0"/>
      </c:catAx>
      <c:valAx>
        <c:axId val="183699328"/>
        <c:scaling>
          <c:orientation val="minMax"/>
          <c:max val="2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minorGridlines>
          <c:spPr>
            <a:ln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</a:ln>
            <a:effectLst/>
          </c:spPr>
        </c:minorGridlines>
        <c:numFmt formatCode="0.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3697792"/>
        <c:crosses val="autoZero"/>
        <c:crossBetween val="between"/>
        <c:majorUnit val="1"/>
        <c:minorUnit val="0.5"/>
      </c:valAx>
      <c:valAx>
        <c:axId val="5776329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77633320"/>
        <c:crosses val="max"/>
        <c:crossBetween val="midCat"/>
      </c:valAx>
      <c:valAx>
        <c:axId val="5776333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7763299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'[Legalita - Analisi soddisfazione 02.xlsx]Analisi'!$I$146</c:f>
              <c:strCache>
                <c:ptCount val="1"/>
                <c:pt idx="0">
                  <c:v>Interessante?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'[Legalita - Analisi soddisfazione 02.xlsx]Analisi'!$A$147:$B$149</c:f>
              <c:multiLvlStrCache>
                <c:ptCount val="3"/>
                <c:lvl>
                  <c:pt idx="1">
                    <c:v>don Fabio Fossati + educatrice + detenuto del Carcere di Bollate </c:v>
                  </c:pt>
                </c:lvl>
                <c:lvl>
                  <c:pt idx="0">
                    <c:v>Convegno Ufficio scolastico Regionale Lombardia</c:v>
                  </c:pt>
                  <c:pt idx="1">
                    <c:v>Conferenza "Rieducazione in carcere"</c:v>
                  </c:pt>
                  <c:pt idx="2">
                    <c:v>Udienza con i giudici Mancini, Cavallini, Sechi </c:v>
                  </c:pt>
                </c:lvl>
              </c:multiLvlStrCache>
            </c:multiLvlStrRef>
          </c:cat>
          <c:val>
            <c:numRef>
              <c:f>'[Legalita - Analisi soddisfazione 02.xlsx]Analisi'!$I$147:$I$149</c:f>
              <c:numCache>
                <c:formatCode>0.00</c:formatCode>
                <c:ptCount val="3"/>
                <c:pt idx="0">
                  <c:v>0.66129032258064513</c:v>
                </c:pt>
                <c:pt idx="1">
                  <c:v>1.4505494505494505</c:v>
                </c:pt>
                <c:pt idx="2">
                  <c:v>1.1283783783783783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27-41C5-8B9E-2C44F392AC68}"/>
            </c:ext>
          </c:extLst>
        </c:ser>
        <c:ser>
          <c:idx val="1"/>
          <c:order val="1"/>
          <c:tx>
            <c:strRef>
              <c:f>'[Legalita - Analisi soddisfazione 02.xlsx]Analisi'!$N$146</c:f>
              <c:strCache>
                <c:ptCount val="1"/>
                <c:pt idx="0">
                  <c:v>Lo riproporresti?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'[Legalita - Analisi soddisfazione 02.xlsx]Analisi'!$A$147:$B$149</c:f>
              <c:multiLvlStrCache>
                <c:ptCount val="3"/>
                <c:lvl>
                  <c:pt idx="1">
                    <c:v>don Fabio Fossati + educatrice + detenuto del Carcere di Bollate </c:v>
                  </c:pt>
                </c:lvl>
                <c:lvl>
                  <c:pt idx="0">
                    <c:v>Convegno Ufficio scolastico Regionale Lombardia</c:v>
                  </c:pt>
                  <c:pt idx="1">
                    <c:v>Conferenza "Rieducazione in carcere"</c:v>
                  </c:pt>
                  <c:pt idx="2">
                    <c:v>Udienza con i giudici Mancini, Cavallini, Sechi </c:v>
                  </c:pt>
                </c:lvl>
              </c:multiLvlStrCache>
            </c:multiLvlStrRef>
          </c:cat>
          <c:val>
            <c:numRef>
              <c:f>'[Legalita - Analisi soddisfazione 02.xlsx]Analisi'!$N$147:$N$149</c:f>
              <c:numCache>
                <c:formatCode>0.00</c:formatCode>
                <c:ptCount val="3"/>
                <c:pt idx="0">
                  <c:v>0.62295081967213117</c:v>
                </c:pt>
                <c:pt idx="1">
                  <c:v>1.4505494505494505</c:v>
                </c:pt>
                <c:pt idx="2">
                  <c:v>1.1360544217687074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727-41C5-8B9E-2C44F392AC6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83697792"/>
        <c:axId val="183699328"/>
      </c:barChart>
      <c:scatterChart>
        <c:scatterStyle val="lineMarker"/>
        <c:varyColors val="0"/>
        <c:ser>
          <c:idx val="2"/>
          <c:order val="2"/>
          <c:tx>
            <c:strRef>
              <c:f>'[Legalita - Analisi soddisfazione 02.xlsx]Analisi'!$P$146</c:f>
              <c:strCache>
                <c:ptCount val="1"/>
                <c:pt idx="0">
                  <c:v>Num voti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6"/>
            <c:spPr>
              <a:solidFill>
                <a:schemeClr val="accent1">
                  <a:lumMod val="50000"/>
                  <a:alpha val="85000"/>
                </a:schemeClr>
              </a:solidFill>
              <a:ln>
                <a:noFill/>
              </a:ln>
              <a:effectLst/>
            </c:spPr>
          </c:marker>
          <c:dLbls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multiLvlStrRef>
              <c:f>'[Legalita - Analisi soddisfazione 02.xlsx]Analisi'!$A$147:$B$149</c:f>
              <c:multiLvlStrCache>
                <c:ptCount val="3"/>
                <c:lvl>
                  <c:pt idx="1">
                    <c:v>don Fabio Fossati + educatrice + detenuto del Carcere di Bollate </c:v>
                  </c:pt>
                </c:lvl>
                <c:lvl>
                  <c:pt idx="0">
                    <c:v>Convegno Ufficio scolastico Regionale Lombardia</c:v>
                  </c:pt>
                  <c:pt idx="1">
                    <c:v>Conferenza "Rieducazione in carcere"</c:v>
                  </c:pt>
                  <c:pt idx="2">
                    <c:v>Udienza con i giudici Mancini, Cavallini, Sechi </c:v>
                  </c:pt>
                </c:lvl>
              </c:multiLvlStrCache>
            </c:multiLvlStrRef>
          </c:xVal>
          <c:yVal>
            <c:numRef>
              <c:f>'[Legalita - Analisi soddisfazione 02.xlsx]Analisi'!$P$147:$P$149</c:f>
              <c:numCache>
                <c:formatCode>General</c:formatCode>
                <c:ptCount val="3"/>
                <c:pt idx="0">
                  <c:v>124</c:v>
                </c:pt>
                <c:pt idx="1">
                  <c:v>182</c:v>
                </c:pt>
                <c:pt idx="2">
                  <c:v>148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3727-41C5-8B9E-2C44F392AC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7633320"/>
        <c:axId val="577632992"/>
      </c:scatterChart>
      <c:catAx>
        <c:axId val="183697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3699328"/>
        <c:crosses val="autoZero"/>
        <c:auto val="1"/>
        <c:lblAlgn val="ctr"/>
        <c:lblOffset val="100"/>
        <c:noMultiLvlLbl val="0"/>
      </c:catAx>
      <c:valAx>
        <c:axId val="183699328"/>
        <c:scaling>
          <c:orientation val="minMax"/>
          <c:max val="2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minorGridlines>
          <c:spPr>
            <a:ln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</a:ln>
            <a:effectLst/>
          </c:spPr>
        </c:minorGridlines>
        <c:numFmt formatCode="0.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3697792"/>
        <c:crosses val="autoZero"/>
        <c:crossBetween val="between"/>
        <c:majorUnit val="1"/>
        <c:minorUnit val="0.5"/>
      </c:valAx>
      <c:valAx>
        <c:axId val="5776329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77633320"/>
        <c:crosses val="max"/>
        <c:crossBetween val="midCat"/>
      </c:valAx>
      <c:valAx>
        <c:axId val="5776333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7763299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'[Legalita - Analisi soddisfazione 02.xlsx]Analisi'!$S$164</c:f>
              <c:strCache>
                <c:ptCount val="1"/>
                <c:pt idx="0">
                  <c:v>Lo riproporresti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'[Legalita - Analisi soddisfazione 02.xlsx]Analisi'!$P$165:$P$176</c:f>
              <c:strCache>
                <c:ptCount val="12"/>
                <c:pt idx="0">
                  <c:v>Conferenza "Migrazioni, cittadinanza, integrazione" </c:v>
                </c:pt>
                <c:pt idx="1">
                  <c:v>Conferenza "Prevenzione e contrasto al cyberbullismo"</c:v>
                </c:pt>
                <c:pt idx="2">
                  <c:v>Profughi siriani e diritti umani </c:v>
                </c:pt>
                <c:pt idx="3">
                  <c:v>Presentazione del volume “Esilio dalla Siria” </c:v>
                </c:pt>
                <c:pt idx="4">
                  <c:v>Conferenza "Introduzione al processo" </c:v>
                </c:pt>
                <c:pt idx="5">
                  <c:v>Giustizia, legge, cittadinanza attiva </c:v>
                </c:pt>
                <c:pt idx="6">
                  <c:v>Conferenza sulla legalità </c:v>
                </c:pt>
                <c:pt idx="7">
                  <c:v>Conferenza Adolescenza e Norme</c:v>
                </c:pt>
                <c:pt idx="8">
                  <c:v>Conferenza "La mafia siamo noi" </c:v>
                </c:pt>
                <c:pt idx="9">
                  <c:v>Economia &amp; scuola </c:v>
                </c:pt>
                <c:pt idx="10">
                  <c:v>Conferenza sul Diritto Romano</c:v>
                </c:pt>
                <c:pt idx="11">
                  <c:v>Conferenza "Tutela dell'ambiente"</c:v>
                </c:pt>
              </c:strCache>
            </c:strRef>
          </c:cat>
          <c:val>
            <c:numRef>
              <c:f>'[Legalita - Analisi soddisfazione 02.xlsx]Analisi'!$S$165:$S$176</c:f>
              <c:numCache>
                <c:formatCode>0.00</c:formatCode>
                <c:ptCount val="12"/>
                <c:pt idx="0">
                  <c:v>1.3088235294117647</c:v>
                </c:pt>
                <c:pt idx="1">
                  <c:v>1.2729893554109994</c:v>
                </c:pt>
                <c:pt idx="2">
                  <c:v>1.25</c:v>
                </c:pt>
                <c:pt idx="3">
                  <c:v>1.2207792207792207</c:v>
                </c:pt>
                <c:pt idx="4">
                  <c:v>1.1777777777777778</c:v>
                </c:pt>
                <c:pt idx="5">
                  <c:v>1.0421052631578946</c:v>
                </c:pt>
                <c:pt idx="6">
                  <c:v>0.875</c:v>
                </c:pt>
                <c:pt idx="7">
                  <c:v>0.83376623376623382</c:v>
                </c:pt>
                <c:pt idx="8">
                  <c:v>0.82926829268292679</c:v>
                </c:pt>
                <c:pt idx="9">
                  <c:v>0.69780701754385965</c:v>
                </c:pt>
                <c:pt idx="10">
                  <c:v>0.59519230769230769</c:v>
                </c:pt>
                <c:pt idx="11">
                  <c:v>0.48958333333333331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E6-4CE4-84F1-3B2F6FD5C8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2656256"/>
        <c:axId val="82671104"/>
      </c:barChart>
      <c:scatterChart>
        <c:scatterStyle val="lineMarker"/>
        <c:varyColors val="0"/>
        <c:ser>
          <c:idx val="1"/>
          <c:order val="1"/>
          <c:tx>
            <c:strRef>
              <c:f>'[Legalita - Analisi soddisfazione 02.xlsx]Analisi'!$Q$164</c:f>
              <c:strCache>
                <c:ptCount val="1"/>
                <c:pt idx="0">
                  <c:v>N. voti</c:v>
                </c:pt>
              </c:strCache>
            </c:strRef>
          </c:tx>
          <c:spPr>
            <a:ln>
              <a:noFill/>
            </a:ln>
            <a:effectLst>
              <a:outerShdw blurRad="88900" dist="38100" dir="5040000" rotWithShape="0">
                <a:srgbClr val="000000">
                  <a:alpha val="60000"/>
                </a:srgbClr>
              </a:outerShdw>
            </a:effectLst>
          </c:spPr>
          <c:marker>
            <c:symbol val="diamond"/>
            <c:size val="11"/>
            <c:spPr>
              <a:gradFill rotWithShape="1">
                <a:gsLst>
                  <a:gs pos="0">
                    <a:schemeClr val="accent3">
                      <a:tint val="98000"/>
                      <a:lumMod val="110000"/>
                    </a:schemeClr>
                  </a:gs>
                  <a:gs pos="84000">
                    <a:schemeClr val="accent3">
                      <a:shade val="90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88900" dist="38100" dir="5040000" rotWithShape="0">
                  <a:srgbClr val="000000">
                    <a:alpha val="6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>
                  <a:rot lat="0" lon="0" rev="1200000"/>
                </a:lightRig>
              </a:scene3d>
              <a:sp3d>
                <a:bevelT w="38100" h="50800"/>
              </a:sp3d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yVal>
            <c:numRef>
              <c:f>'[Legalita - Analisi soddisfazione 02.xlsx]Analisi'!$Q$165:$Q$176</c:f>
              <c:numCache>
                <c:formatCode>General</c:formatCode>
                <c:ptCount val="12"/>
                <c:pt idx="0">
                  <c:v>135</c:v>
                </c:pt>
                <c:pt idx="1">
                  <c:v>167</c:v>
                </c:pt>
                <c:pt idx="2">
                  <c:v>132</c:v>
                </c:pt>
                <c:pt idx="3">
                  <c:v>155</c:v>
                </c:pt>
                <c:pt idx="4">
                  <c:v>90</c:v>
                </c:pt>
                <c:pt idx="5">
                  <c:v>95</c:v>
                </c:pt>
                <c:pt idx="6">
                  <c:v>64</c:v>
                </c:pt>
                <c:pt idx="7">
                  <c:v>78</c:v>
                </c:pt>
                <c:pt idx="8">
                  <c:v>82</c:v>
                </c:pt>
                <c:pt idx="9">
                  <c:v>107</c:v>
                </c:pt>
                <c:pt idx="10">
                  <c:v>99</c:v>
                </c:pt>
                <c:pt idx="11">
                  <c:v>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02E6-4CE4-84F1-3B2F6FD5C8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2987264"/>
        <c:axId val="82735872"/>
      </c:scatterChart>
      <c:catAx>
        <c:axId val="82656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2671104"/>
        <c:crosses val="autoZero"/>
        <c:auto val="1"/>
        <c:lblAlgn val="ctr"/>
        <c:lblOffset val="100"/>
        <c:noMultiLvlLbl val="0"/>
      </c:catAx>
      <c:valAx>
        <c:axId val="82671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2656256"/>
        <c:crosses val="autoZero"/>
        <c:crossBetween val="between"/>
      </c:valAx>
      <c:valAx>
        <c:axId val="8273587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2987264"/>
        <c:crosses val="max"/>
        <c:crossBetween val="midCat"/>
      </c:valAx>
      <c:valAx>
        <c:axId val="82987264"/>
        <c:scaling>
          <c:orientation val="minMax"/>
        </c:scaling>
        <c:delete val="1"/>
        <c:axPos val="b"/>
        <c:majorTickMark val="out"/>
        <c:minorTickMark val="none"/>
        <c:tickLblPos val="nextTo"/>
        <c:crossAx val="8273587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'[Legalita - Analisi soddisfazione 02.xlsx]Analisi'!$B$211:$F$211</c:f>
              <c:strCache>
                <c:ptCount val="5"/>
                <c:pt idx="0">
                  <c:v>Carcere</c:v>
                </c:pt>
                <c:pt idx="1">
                  <c:v>Sistema giudiziario</c:v>
                </c:pt>
                <c:pt idx="2">
                  <c:v>Criminalità organizzata</c:v>
                </c:pt>
                <c:pt idx="3">
                  <c:v>Relazioni internazionali</c:v>
                </c:pt>
                <c:pt idx="4">
                  <c:v>Bullismo</c:v>
                </c:pt>
              </c:strCache>
            </c:strRef>
          </c:cat>
          <c:val>
            <c:numRef>
              <c:f>'[Legalita - Analisi soddisfazione 02.xlsx]Analisi'!$B$212:$F$212</c:f>
              <c:numCache>
                <c:formatCode>General</c:formatCode>
                <c:ptCount val="5"/>
                <c:pt idx="0">
                  <c:v>16</c:v>
                </c:pt>
                <c:pt idx="1">
                  <c:v>16</c:v>
                </c:pt>
                <c:pt idx="2">
                  <c:v>14</c:v>
                </c:pt>
                <c:pt idx="3">
                  <c:v>7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24-4E41-A7A4-372603648D9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83844864"/>
        <c:axId val="183847552"/>
      </c:barChart>
      <c:catAx>
        <c:axId val="183844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3847552"/>
        <c:crosses val="autoZero"/>
        <c:auto val="1"/>
        <c:lblAlgn val="ctr"/>
        <c:lblOffset val="100"/>
        <c:noMultiLvlLbl val="0"/>
      </c:catAx>
      <c:valAx>
        <c:axId val="183847552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/>
                  <a:t>Num. Voti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crossAx val="183844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AA04AF-6F71-4024-B690-534B752C631F}" type="datetimeFigureOut">
              <a:rPr lang="it-IT" smtClean="0"/>
              <a:t>04/06/2018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935C8-DC32-4422-813E-98C9E584B13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6399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/>
              <a:t>Un sentito grazie alla dirigenza che ha sostenuto questa attività, al professor Mondani che l’ha coordinata con grande impegno, grande costanza e generosità e a tutti i colleghi e studenti che hanno partecipato con interesse ed entusiasmo. Sostenere l’attività sulla legalità significa garantire un futuro al paese. Dimenticarsi della legalità sarebbe come abdicare al nostro diritto di cittadinanza.</a:t>
            </a:r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935C8-DC32-4422-813E-98C9E584B13E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33204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Il tema dell’immigrazione ha toccato gli studenti. </a:t>
            </a:r>
          </a:p>
          <a:p>
            <a:r>
              <a:rPr lang="it-IT" dirty="0"/>
              <a:t>Tra le prime 4 attività, 3 riguardano le migrazioni.</a:t>
            </a:r>
          </a:p>
          <a:p>
            <a:r>
              <a:rPr lang="it-IT" dirty="0"/>
              <a:t>Al secondo posto c’è l’attività sul bullismo.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935C8-DC32-4422-813E-98C9E584B13E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36885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Su 450 studenti che hanno risposto al questionario non sono molti quelli che hanno espresso un parere su questo argomento. Questo è un indicatore che si può fare qualcosa per sensibilizzare ulteriormente gli studenti. I ragazzi più interessati, in ogni caso, hanno espresso le seguenti valutazioni:</a:t>
            </a:r>
          </a:p>
          <a:p>
            <a:r>
              <a:rPr lang="it-IT" dirty="0"/>
              <a:t>L’incontro con Don Fabio Fossati e con il carcerato ha colpito gli studenti i quali vorrebbero approfondire il discorso che è nato.</a:t>
            </a:r>
          </a:p>
          <a:p>
            <a:r>
              <a:rPr lang="it-IT" dirty="0"/>
              <a:t>Il contatto con le aule di giustizia ha interessato gli studenti che chiedono, pertanto, degli approfondimenti.</a:t>
            </a:r>
          </a:p>
          <a:p>
            <a:r>
              <a:rPr lang="it-IT" dirty="0"/>
              <a:t>Un altro argomento che ha colpito gli studenti è stata la criminalità organizzata.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935C8-DC32-4422-813E-98C9E584B13E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5699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935C8-DC32-4422-813E-98C9E584B13E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22442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21 attività: conferenze, film, laboratori, convegni, incontri con autori…</a:t>
            </a:r>
          </a:p>
          <a:p>
            <a:r>
              <a:rPr lang="it-IT" dirty="0"/>
              <a:t>Il presidente Luciano Violante, gli scrittori Sveva </a:t>
            </a:r>
            <a:r>
              <a:rPr lang="it-IT" dirty="0" err="1"/>
              <a:t>Magaraggia</a:t>
            </a:r>
            <a:r>
              <a:rPr lang="it-IT" dirty="0"/>
              <a:t>, Sandro de </a:t>
            </a:r>
            <a:r>
              <a:rPr lang="it-IT" dirty="0" err="1"/>
              <a:t>Riccardis</a:t>
            </a:r>
            <a:r>
              <a:rPr lang="it-IT" dirty="0"/>
              <a:t>, </a:t>
            </a:r>
            <a:r>
              <a:rPr lang="it-IT" dirty="0" err="1"/>
              <a:t>Shady</a:t>
            </a:r>
            <a:r>
              <a:rPr lang="it-IT" dirty="0"/>
              <a:t> </a:t>
            </a:r>
            <a:r>
              <a:rPr lang="it-IT" dirty="0" err="1"/>
              <a:t>Hamadi</a:t>
            </a:r>
            <a:r>
              <a:rPr lang="it-IT" dirty="0"/>
              <a:t>, l’attivista Marzio </a:t>
            </a:r>
            <a:r>
              <a:rPr lang="it-IT" dirty="0" err="1"/>
              <a:t>Marzorati</a:t>
            </a:r>
            <a:r>
              <a:rPr lang="it-IT" dirty="0"/>
              <a:t>, il capitano della guardia di finanza Domenico Fucci, il maresciallo capo Ferdinando </a:t>
            </a:r>
            <a:r>
              <a:rPr lang="it-IT" dirty="0" err="1"/>
              <a:t>Ditaranto</a:t>
            </a:r>
            <a:endParaRPr lang="it-IT" dirty="0"/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935C8-DC32-4422-813E-98C9E584B13E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927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Le classi prime, seconde e terze hanno risposto discretamente, mentre le quarte e le quinte hanno risposto poco.</a:t>
            </a:r>
          </a:p>
          <a:p>
            <a:r>
              <a:rPr lang="it-IT" dirty="0"/>
              <a:t>Quasi il 60% degli</a:t>
            </a:r>
            <a:r>
              <a:rPr lang="it-IT" baseline="0" dirty="0"/>
              <a:t> studenti non ha risposto. I referenti della legalità potrebbero sensibilizzarli ulteriormente ad una partecipazione attiva.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935C8-DC32-4422-813E-98C9E584B13E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83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Le attività più gradite dipendono forse dalla capacità di coinvolgimento degli oratori.</a:t>
            </a:r>
          </a:p>
          <a:p>
            <a:r>
              <a:rPr lang="it-IT" dirty="0"/>
              <a:t>L’argomento Cyberbullismo, tuttavia, è un punto di interesse per gli studenti di questa età.</a:t>
            </a:r>
          </a:p>
          <a:p>
            <a:endParaRPr lang="it-IT" dirty="0"/>
          </a:p>
          <a:p>
            <a:r>
              <a:rPr lang="it-IT" dirty="0"/>
              <a:t>Ai ragazzi sono state poste due domande, hai trovato interessante l’argomento, Lo riproporresti. I risultati sono ordinati in ordine decrescente per la seconda domanda. A sinistra si trova la conferenza che i ragazzi riproporrebbero più volentieri.</a:t>
            </a:r>
          </a:p>
          <a:p>
            <a:r>
              <a:rPr lang="it-IT" dirty="0"/>
              <a:t>La scala di valori possibili va dal 2 (Decisamente SI) al -2 (Decisamente NO). I valori medi di queste rilevazioni sono tutti positivi.</a:t>
            </a:r>
          </a:p>
          <a:p>
            <a:endParaRPr lang="it-IT" dirty="0"/>
          </a:p>
          <a:p>
            <a:r>
              <a:rPr lang="it-IT" dirty="0"/>
              <a:t>La visione del film «La nostra terra» ha suscitato poco entusiasmo. Paradossalmente questo è un segnale positivo, I ragazzi vogliono essere coinvolti in prima persona, vogliono vedere persone vive che si interessano al problema e ne parlano, non vogliono restare spettatori passivi della realtà, per quanto interessante possa essere.</a:t>
            </a:r>
          </a:p>
          <a:p>
            <a:r>
              <a:rPr lang="it-IT" dirty="0"/>
              <a:t>Il maresciallo </a:t>
            </a:r>
            <a:r>
              <a:rPr lang="it-IT" dirty="0" err="1"/>
              <a:t>Ditaranto</a:t>
            </a:r>
            <a:r>
              <a:rPr lang="it-IT" dirty="0"/>
              <a:t> che ha parlato con i ragazzi di problemi relativi alla loro età ha suscitato un grande interesse e desiderio di rincontrarlo.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935C8-DC32-4422-813E-98C9E584B13E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91873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Sia nelle</a:t>
            </a:r>
            <a:r>
              <a:rPr lang="it-IT" baseline="0" dirty="0"/>
              <a:t> prime che nelle seconde la prevenzione al </a:t>
            </a:r>
            <a:r>
              <a:rPr lang="it-IT" baseline="0" dirty="0" err="1"/>
              <a:t>cyberbullismo</a:t>
            </a:r>
            <a:r>
              <a:rPr lang="it-IT" baseline="0" dirty="0"/>
              <a:t> è al primo posto. Gli studenti sono sensibili a questo tema.</a:t>
            </a:r>
          </a:p>
          <a:p>
            <a:r>
              <a:rPr lang="it-IT" baseline="0" dirty="0"/>
              <a:t>Ai primi due posti si collocano le attività che parlano direttamente dei problemi specifici dell’età.</a:t>
            </a:r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935C8-DC32-4422-813E-98C9E584B13E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91873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Il tema dei migranti</a:t>
            </a:r>
            <a:r>
              <a:rPr lang="it-IT" baseline="0" dirty="0"/>
              <a:t> ha interessato le classi terze.</a:t>
            </a:r>
          </a:p>
          <a:p>
            <a:r>
              <a:rPr lang="it-IT" baseline="0" dirty="0"/>
              <a:t>Tutte le iniziative hanno suscitato interesse ma con una leggera preferenza sul tema dei migranti rispetto al tema dell’ordinamento giuridico.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935C8-DC32-4422-813E-98C9E584B13E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91873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L’incontro con il capitano della guardia di finanza ha ottenuto un ottimo risultato. Questo potrebbe essere dovuto alla buona capacità di coinvolgimento del capitano Fucci.</a:t>
            </a:r>
          </a:p>
          <a:p>
            <a:r>
              <a:rPr lang="it-IT" dirty="0"/>
              <a:t>Ottimo risultato anche per la conferenza «Violenza sulle donne».</a:t>
            </a:r>
          </a:p>
          <a:p>
            <a:r>
              <a:rPr lang="it-IT" dirty="0"/>
              <a:t>Il problema di questi risultati è che la loro valenza statistica è bassa (intorno alle 20 persone).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935C8-DC32-4422-813E-98C9E584B13E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7753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L’incontro con Don Fabio è stato molto apprezzato. Probabilmente il contatto con la «realtà» ha aperto gli occhi agli studenti.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935C8-DC32-4422-813E-98C9E584B13E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4016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1169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8110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6803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7729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9094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1595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9059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3250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4915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1773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1359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90331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1.jpg"/><Relationship Id="rId9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813B4A-9939-4EF3-BBA5-1B785AAEB3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Legalità – 2017/18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0BA383D-CAAA-49F6-AAA9-8482D02823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Analisi dei questionari di soddisfazione</a:t>
            </a:r>
          </a:p>
        </p:txBody>
      </p:sp>
    </p:spTree>
    <p:extLst>
      <p:ext uri="{BB962C8B-B14F-4D97-AF65-F5344CB8AC3E}">
        <p14:creationId xmlns:p14="http://schemas.microsoft.com/office/powerpoint/2010/main" val="31112091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AD61C0E-FDDC-41B8-BC3A-B182CBF1E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GIUDIZIO GLOBALE</a:t>
            </a:r>
          </a:p>
        </p:txBody>
      </p:sp>
      <p:graphicFrame>
        <p:nvGraphicFramePr>
          <p:cNvPr id="6" name="Chart 3">
            <a:extLst>
              <a:ext uri="{FF2B5EF4-FFF2-40B4-BE49-F238E27FC236}">
                <a16:creationId xmlns:a16="http://schemas.microsoft.com/office/drawing/2014/main" id="{2E24AB42-99CD-4CF7-82AC-7620E5424E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7216925"/>
              </p:ext>
            </p:extLst>
          </p:nvPr>
        </p:nvGraphicFramePr>
        <p:xfrm>
          <a:off x="581025" y="2227262"/>
          <a:ext cx="7989888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DC782F65-3DCD-4703-AD42-4737EA8050ED}"/>
              </a:ext>
            </a:extLst>
          </p:cNvPr>
          <p:cNvSpPr/>
          <p:nvPr/>
        </p:nvSpPr>
        <p:spPr>
          <a:xfrm>
            <a:off x="3785976" y="1334427"/>
            <a:ext cx="2144110" cy="1315296"/>
          </a:xfrm>
          <a:prstGeom prst="wedgeEllipseCallout">
            <a:avLst>
              <a:gd name="adj1" fmla="val -157546"/>
              <a:gd name="adj2" fmla="val 148654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Attività da riproporre: Immigrazione</a:t>
            </a:r>
          </a:p>
        </p:txBody>
      </p:sp>
    </p:spTree>
    <p:extLst>
      <p:ext uri="{BB962C8B-B14F-4D97-AF65-F5344CB8AC3E}">
        <p14:creationId xmlns:p14="http://schemas.microsoft.com/office/powerpoint/2010/main" val="7753908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4D9B9-5562-4B09-85C0-11E4FA53C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Quali argomenti approfondireste?</a:t>
            </a:r>
          </a:p>
        </p:txBody>
      </p:sp>
      <p:graphicFrame>
        <p:nvGraphicFramePr>
          <p:cNvPr id="7" name="Grafico 10">
            <a:extLst>
              <a:ext uri="{FF2B5EF4-FFF2-40B4-BE49-F238E27FC236}">
                <a16:creationId xmlns:a16="http://schemas.microsoft.com/office/drawing/2014/main" id="{906F7279-76FE-4E2E-BE37-04F72405D9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6278534"/>
              </p:ext>
            </p:extLst>
          </p:nvPr>
        </p:nvGraphicFramePr>
        <p:xfrm>
          <a:off x="581025" y="2227263"/>
          <a:ext cx="7989888" cy="363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199357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B42C9-931D-44CD-882B-99F479A91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Grazie per l’attenzione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4F681D-BD2E-42E7-A490-EA1E587FA1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3652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195DA17-A025-40E7-8226-FD314E7045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9038" y="3279601"/>
            <a:ext cx="1215000" cy="16200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B0813B4A-9939-4EF3-BBA5-1B785AAEB3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4400" dirty="0"/>
              <a:t>Legalità – 2017/18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0BA383D-CAAA-49F6-AAA9-8482D02823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000" dirty="0"/>
              <a:t>Analisi dei questionari di soddisfazione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ACB0C6-A6E8-4EE6-80C1-249485E0D31D}"/>
              </a:ext>
            </a:extLst>
          </p:cNvPr>
          <p:cNvPicPr>
            <a:picLocks/>
          </p:cNvPicPr>
          <p:nvPr/>
        </p:nvPicPr>
        <p:blipFill rotWithShape="1">
          <a:blip r:embed="rId4"/>
          <a:srcRect l="12500" r="12500"/>
          <a:stretch/>
        </p:blipFill>
        <p:spPr>
          <a:xfrm>
            <a:off x="6451593" y="4636209"/>
            <a:ext cx="1215000" cy="16200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68C9BC8-B11B-4F7F-ACE4-54A2D71A3C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9745" y="3133459"/>
            <a:ext cx="1214069" cy="16200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881D633-64BB-4265-8424-4E4B69A81C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3526214" y="4010394"/>
            <a:ext cx="1212964" cy="16200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8E735A3-CB32-43B5-A59D-0F905F09DB6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H="1">
            <a:off x="5375875" y="3429000"/>
            <a:ext cx="1213846" cy="16200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A1DC9F4-25A0-437B-8549-32DC30534956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2444" r="12556"/>
          <a:stretch/>
        </p:blipFill>
        <p:spPr>
          <a:xfrm>
            <a:off x="1722300" y="4483500"/>
            <a:ext cx="1215000" cy="16200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Immagine 3">
            <a:extLst>
              <a:ext uri="{FF2B5EF4-FFF2-40B4-BE49-F238E27FC236}">
                <a16:creationId xmlns:a16="http://schemas.microsoft.com/office/drawing/2014/main" id="{0D8F4891-405A-4C30-BC70-445183D9E87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594" y="3190288"/>
            <a:ext cx="1230901" cy="16200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Immagine 4">
            <a:extLst>
              <a:ext uri="{FF2B5EF4-FFF2-40B4-BE49-F238E27FC236}">
                <a16:creationId xmlns:a16="http://schemas.microsoft.com/office/drawing/2014/main" id="{372E922B-DD10-4491-AD50-6037CE47941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775" y="4703653"/>
            <a:ext cx="1212923" cy="16200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73731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66275DE-A19F-466C-894C-2F55C78F3E02}"/>
              </a:ext>
            </a:extLst>
          </p:cNvPr>
          <p:cNvPicPr>
            <a:picLocks/>
          </p:cNvPicPr>
          <p:nvPr/>
        </p:nvPicPr>
        <p:blipFill rotWithShape="1">
          <a:blip r:embed="rId3"/>
          <a:srcRect l="12500" r="12500"/>
          <a:stretch/>
        </p:blipFill>
        <p:spPr>
          <a:xfrm>
            <a:off x="7800194" y="5101848"/>
            <a:ext cx="1215000" cy="1620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6DBBC64-0C0B-4CAB-8350-916FF185D8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7689" y="2512697"/>
            <a:ext cx="1215000" cy="1620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2E1AED7-9174-4940-8167-1DAA0D59F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Attività svolte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62CAF-F24C-423B-9B51-ABA01F5E0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21 attività diverse</a:t>
            </a:r>
          </a:p>
          <a:p>
            <a:r>
              <a:rPr lang="it-IT" sz="2400" dirty="0"/>
              <a:t>26 giornate interessate</a:t>
            </a:r>
          </a:p>
          <a:p>
            <a:r>
              <a:rPr lang="it-IT" sz="2400" dirty="0"/>
              <a:t>15 esponenti di primo piano</a:t>
            </a:r>
          </a:p>
          <a:p>
            <a:r>
              <a:rPr lang="it-IT" sz="2400" dirty="0"/>
              <a:t>1097 alunni (84% della scuola)</a:t>
            </a:r>
          </a:p>
          <a:p>
            <a:r>
              <a:rPr lang="it-IT" sz="2400" dirty="0"/>
              <a:t>45 classi coinvolte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E42E6B-0234-4D65-A46C-B3A02DE6FE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5051" y="3772009"/>
            <a:ext cx="1214069" cy="1620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4BC49FE-526B-41DB-8506-9C16CE76B6B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4715835" y="5147084"/>
            <a:ext cx="1212964" cy="1620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C3A44A4-1396-4A63-90AC-8C5D61D44F1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H="1">
            <a:off x="6933066" y="3894472"/>
            <a:ext cx="1213846" cy="1620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AF81C8B-984B-4C08-B45A-3303B11FB283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2444" r="12556"/>
          <a:stretch/>
        </p:blipFill>
        <p:spPr>
          <a:xfrm>
            <a:off x="6232620" y="2396934"/>
            <a:ext cx="1215000" cy="1620000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898" y="2274472"/>
            <a:ext cx="1230901" cy="162000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697" y="5147084"/>
            <a:ext cx="1212923" cy="16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7747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000"/>
                            </p:stCondLst>
                            <p:childTnLst>
                              <p:par>
                                <p:cTn id="6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CF11B15-57BF-4B31-84EC-01D1BFC86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Partecipazione al questionario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5D057E-5A7B-4460-B0EF-89BA5C5FBE1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/>
              <a:t>456 studenti hanno risposto al questionario.</a:t>
            </a:r>
          </a:p>
          <a:p>
            <a:r>
              <a:rPr lang="it-IT" dirty="0"/>
              <a:t>Si tratta del 42% delle persone coinvolte.</a:t>
            </a:r>
          </a:p>
          <a:p>
            <a:r>
              <a:rPr lang="it-IT" dirty="0"/>
              <a:t>Hanno risposto soprattutto gli studenti dei primi 3 anni – con una prevalenza delle terze – (sono stati quelli più coinvolti dalle attività).</a:t>
            </a:r>
          </a:p>
        </p:txBody>
      </p:sp>
      <p:graphicFrame>
        <p:nvGraphicFramePr>
          <p:cNvPr id="6" name="Chart 2">
            <a:extLst>
              <a:ext uri="{FF2B5EF4-FFF2-40B4-BE49-F238E27FC236}">
                <a16:creationId xmlns:a16="http://schemas.microsoft.com/office/drawing/2014/main" id="{C99F2A20-0468-4558-AC8C-B9CDCE1D9B9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29054321"/>
              </p:ext>
            </p:extLst>
          </p:nvPr>
        </p:nvGraphicFramePr>
        <p:xfrm>
          <a:off x="4664075" y="2227263"/>
          <a:ext cx="3906838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997413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3FD48-9834-4B26-81FB-9E5DD2DA2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Gradimento classi prime</a:t>
            </a:r>
          </a:p>
        </p:txBody>
      </p:sp>
      <p:graphicFrame>
        <p:nvGraphicFramePr>
          <p:cNvPr id="6" name="Grafico 7">
            <a:extLst>
              <a:ext uri="{FF2B5EF4-FFF2-40B4-BE49-F238E27FC236}">
                <a16:creationId xmlns:a16="http://schemas.microsoft.com/office/drawing/2014/main" id="{2D52DD46-E56B-48B8-BC72-41D7CFA2F9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608545"/>
              </p:ext>
            </p:extLst>
          </p:nvPr>
        </p:nvGraphicFramePr>
        <p:xfrm>
          <a:off x="581025" y="2227263"/>
          <a:ext cx="7989888" cy="363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peech Bubble: Oval 2">
            <a:extLst>
              <a:ext uri="{FF2B5EF4-FFF2-40B4-BE49-F238E27FC236}">
                <a16:creationId xmlns:a16="http://schemas.microsoft.com/office/drawing/2014/main" id="{755E4FFB-36F0-4251-9602-B91DE8C65C3D}"/>
              </a:ext>
            </a:extLst>
          </p:cNvPr>
          <p:cNvSpPr/>
          <p:nvPr/>
        </p:nvSpPr>
        <p:spPr>
          <a:xfrm>
            <a:off x="3555331" y="2044882"/>
            <a:ext cx="2538663" cy="1083329"/>
          </a:xfrm>
          <a:prstGeom prst="wedgeEllipseCallout">
            <a:avLst>
              <a:gd name="adj1" fmla="val -77231"/>
              <a:gd name="adj2" fmla="val 7471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Riproporremmo il cyberbullismo</a:t>
            </a:r>
          </a:p>
        </p:txBody>
      </p:sp>
    </p:spTree>
    <p:extLst>
      <p:ext uri="{BB962C8B-B14F-4D97-AF65-F5344CB8AC3E}">
        <p14:creationId xmlns:p14="http://schemas.microsoft.com/office/powerpoint/2010/main" val="2710592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3FD48-9834-4B26-81FB-9E5DD2DA2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Gradimento classi seconde</a:t>
            </a:r>
          </a:p>
        </p:txBody>
      </p:sp>
      <p:graphicFrame>
        <p:nvGraphicFramePr>
          <p:cNvPr id="6" name="Grafico 7">
            <a:extLst>
              <a:ext uri="{FF2B5EF4-FFF2-40B4-BE49-F238E27FC236}">
                <a16:creationId xmlns:a16="http://schemas.microsoft.com/office/drawing/2014/main" id="{5A806611-78AE-40AE-A497-939C328D76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8472753"/>
              </p:ext>
            </p:extLst>
          </p:nvPr>
        </p:nvGraphicFramePr>
        <p:xfrm>
          <a:off x="581025" y="2227263"/>
          <a:ext cx="7989888" cy="363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FA9C959A-AAF5-45CC-952C-1956CD4010C0}"/>
              </a:ext>
            </a:extLst>
          </p:cNvPr>
          <p:cNvSpPr/>
          <p:nvPr/>
        </p:nvSpPr>
        <p:spPr>
          <a:xfrm>
            <a:off x="2177715" y="1975340"/>
            <a:ext cx="2538663" cy="1083329"/>
          </a:xfrm>
          <a:prstGeom prst="wedgeEllipseCallout">
            <a:avLst>
              <a:gd name="adj1" fmla="val -54956"/>
              <a:gd name="adj2" fmla="val 5694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Anche noi il cyberbullismo</a:t>
            </a:r>
          </a:p>
        </p:txBody>
      </p:sp>
    </p:spTree>
    <p:extLst>
      <p:ext uri="{BB962C8B-B14F-4D97-AF65-F5344CB8AC3E}">
        <p14:creationId xmlns:p14="http://schemas.microsoft.com/office/powerpoint/2010/main" val="954798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3FD48-9834-4B26-81FB-9E5DD2DA2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Gradimento classi terze</a:t>
            </a:r>
          </a:p>
        </p:txBody>
      </p:sp>
      <p:graphicFrame>
        <p:nvGraphicFramePr>
          <p:cNvPr id="7" name="Grafico 7">
            <a:extLst>
              <a:ext uri="{FF2B5EF4-FFF2-40B4-BE49-F238E27FC236}">
                <a16:creationId xmlns:a16="http://schemas.microsoft.com/office/drawing/2014/main" id="{6589FC56-D5CE-44CF-9234-A9F043666B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5480583"/>
              </p:ext>
            </p:extLst>
          </p:nvPr>
        </p:nvGraphicFramePr>
        <p:xfrm>
          <a:off x="581025" y="2227263"/>
          <a:ext cx="7989888" cy="363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F89CCD26-67E1-4726-8829-13ED21FEC4F1}"/>
              </a:ext>
            </a:extLst>
          </p:cNvPr>
          <p:cNvSpPr/>
          <p:nvPr/>
        </p:nvSpPr>
        <p:spPr>
          <a:xfrm>
            <a:off x="1997240" y="1685598"/>
            <a:ext cx="2971800" cy="1083329"/>
          </a:xfrm>
          <a:prstGeom prst="wedgeEllipseCallout">
            <a:avLst>
              <a:gd name="adj1" fmla="val -48302"/>
              <a:gd name="adj2" fmla="val 7027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Noi riproporremmo il tema dei migranti</a:t>
            </a:r>
          </a:p>
        </p:txBody>
      </p:sp>
    </p:spTree>
    <p:extLst>
      <p:ext uri="{BB962C8B-B14F-4D97-AF65-F5344CB8AC3E}">
        <p14:creationId xmlns:p14="http://schemas.microsoft.com/office/powerpoint/2010/main" val="25951389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3FD48-9834-4B26-81FB-9E5DD2DA2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Gradimento classi quarte e quinte</a:t>
            </a:r>
          </a:p>
        </p:txBody>
      </p:sp>
      <p:graphicFrame>
        <p:nvGraphicFramePr>
          <p:cNvPr id="6" name="Grafico 7">
            <a:extLst>
              <a:ext uri="{FF2B5EF4-FFF2-40B4-BE49-F238E27FC236}">
                <a16:creationId xmlns:a16="http://schemas.microsoft.com/office/drawing/2014/main" id="{3D1AB179-A26F-4434-B3AB-FF4531A93899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81025" y="2227263"/>
          <a:ext cx="3900488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afico 7">
            <a:extLst>
              <a:ext uri="{FF2B5EF4-FFF2-40B4-BE49-F238E27FC236}">
                <a16:creationId xmlns:a16="http://schemas.microsoft.com/office/drawing/2014/main" id="{E0340D08-3416-43D7-A175-308B81850397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4664075" y="2227263"/>
          <a:ext cx="3906838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13480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3FD48-9834-4B26-81FB-9E5DD2DA2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Gradimento attività trasversali</a:t>
            </a:r>
          </a:p>
        </p:txBody>
      </p:sp>
      <p:graphicFrame>
        <p:nvGraphicFramePr>
          <p:cNvPr id="6" name="Grafico 7">
            <a:extLst>
              <a:ext uri="{FF2B5EF4-FFF2-40B4-BE49-F238E27FC236}">
                <a16:creationId xmlns:a16="http://schemas.microsoft.com/office/drawing/2014/main" id="{74ED4D75-AAB5-48DC-87E0-1F84AEA02DD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81025" y="2227263"/>
          <a:ext cx="7989888" cy="363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F89CCD26-67E1-4726-8829-13ED21FEC4F1}"/>
              </a:ext>
            </a:extLst>
          </p:cNvPr>
          <p:cNvSpPr/>
          <p:nvPr/>
        </p:nvSpPr>
        <p:spPr>
          <a:xfrm>
            <a:off x="886898" y="1685598"/>
            <a:ext cx="2971800" cy="1083329"/>
          </a:xfrm>
          <a:prstGeom prst="wedgeEllipseCallout">
            <a:avLst>
              <a:gd name="adj1" fmla="val 37962"/>
              <a:gd name="adj2" fmla="val 7027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Riproporremmo l’incontro con Don Fabio ed il carcerato</a:t>
            </a:r>
          </a:p>
        </p:txBody>
      </p:sp>
    </p:spTree>
    <p:extLst>
      <p:ext uri="{BB962C8B-B14F-4D97-AF65-F5344CB8AC3E}">
        <p14:creationId xmlns:p14="http://schemas.microsoft.com/office/powerpoint/2010/main" val="18296934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2257</TotalTime>
  <Words>782</Words>
  <Application>Microsoft Office PowerPoint</Application>
  <PresentationFormat>On-screen Show (4:3)</PresentationFormat>
  <Paragraphs>71</Paragraphs>
  <Slides>12</Slides>
  <Notes>11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Gill Sans MT</vt:lpstr>
      <vt:lpstr>Wingdings 2</vt:lpstr>
      <vt:lpstr>Dividend</vt:lpstr>
      <vt:lpstr>Legalità – 2017/18</vt:lpstr>
      <vt:lpstr>Legalità – 2017/18</vt:lpstr>
      <vt:lpstr>Attività svolte</vt:lpstr>
      <vt:lpstr>Partecipazione al questionario</vt:lpstr>
      <vt:lpstr>Gradimento classi prime</vt:lpstr>
      <vt:lpstr>Gradimento classi seconde</vt:lpstr>
      <vt:lpstr>Gradimento classi terze</vt:lpstr>
      <vt:lpstr>Gradimento classi quarte e quinte</vt:lpstr>
      <vt:lpstr>Gradimento attività trasversali</vt:lpstr>
      <vt:lpstr>GIUDIZIO GLOBALE</vt:lpstr>
      <vt:lpstr>Quali argomenti approfondireste?</vt:lpstr>
      <vt:lpstr>Grazie per l’attenzione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legalità</dc:title>
  <dc:creator>Roberto Signorello</dc:creator>
  <cp:lastModifiedBy>Roberto Signorello</cp:lastModifiedBy>
  <cp:revision>58</cp:revision>
  <dcterms:created xsi:type="dcterms:W3CDTF">2018-05-06T03:32:25Z</dcterms:created>
  <dcterms:modified xsi:type="dcterms:W3CDTF">2018-06-04T14:41:00Z</dcterms:modified>
</cp:coreProperties>
</file>