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72" r:id="rId2"/>
  </p:sldMasterIdLst>
  <p:notesMasterIdLst>
    <p:notesMasterId r:id="rId16"/>
  </p:notesMasterIdLst>
  <p:handoutMasterIdLst>
    <p:handoutMasterId r:id="rId17"/>
  </p:handoutMasterIdLst>
  <p:sldIdLst>
    <p:sldId id="279" r:id="rId3"/>
    <p:sldId id="287" r:id="rId4"/>
    <p:sldId id="302" r:id="rId5"/>
    <p:sldId id="297" r:id="rId6"/>
    <p:sldId id="299" r:id="rId7"/>
    <p:sldId id="300" r:id="rId8"/>
    <p:sldId id="298" r:id="rId9"/>
    <p:sldId id="301" r:id="rId10"/>
    <p:sldId id="292" r:id="rId11"/>
    <p:sldId id="303" r:id="rId12"/>
    <p:sldId id="296" r:id="rId13"/>
    <p:sldId id="304" r:id="rId14"/>
    <p:sldId id="280" r:id="rId1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A3A3A"/>
    <a:srgbClr val="2626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89964" autoAdjust="0"/>
  </p:normalViewPr>
  <p:slideViewPr>
    <p:cSldViewPr>
      <p:cViewPr>
        <p:scale>
          <a:sx n="65" d="100"/>
          <a:sy n="65" d="100"/>
        </p:scale>
        <p:origin x="-14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78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1EC4-80D5-44D0-8496-4B1D161A099F}" type="datetimeFigureOut">
              <a:rPr lang="it-IT" smtClean="0"/>
              <a:pPr/>
              <a:t>22/01/2017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853BC-2951-4CB0-BEAC-8ABC046803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4379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9552B7-61F6-4DDB-BA83-C8D51551C101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74D882-4A55-4E6F-8490-E94DB170E47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2391854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Materia ordinaria: GAMOW non è d’accordo.</a:t>
            </a:r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120C4-0590-4871-9BBB-298AC0204C9F}" type="slidenum">
              <a:rPr lang="it-IT" smtClean="0">
                <a:cs typeface="Arial" charset="0"/>
              </a:rPr>
              <a:pPr/>
              <a:t>9</a:t>
            </a:fld>
            <a:endParaRPr lang="it-IT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Volendo infine trarre delle conclusioni dal cammino che abbiamo percorso possiamo dire che –</a:t>
            </a:r>
          </a:p>
          <a:p>
            <a:pPr eaLnBrk="1" hangingPunct="1"/>
            <a:r>
              <a:rPr lang="it-IT" smtClean="0"/>
              <a:t>Dopo  secoli in cui sembrava definitivamente affermata una visione democritea della natura con particelle di materia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Sono state misurate velocità di rotazione di </a:t>
            </a:r>
            <a:r>
              <a:rPr lang="it-IT" dirty="0" err="1" smtClean="0"/>
              <a:t>grando</a:t>
            </a:r>
            <a:r>
              <a:rPr lang="it-IT" dirty="0" smtClean="0"/>
              <a:t> nubi di monossido</a:t>
            </a:r>
            <a:r>
              <a:rPr lang="it-IT" baseline="0" dirty="0" smtClean="0"/>
              <a:t> di carbonio ( CO) in orbita attorno alla via Lattea, piccoli ammassi Globulari (AG) e due galassie irregolari : Piccola e Grande Nube di Magellano ( PNM e GNM) e altre piccole galassie satelliti e i dati raccolti non tornano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D882-4A55-4E6F-8490-E94DB170E47A}" type="slidenum">
              <a:rPr lang="it-IT" altLang="it-IT" smtClean="0"/>
              <a:pPr/>
              <a:t>13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E19975-0CD5-4412-A28D-E70874F85F09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B9396C2-340E-4247-8D89-C0525F0B5B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46634392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22F94A-68A2-4734-ACAE-A720E87727BF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89FAFAE-30EB-4CF5-A863-C5258D8EDB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128423920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454F2C-F6DE-4EE8-9288-C5BF69A869A8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16A5D83-46E5-46A1-8258-F9C8F5285B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95360236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79388" y="260350"/>
            <a:ext cx="6624637" cy="5762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3997325" cy="21748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06925" y="1628775"/>
            <a:ext cx="3997325" cy="21748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56050"/>
            <a:ext cx="3997325" cy="21748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06925" y="3956050"/>
            <a:ext cx="3997325" cy="21748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123881-BC6A-4C62-89E7-D77AA72C2F47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B6198E9-BE17-4FD2-81CA-776B2B4D3CF5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29960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1296144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459297-6001-4F7B-A376-30629B4102AF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1F7595B-5966-422B-8B81-DE9711DB59CE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43866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7D243F9-E4D3-43C0-920E-5B465DE0354D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3725756-FFFF-40C4-A4E4-A6179FE12537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88925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08732A6-281D-451D-A621-F0682CD709CB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0426EB-1F4C-4C09-9C08-74F706135E1D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03394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5D9FB8-EFA7-47CA-8CA7-A3FDC61E1772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C561A24-861D-4DEC-934E-3BD9B7B97024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21697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5F766A4-275A-4C3B-A7E3-A5D18D3D43B8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FFB9116-527C-4582-B2EE-FBD2521588CE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67397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6A9495F-24DB-44AF-9542-6C326DE964C1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E75CE-2D49-4E32-A564-516EB840372E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69938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129614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4B8C6E-EB2E-4A35-A7C0-51A9C2D6D6EE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BDDA046-FF33-4C52-BF96-1D44754E514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111544572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50CF9C-A7DD-4738-ABCF-DE81A64D14F4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51FED3E-AF71-4864-A0BC-A7382F5ED596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95245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D87C10F-7C64-4FC0-B6A6-ABDE73835A91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2292A73-F4C4-4CF1-A1FA-2D729886C41D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84316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4747A4-8058-4785-8B58-CE53F1FE64D4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D50734D-5702-44F5-927E-CD77C86AFFEA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5306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B6722BB-FBD6-4D4A-B4E7-237318A8391E}" type="datetimeFigureOut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22/01/2017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97EF377-D975-4517-A689-3DAA0CFA960B}" type="slidenum">
              <a:rPr lang="it-IT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7540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473E4C-C7EB-44CF-B6B7-BD962E3B28DE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C81C0DC-CAB3-4537-9BB9-6FFF57E09C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281996404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D8C975-9FC6-4135-877E-086C32C31A8A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B09C25A-C7BF-4EBA-B706-81FAC320F5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210371880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3C8147-DC6A-4E46-B0B7-877D6AB9266D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A023FDC-D50F-4872-A7F9-FC20EA00D1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259977155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3B0B31-A473-45F6-A4D3-D40C6AF18A91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DB71547-DC56-40A0-B51D-B3EC51D61C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16194920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8C48D3-A17F-4F62-BCBE-75C00191FD2F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B89BE85-B011-4B1E-9F38-191EEA7FE7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200083366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EDD18A-FF38-44E3-8034-C8DF57A348B9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A228B5A-73CE-46EE-B90E-C3E48E27D6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138095582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70E6F5-441A-4010-959A-CA099E9C4042}" type="datetimeFigureOut">
              <a:rPr lang="it-IT"/>
              <a:pPr>
                <a:defRPr/>
              </a:pPr>
              <a:t>22/01/2017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E63C36F-18BF-4B5A-9465-323441C2B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37777208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DBEEF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331914" y="188913"/>
            <a:ext cx="6192837" cy="1295400"/>
          </a:xfrm>
          <a:prstGeom prst="rect">
            <a:avLst/>
          </a:prstGeom>
          <a:solidFill>
            <a:schemeClr val="bg1"/>
          </a:solidFill>
          <a:ln w="22225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524626"/>
            <a:ext cx="9144000" cy="333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SKYLAB :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LA</a:t>
            </a:r>
            <a:r>
              <a:rPr lang="it-IT" b="1" baseline="0" dirty="0" smtClean="0">
                <a:solidFill>
                  <a:schemeClr val="accent1">
                    <a:lumMod val="50000"/>
                  </a:schemeClr>
                </a:solidFill>
              </a:rPr>
              <a:t> RADIAZIONE COSMICA </a:t>
            </a:r>
            <a:r>
              <a:rPr lang="it-IT" b="1" baseline="0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b="1" baseline="0" dirty="0" smtClean="0">
                <a:solidFill>
                  <a:schemeClr val="accent1">
                    <a:lumMod val="50000"/>
                  </a:schemeClr>
                </a:solidFill>
              </a:rPr>
              <a:t> FONDO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8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794251"/>
            <a:ext cx="1697218" cy="10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8" y="5950984"/>
            <a:ext cx="1619672" cy="90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06104" y="0"/>
            <a:ext cx="1437896" cy="11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84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2700">
            <a:solidFill>
              <a:schemeClr val="accent1">
                <a:lumMod val="75000"/>
              </a:schemeClr>
            </a:solidFill>
            <a:prstDash val="solid"/>
          </a:ln>
          <a:solidFill>
            <a:srgbClr val="C6D9F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6D9F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331640" y="188640"/>
            <a:ext cx="6192688" cy="1296144"/>
          </a:xfrm>
          <a:prstGeom prst="rect">
            <a:avLst/>
          </a:prstGeom>
          <a:solidFill>
            <a:schemeClr val="bg1"/>
          </a:solidFill>
          <a:ln w="22225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525345"/>
            <a:ext cx="9144000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srgbClr val="4F81BD">
                    <a:lumMod val="50000"/>
                  </a:srgbClr>
                </a:solidFill>
              </a:rPr>
              <a:t>SKYLAB : UNA FINESTRA SUL COSMO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6622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XMM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5986474"/>
            <a:ext cx="1368152" cy="871527"/>
          </a:xfrm>
          <a:prstGeom prst="rect">
            <a:avLst/>
          </a:prstGeom>
        </p:spPr>
      </p:pic>
      <p:pic>
        <p:nvPicPr>
          <p:cNvPr id="12" name="Immagine 11" descr="SArdinia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812360" y="5948442"/>
            <a:ext cx="1331640" cy="909558"/>
          </a:xfrm>
          <a:prstGeom prst="rect">
            <a:avLst/>
          </a:prstGeom>
        </p:spPr>
      </p:pic>
      <p:pic>
        <p:nvPicPr>
          <p:cNvPr id="13" name="Immagine 12" descr="index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316416" y="0"/>
            <a:ext cx="827584" cy="12013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997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cap="none" spc="0">
          <a:ln w="12700">
            <a:solidFill>
              <a:schemeClr val="accent1">
                <a:lumMod val="75000"/>
              </a:schemeClr>
            </a:solidFill>
            <a:prstDash val="solid"/>
          </a:ln>
          <a:solidFill>
            <a:schemeClr val="tx2">
              <a:lumMod val="20000"/>
              <a:lumOff val="8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13.x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Skylab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La materia oscura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912768" cy="2304256"/>
          </a:xfrm>
        </p:spPr>
        <p:txBody>
          <a:bodyPr/>
          <a:lstStyle/>
          <a:p>
            <a:pPr algn="r"/>
            <a:r>
              <a:rPr lang="it-IT" dirty="0" smtClean="0"/>
              <a:t>Lezione 4</a:t>
            </a:r>
          </a:p>
          <a:p>
            <a:pPr algn="r">
              <a:buFont typeface="Arial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La sua storia </a:t>
            </a:r>
          </a:p>
          <a:p>
            <a:pPr algn="r">
              <a:buFont typeface="Arial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Come possiamo studiarne le caratteristiche attraverso la CBR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QUANTO PESA IL LATO OSCURO DELL’UNIVERSO ?</a:t>
            </a:r>
            <a:endParaRPr lang="it-IT" dirty="0"/>
          </a:p>
        </p:txBody>
      </p:sp>
      <p:graphicFrame>
        <p:nvGraphicFramePr>
          <p:cNvPr id="35842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288" y="1340769"/>
          <a:ext cx="8425184" cy="4625056"/>
        </p:xfrm>
        <a:graphic>
          <a:graphicData uri="http://schemas.openxmlformats.org/presentationml/2006/ole">
            <p:oleObj spid="_x0000_s50178" r:id="rId3" imgW="8230313" imgH="4767485" progId="Excel.Sheet.8">
              <p:embed/>
            </p:oleObj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23850" y="5734050"/>
            <a:ext cx="8339138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it-IT" b="1" i="1">
                <a:solidFill>
                  <a:srgbClr val="FF3300"/>
                </a:solidFill>
              </a:rPr>
              <a:t>“Se vi affidate solo agli occhi per sapere cosa c’è là fuori vi sfuggirà una parte importante.” (D. Hooper)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71600" y="332656"/>
            <a:ext cx="6624637" cy="576263"/>
          </a:xfrm>
        </p:spPr>
        <p:txBody>
          <a:bodyPr/>
          <a:lstStyle/>
          <a:p>
            <a:r>
              <a:rPr lang="it-IT" sz="2800" smtClean="0"/>
              <a:t>Concludendo ……</a:t>
            </a:r>
          </a:p>
        </p:txBody>
      </p:sp>
      <p:pic>
        <p:nvPicPr>
          <p:cNvPr id="43013" name="Picture 5" descr="sorpres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196975"/>
            <a:ext cx="2016125" cy="1341438"/>
          </a:xfrm>
        </p:spPr>
      </p:pic>
      <p:pic>
        <p:nvPicPr>
          <p:cNvPr id="43019" name="Picture 11" descr="spazi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2852936"/>
            <a:ext cx="1781175" cy="1323975"/>
          </a:xfrm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132138" y="1341438"/>
            <a:ext cx="4535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La fisica di questo ultimo secolo ci ha donato molte sorprese !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475656" y="2636912"/>
            <a:ext cx="30963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400" dirty="0" smtClean="0"/>
              <a:t>Le idee che l’uomo è riuscito a immaginare e la tecnica che ha sviluppato sono un’opera d’ingegno forse senza precedenti </a:t>
            </a:r>
            <a:endParaRPr lang="it-IT" sz="2400" dirty="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478588" y="2564904"/>
            <a:ext cx="26654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/>
              <a:t>Una radiazione permea il </a:t>
            </a:r>
            <a:r>
              <a:rPr lang="it-IT" sz="2400" dirty="0" smtClean="0"/>
              <a:t>cosmo e ci fornisce una solida prova sperimentale della teoria del big Bang</a:t>
            </a:r>
            <a:endParaRPr lang="it-IT" sz="2400" dirty="0"/>
          </a:p>
        </p:txBody>
      </p:sp>
      <p:pic>
        <p:nvPicPr>
          <p:cNvPr id="43022" name="Picture 14" descr="matton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699792" y="5013176"/>
            <a:ext cx="1333500" cy="1333500"/>
          </a:xfrm>
        </p:spPr>
      </p:pic>
      <p:pic>
        <p:nvPicPr>
          <p:cNvPr id="43025" name="Picture 17" descr="stud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1557338"/>
            <a:ext cx="32146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716016" y="4797152"/>
            <a:ext cx="22320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/>
              <a:t>Conosciamo molto sui mattoni fondamentali di cui è fatta la materia ma …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796136" y="3140968"/>
            <a:ext cx="2519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/>
              <a:t>Ci rimane ancora molto da conoscere !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068960"/>
            <a:ext cx="1311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5" grpId="1"/>
      <p:bldP spid="43018" grpId="0"/>
      <p:bldP spid="43018" grpId="1"/>
      <p:bldP spid="43021" grpId="0"/>
      <p:bldP spid="43021" grpId="1"/>
      <p:bldP spid="43026" grpId="0"/>
      <p:bldP spid="43026" grpId="1"/>
      <p:bldP spid="43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192688" cy="115212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Concludendo veramente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641381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   </a:t>
            </a:r>
            <a:r>
              <a:rPr lang="it-IT" sz="2400" dirty="0" smtClean="0"/>
              <a:t>La più bella e profonda emozione che possiamo provare è il senso del mistero. Sta qui il seme di ogni arte, di ogni vera scienza. L'uomo per il quale non è più familiare il sentimento del mistero, che ha perso la facoltà di meravigliarsi e umiliarsi davanti alla creazione è come un uomo morto, o almeno cieco [...]. Nessuno si può sottrarre a un sentimento di reverente commozione contemplando i misteri dell'eternità e della stupenda struttura della realtà. È sufficiente che l'uomo tenti di comprendere soltanto un po' di questi misteri giorno dopo giorno senza mai demordere, senza mai perdere questa sacra curiosità...                  ( </a:t>
            </a:r>
            <a:r>
              <a:rPr lang="it-IT" sz="2400" dirty="0" err="1" smtClean="0"/>
              <a:t>A.Einstein</a:t>
            </a:r>
            <a:r>
              <a:rPr lang="it-IT" sz="2400" dirty="0" smtClean="0"/>
              <a:t>)</a:t>
            </a:r>
            <a:endParaRPr lang="it-IT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0"/>
            <a:ext cx="6192688" cy="936104"/>
          </a:xfrm>
        </p:spPr>
        <p:txBody>
          <a:bodyPr/>
          <a:lstStyle/>
          <a:p>
            <a:r>
              <a:rPr lang="it-IT" sz="3200" dirty="0" smtClean="0"/>
              <a:t>Anomalie della rotazione di oggetti lontani nella via lattea</a:t>
            </a:r>
            <a:endParaRPr lang="it-IT" sz="32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693257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torno 5">
            <a:hlinkClick r:id="rId4" action="ppaction://hlinksldjump" highlightClick="1"/>
          </p:cNvPr>
          <p:cNvSpPr/>
          <p:nvPr/>
        </p:nvSpPr>
        <p:spPr>
          <a:xfrm>
            <a:off x="8100392" y="5013176"/>
            <a:ext cx="1043608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olo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120680" cy="936104"/>
          </a:xfrm>
        </p:spPr>
        <p:txBody>
          <a:bodyPr/>
          <a:lstStyle/>
          <a:p>
            <a:r>
              <a:rPr lang="it-IT" sz="3200" dirty="0" smtClean="0"/>
              <a:t>Quando un oggetto ruota attorno ad un’altro</a:t>
            </a:r>
          </a:p>
        </p:txBody>
      </p:sp>
      <p:sp>
        <p:nvSpPr>
          <p:cNvPr id="5" name="Ovale 4"/>
          <p:cNvSpPr/>
          <p:nvPr/>
        </p:nvSpPr>
        <p:spPr>
          <a:xfrm>
            <a:off x="3419872" y="3068960"/>
            <a:ext cx="1357322" cy="1357322"/>
          </a:xfrm>
          <a:prstGeom prst="ellipse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8625" y="1785938"/>
            <a:ext cx="7643813" cy="4357687"/>
          </a:xfrm>
          <a:prstGeom prst="ellipse">
            <a:avLst/>
          </a:prstGeom>
          <a:noFill/>
          <a:ln>
            <a:solidFill>
              <a:srgbClr val="00B0F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004048" y="1844824"/>
            <a:ext cx="285750" cy="28575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6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00025" y="1803400"/>
          <a:ext cx="3173413" cy="1524000"/>
        </p:xfrm>
        <a:graphic>
          <a:graphicData uri="http://schemas.openxmlformats.org/presentationml/2006/ole">
            <p:oleObj spid="_x0000_s2050" name="Equazione" r:id="rId3" imgW="990360" imgH="634680" progId="Equation.3">
              <p:embed/>
            </p:oleObj>
          </a:graphicData>
        </a:graphic>
      </p:graphicFrame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699792" y="5157192"/>
          <a:ext cx="3201974" cy="1352947"/>
        </p:xfrm>
        <a:graphic>
          <a:graphicData uri="http://schemas.openxmlformats.org/presentationml/2006/ole">
            <p:oleObj spid="_x0000_s2051" name="Equazione" r:id="rId4" imgW="1054080" imgH="444240" progId="Equation.3">
              <p:embed/>
            </p:oleObj>
          </a:graphicData>
        </a:graphic>
      </p:graphicFrame>
      <p:cxnSp>
        <p:nvCxnSpPr>
          <p:cNvPr id="28" name="Connettore 2 27"/>
          <p:cNvCxnSpPr>
            <a:stCxn id="8" idx="7"/>
          </p:cNvCxnSpPr>
          <p:nvPr/>
        </p:nvCxnSpPr>
        <p:spPr>
          <a:xfrm flipH="1" flipV="1">
            <a:off x="3851920" y="1628800"/>
            <a:ext cx="1396031" cy="2578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CasellaDiTesto 28"/>
          <p:cNvSpPr txBox="1">
            <a:spLocks noChangeArrowheads="1"/>
          </p:cNvSpPr>
          <p:nvPr/>
        </p:nvSpPr>
        <p:spPr bwMode="auto">
          <a:xfrm>
            <a:off x="4644008" y="126876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latin typeface="Brush Script MT" pitchFamily="66" charset="0"/>
              </a:rPr>
              <a:t>v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572125" y="2714625"/>
            <a:ext cx="357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00B050"/>
                </a:solidFill>
                <a:latin typeface="+mn-lt"/>
                <a:cs typeface="+mn-cs"/>
              </a:rPr>
              <a:t>F</a:t>
            </a:r>
            <a:endParaRPr lang="it-IT" sz="36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cxnSp>
        <p:nvCxnSpPr>
          <p:cNvPr id="32" name="Connettore 2 31"/>
          <p:cNvCxnSpPr>
            <a:stCxn id="5" idx="7"/>
            <a:endCxn id="8" idx="3"/>
          </p:cNvCxnSpPr>
          <p:nvPr/>
        </p:nvCxnSpPr>
        <p:spPr>
          <a:xfrm flipV="1">
            <a:off x="4578419" y="2088727"/>
            <a:ext cx="467476" cy="1179008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6" name="CasellaDiTesto 41"/>
          <p:cNvSpPr txBox="1">
            <a:spLocks noChangeArrowheads="1"/>
          </p:cNvSpPr>
          <p:nvPr/>
        </p:nvSpPr>
        <p:spPr bwMode="auto">
          <a:xfrm>
            <a:off x="4000500" y="3500438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M</a:t>
            </a:r>
            <a:endParaRPr lang="it-IT" sz="1200"/>
          </a:p>
        </p:txBody>
      </p:sp>
      <p:sp>
        <p:nvSpPr>
          <p:cNvPr id="28687" name="CasellaDiTesto 42"/>
          <p:cNvSpPr txBox="1">
            <a:spLocks noChangeArrowheads="1"/>
          </p:cNvSpPr>
          <p:nvPr/>
        </p:nvSpPr>
        <p:spPr bwMode="auto">
          <a:xfrm>
            <a:off x="5292080" y="1916832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dirty="0"/>
              <a:t>m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868144" y="1340768"/>
          <a:ext cx="2806700" cy="1857375"/>
        </p:xfrm>
        <a:graphic>
          <a:graphicData uri="http://schemas.openxmlformats.org/presentationml/2006/ole">
            <p:oleObj spid="_x0000_s2052" name="Equazione" r:id="rId5" imgW="672808" imgH="444307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696744" cy="1224136"/>
          </a:xfrm>
        </p:spPr>
        <p:txBody>
          <a:bodyPr/>
          <a:lstStyle/>
          <a:p>
            <a:r>
              <a:rPr lang="it-IT" sz="3200" dirty="0" smtClean="0"/>
              <a:t>Velocità di rivoluzione dei pianeti attorno al sole</a:t>
            </a:r>
            <a:endParaRPr lang="it-IT" sz="32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056457" cy="476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>
            <a:endCxn id="7" idx="1"/>
          </p:cNvCxnSpPr>
          <p:nvPr/>
        </p:nvCxnSpPr>
        <p:spPr>
          <a:xfrm flipV="1">
            <a:off x="2915816" y="3021053"/>
            <a:ext cx="3456384" cy="141605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372200" y="2420888"/>
            <a:ext cx="2448272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La conoscenza della curva di rotazione permette di “pesare” il centro attrattore</a:t>
            </a:r>
            <a:endParaRPr lang="it-I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0"/>
            <a:ext cx="6192688" cy="1296144"/>
          </a:xfrm>
        </p:spPr>
        <p:txBody>
          <a:bodyPr/>
          <a:lstStyle/>
          <a:p>
            <a:r>
              <a:rPr lang="it-IT" sz="3200" dirty="0" smtClean="0"/>
              <a:t>Anomalie nella velocità di rotazione delle stelle nella galassie</a:t>
            </a:r>
            <a:endParaRPr lang="it-I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762827" cy="36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292080" y="5229200"/>
          <a:ext cx="1800225" cy="1190625"/>
        </p:xfrm>
        <a:graphic>
          <a:graphicData uri="http://schemas.openxmlformats.org/presentationml/2006/ole">
            <p:oleObj spid="_x0000_s5124" name="Equazione" r:id="rId5" imgW="672808" imgH="444307" progId="Equation.3">
              <p:embed/>
            </p:oleObj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691680" y="5805264"/>
            <a:ext cx="35283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Ricostruzione della via lattea come apparirebbe da Andromeda</a:t>
            </a:r>
            <a:endParaRPr lang="it-IT" dirty="0"/>
          </a:p>
        </p:txBody>
      </p:sp>
      <p:pic>
        <p:nvPicPr>
          <p:cNvPr id="5125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229200"/>
            <a:ext cx="998316" cy="73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192688" cy="1296144"/>
          </a:xfrm>
        </p:spPr>
        <p:txBody>
          <a:bodyPr/>
          <a:lstStyle/>
          <a:p>
            <a:r>
              <a:rPr lang="it-IT" sz="3600" dirty="0" smtClean="0"/>
              <a:t>Ma anche nel moto delle galassie nei super ammassi</a:t>
            </a:r>
            <a:endParaRPr lang="it-IT" sz="3600" dirty="0"/>
          </a:p>
        </p:txBody>
      </p:sp>
      <p:pic>
        <p:nvPicPr>
          <p:cNvPr id="4" name="Picture 2" descr="http://www.oapd.inaf.it/othersites/scoperta/images/clu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976664" cy="44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1152128"/>
          </a:xfrm>
        </p:spPr>
        <p:txBody>
          <a:bodyPr/>
          <a:lstStyle/>
          <a:p>
            <a:r>
              <a:rPr lang="it-IT" sz="3600" dirty="0" smtClean="0"/>
              <a:t>Negli effetti di lente gravitazionale</a:t>
            </a:r>
            <a:endParaRPr lang="it-IT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9908" cy="468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720080"/>
          </a:xfrm>
        </p:spPr>
        <p:txBody>
          <a:bodyPr/>
          <a:lstStyle/>
          <a:p>
            <a:r>
              <a:rPr lang="it-IT" dirty="0" smtClean="0"/>
              <a:t>Un po’ di </a:t>
            </a:r>
            <a:r>
              <a:rPr lang="it-IT" dirty="0" err="1" smtClean="0"/>
              <a:t>storia…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7992888" cy="4929412"/>
          </a:xfrm>
        </p:spPr>
        <p:txBody>
          <a:bodyPr/>
          <a:lstStyle/>
          <a:p>
            <a:pPr algn="just"/>
            <a:r>
              <a:rPr lang="it-IT" sz="4000" dirty="0" smtClean="0">
                <a:solidFill>
                  <a:srgbClr val="FF0000"/>
                </a:solidFill>
              </a:rPr>
              <a:t>1933</a:t>
            </a:r>
            <a:r>
              <a:rPr lang="it-IT" dirty="0" smtClean="0"/>
              <a:t> Fritz </a:t>
            </a:r>
            <a:r>
              <a:rPr lang="it-IT" dirty="0" err="1" smtClean="0"/>
              <a:t>Zwicky</a:t>
            </a:r>
            <a:r>
              <a:rPr lang="it-IT" dirty="0" smtClean="0"/>
              <a:t>  </a:t>
            </a:r>
            <a:r>
              <a:rPr lang="it-IT" sz="2400" dirty="0" smtClean="0"/>
              <a:t>(California </a:t>
            </a:r>
            <a:r>
              <a:rPr lang="it-IT" sz="2400" dirty="0" err="1" smtClean="0"/>
              <a:t>Institute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                     </a:t>
            </a:r>
            <a:r>
              <a:rPr lang="it-IT" sz="2400" dirty="0" err="1" smtClean="0"/>
              <a:t>Technology</a:t>
            </a:r>
            <a:r>
              <a:rPr lang="it-IT" sz="2400" dirty="0" smtClean="0"/>
              <a:t>) </a:t>
            </a:r>
            <a:r>
              <a:rPr lang="it-IT" sz="2800" dirty="0" smtClean="0"/>
              <a:t>nota per la prima volta delle anomalie delle velocità dell’ammasso di galassie (456 elementi) della Chioma di Berenice. A lui dobbiamo il termine di materia oscura</a:t>
            </a:r>
            <a:endParaRPr lang="it-IT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73016"/>
            <a:ext cx="2160240" cy="282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8"/>
            <a:ext cx="3528392" cy="298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524328" y="3717032"/>
            <a:ext cx="1475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Ammasso della chioma in luce visibile sovrapposta ai raggi X ( in rosso)</a:t>
            </a:r>
            <a:endParaRPr lang="it-IT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720080"/>
          </a:xfrm>
        </p:spPr>
        <p:txBody>
          <a:bodyPr/>
          <a:lstStyle/>
          <a:p>
            <a:r>
              <a:rPr lang="it-IT" dirty="0" smtClean="0"/>
              <a:t>Un po’ di </a:t>
            </a:r>
            <a:r>
              <a:rPr lang="it-IT" dirty="0" err="1" smtClean="0"/>
              <a:t>storia…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040560"/>
          </a:xfrm>
        </p:spPr>
        <p:txBody>
          <a:bodyPr/>
          <a:lstStyle/>
          <a:p>
            <a:pPr algn="just"/>
            <a:r>
              <a:rPr lang="it-IT" sz="2800" dirty="0" smtClean="0">
                <a:solidFill>
                  <a:srgbClr val="FF0000"/>
                </a:solidFill>
              </a:rPr>
              <a:t>1936</a:t>
            </a:r>
            <a:r>
              <a:rPr lang="it-IT" sz="2800" dirty="0" smtClean="0"/>
              <a:t>: fu confermata l’esistenza di materia oscura studiando l’ammasso di galassie della costellazione della Vergine. </a:t>
            </a:r>
          </a:p>
          <a:p>
            <a:pPr algn="just"/>
            <a:r>
              <a:rPr lang="it-IT" sz="2800" dirty="0" smtClean="0">
                <a:solidFill>
                  <a:srgbClr val="FF0000"/>
                </a:solidFill>
              </a:rPr>
              <a:t>1974</a:t>
            </a:r>
            <a:r>
              <a:rPr lang="it-IT" sz="2800" dirty="0" smtClean="0"/>
              <a:t>: è stato eseguito da due diversi gruppi di ricerca uno studio sistematico su molte galassie a spirale. </a:t>
            </a:r>
          </a:p>
          <a:p>
            <a:pPr algn="just"/>
            <a:r>
              <a:rPr lang="it-IT" sz="2800" dirty="0" smtClean="0"/>
              <a:t>velocità di rotazione della </a:t>
            </a:r>
            <a:r>
              <a:rPr lang="it-IT" sz="2800" dirty="0" smtClean="0">
                <a:solidFill>
                  <a:srgbClr val="FF0000"/>
                </a:solidFill>
              </a:rPr>
              <a:t>Grande Nube di Magellano </a:t>
            </a:r>
            <a:r>
              <a:rPr lang="it-IT" sz="2800" dirty="0" smtClean="0"/>
              <a:t>intorno alla nostra Galassia</a:t>
            </a:r>
          </a:p>
          <a:p>
            <a:pPr algn="just"/>
            <a:r>
              <a:rPr lang="it-IT" sz="2800" dirty="0" smtClean="0">
                <a:solidFill>
                  <a:srgbClr val="FF0000"/>
                </a:solidFill>
              </a:rPr>
              <a:t>Raggi X</a:t>
            </a:r>
            <a:r>
              <a:rPr lang="it-IT" sz="2800" dirty="0" smtClean="0"/>
              <a:t> (</a:t>
            </a:r>
            <a:r>
              <a:rPr lang="it-IT" sz="2800" dirty="0" smtClean="0">
                <a:solidFill>
                  <a:srgbClr val="FF0000"/>
                </a:solidFill>
              </a:rPr>
              <a:t>Anni ‘80 – ’90</a:t>
            </a:r>
            <a:r>
              <a:rPr lang="it-IT" sz="2800" dirty="0" smtClean="0"/>
              <a:t>)  Emessi dalle nubi di gas che circondano le galassie ellittiche e la distribuzione delle velocità del plasma caldo intergalattico negli ammassi di galassie.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://www.siciliavacanza.it/Dubbio.gif"/>
          <p:cNvPicPr>
            <a:picLocks noChangeAspect="1" noChangeArrowheads="1" noCrop="1"/>
          </p:cNvPicPr>
          <p:nvPr/>
        </p:nvPicPr>
        <p:blipFill>
          <a:blip r:embed="rId3" cstate="print">
            <a:lum contrast="22000"/>
          </a:blip>
          <a:srcRect/>
          <a:stretch>
            <a:fillRect/>
          </a:stretch>
        </p:blipFill>
        <p:spPr bwMode="auto">
          <a:xfrm>
            <a:off x="0" y="2132856"/>
            <a:ext cx="3892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CasellaDiTesto 12"/>
          <p:cNvSpPr txBox="1">
            <a:spLocks noChangeArrowheads="1"/>
          </p:cNvSpPr>
          <p:nvPr/>
        </p:nvSpPr>
        <p:spPr bwMode="auto">
          <a:xfrm>
            <a:off x="4211960" y="692696"/>
            <a:ext cx="3528392" cy="95410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/>
              <a:t>Materia </a:t>
            </a:r>
            <a:r>
              <a:rPr lang="it-IT" sz="2800" b="1" dirty="0" smtClean="0"/>
              <a:t>ordinaria buia</a:t>
            </a:r>
          </a:p>
          <a:p>
            <a:r>
              <a:rPr lang="it-IT" sz="2800" b="1" dirty="0" smtClean="0"/>
              <a:t>(BARIONICA)</a:t>
            </a:r>
            <a:endParaRPr lang="it-IT" sz="28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971600" y="476672"/>
            <a:ext cx="2571750" cy="1570037"/>
          </a:xfrm>
          <a:prstGeom prst="rect">
            <a:avLst/>
          </a:prstGeom>
          <a:solidFill>
            <a:schemeClr val="lt1"/>
          </a:solidFill>
          <a:ln w="3492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/>
              <a:t>La natura della materia oscura</a:t>
            </a:r>
          </a:p>
        </p:txBody>
      </p:sp>
      <p:cxnSp>
        <p:nvCxnSpPr>
          <p:cNvPr id="25" name="Connettore 2 24"/>
          <p:cNvCxnSpPr>
            <a:stCxn id="23" idx="3"/>
          </p:cNvCxnSpPr>
          <p:nvPr/>
        </p:nvCxnSpPr>
        <p:spPr>
          <a:xfrm flipV="1">
            <a:off x="3543350" y="1245369"/>
            <a:ext cx="570929" cy="16322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3563888" y="1268760"/>
            <a:ext cx="504056" cy="3456384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losione 1 18"/>
          <p:cNvSpPr/>
          <p:nvPr/>
        </p:nvSpPr>
        <p:spPr>
          <a:xfrm>
            <a:off x="4211960" y="1628800"/>
            <a:ext cx="3960440" cy="201622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Solo in parte !!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211960" y="1700808"/>
            <a:ext cx="3888432" cy="286232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La teoria del big Bang pone precisi vincoli alla quantità di materia barionica</a:t>
            </a:r>
          </a:p>
          <a:p>
            <a:pPr>
              <a:buFontTx/>
              <a:buChar char="-"/>
            </a:pPr>
            <a:r>
              <a:rPr lang="it-IT" sz="2000" b="1" dirty="0" smtClean="0"/>
              <a:t>Teoria di </a:t>
            </a:r>
            <a:r>
              <a:rPr lang="it-IT" sz="2000" b="1" dirty="0" err="1" smtClean="0"/>
              <a:t>Gamow</a:t>
            </a:r>
            <a:r>
              <a:rPr lang="it-IT" sz="2000" b="1" dirty="0" smtClean="0"/>
              <a:t>  prevede con precisione le abbondanze di H, </a:t>
            </a:r>
            <a:r>
              <a:rPr lang="it-IT" sz="2000" b="1" dirty="0" err="1" smtClean="0"/>
              <a:t>He</a:t>
            </a:r>
            <a:r>
              <a:rPr lang="it-IT" sz="2000" b="1" dirty="0" smtClean="0"/>
              <a:t>  … verificate sperimentalmente</a:t>
            </a:r>
          </a:p>
          <a:p>
            <a:pPr>
              <a:buFontTx/>
              <a:buChar char="-"/>
            </a:pPr>
            <a:r>
              <a:rPr lang="it-IT" sz="2000" b="1" dirty="0" smtClean="0"/>
              <a:t> la massa barionica provvede a conferire </a:t>
            </a:r>
            <a:r>
              <a:rPr lang="it-IT" sz="2000" b="1" dirty="0" smtClean="0">
                <a:sym typeface="Symbol"/>
              </a:rPr>
              <a:t>=1 , in accordo con le osservazioni della CBR</a:t>
            </a:r>
            <a:endParaRPr lang="it-IT" sz="20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275856" y="4653136"/>
            <a:ext cx="439248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Materia oscura non solo perché non emette luce ma anche perché </a:t>
            </a:r>
            <a:r>
              <a:rPr lang="it-IT" sz="2800" b="1" dirty="0" err="1" smtClean="0"/>
              <a:t>……</a:t>
            </a:r>
            <a:r>
              <a:rPr lang="it-IT" sz="2800" b="1" dirty="0" smtClean="0"/>
              <a:t> non sappiamo di cosa si tratti</a:t>
            </a:r>
            <a:endParaRPr lang="it-IT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19" grpId="0" animBg="1"/>
      <p:bldP spid="19" grpId="1" animBg="1"/>
      <p:bldP spid="22" grpId="0" animBg="1"/>
      <p:bldP spid="28" grpId="0" animBg="1"/>
    </p:bldLst>
  </p:timing>
</p:sld>
</file>

<file path=ppt/theme/theme1.xml><?xml version="1.0" encoding="utf-8"?>
<a:theme xmlns:a="http://schemas.openxmlformats.org/drawingml/2006/main" name="Tema1sky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10303</TotalTime>
  <Words>561</Words>
  <Application>Microsoft Office PowerPoint</Application>
  <PresentationFormat>Presentazione su schermo (4:3)</PresentationFormat>
  <Paragraphs>48</Paragraphs>
  <Slides>13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Tema1skylab</vt:lpstr>
      <vt:lpstr>1_Tema di Office</vt:lpstr>
      <vt:lpstr>Equazione</vt:lpstr>
      <vt:lpstr>Foglio di lavoro di Microsoft Office Excel 97-2003</vt:lpstr>
      <vt:lpstr>Skylab:  La materia oscura</vt:lpstr>
      <vt:lpstr>Quando un oggetto ruota attorno ad un’altro</vt:lpstr>
      <vt:lpstr>Velocità di rivoluzione dei pianeti attorno al sole</vt:lpstr>
      <vt:lpstr>Anomalie nella velocità di rotazione delle stelle nella galassie</vt:lpstr>
      <vt:lpstr>Ma anche nel moto delle galassie nei super ammassi</vt:lpstr>
      <vt:lpstr>Negli effetti di lente gravitazionale</vt:lpstr>
      <vt:lpstr>Un po’ di storia….</vt:lpstr>
      <vt:lpstr>Un po’ di storia….</vt:lpstr>
      <vt:lpstr>Diapositiva 9</vt:lpstr>
      <vt:lpstr>QUANTO PESA IL LATO OSCURO DELL’UNIVERSO ?</vt:lpstr>
      <vt:lpstr>Concludendo ……</vt:lpstr>
      <vt:lpstr>Concludendo veramente </vt:lpstr>
      <vt:lpstr>Anomalie della rotazione di oggetti lontani nella via lattea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STELLE</dc:title>
  <dc:creator>Lanzani</dc:creator>
  <cp:lastModifiedBy>Marina Canali</cp:lastModifiedBy>
  <cp:revision>701</cp:revision>
  <dcterms:created xsi:type="dcterms:W3CDTF">2015-07-21T13:23:25Z</dcterms:created>
  <dcterms:modified xsi:type="dcterms:W3CDTF">2017-01-22T15:09:45Z</dcterms:modified>
</cp:coreProperties>
</file>